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9 — เวลาในชั้นเรียน 90 นาที (สั้นกว่าคาบปกติครึ่งหนึ่ง) เป้าหมาย: ให้นักศึกษาใช้ AI เป็น "ผู้ช่วย" ไม่ใช่ "ผู้ตัดสินใจ" และรู้ว่า AI พังตรงไหน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LMSYS evaluation เม.ย. 2569 · การตรวจสอบ hallucination หลายโมเดลปี 2569 · งานวิจัยความแม่นยำ chatbot ในวรรณกรรมการเงิน (arXiv). ย้ำกับนักศึกษาว่าตัวเลขพวกนี้เปลี่ยนเร็วมาก ให้ไปเช็คเองเสมอ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gemini.google/th/students (ส.ค. 2569). แพ็กเกจต้องผูกวิธีชำระเงินตอนสมัคร หลังหมดโปรจะเก็บ 189 บาท/เดือนอัตโนมัติเว้นแต่ยกเลิกก่อน — เตือนนักศึกษาให้ตั้งปฏิทินยกเลิกไว้ล่วงหน้าถ้าไม่ต้องการใช้ต่อ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SCBX Exclusive Content — "InnovestX ใช้ AI ช่วยเพิ่มประสิทธิภาพ ให้นักลงทุนได้ข้อมูลเพื่อตัดสินใจลงทุน" (26 ส.ค. 2567) และ "Investment Insights Unleashed: AI-Powered Digital RM and Customer Service" (19 ก.ค. 2567) — บทความเปิดสาธารณะที่ scbx.com/th/scbx-exclusive/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jittawealth.com/fees อัปเดต 2 เม.ย. 2569. ประเด็นสอน: ให้นักศึกษาเห็นว่าค่าธรรมเนียมมีหลายชั้น ไม่ใช่ตัวเดียว และ Performance Fee 10.7% ของกำไรเป็นก้อนที่คนมักมองข้าม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ตัวเลขคำนวณจาก 100,000 x (1.08 - fee)^20 ปัดเป็นหลักพัน ใช้สอนหลักการ ไม่ใช่คำแนะนำการลงทุน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ข้อมูล program trading รายวันจากตลาดหลักทรัพย์ฯ (เผยแพร่ผ่านสื่อ เช่น ข่าวหุ้น ก.ค. 2569). ก.ล.ต. มีมาตรการกำกับ short sell และ program trading เพื่อความเป็นธรรม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บริหารเวลา: อธิบายกติกา 5 นาที · ให้ทำ 20 นาที · เฉลยและคุยกัน 10 นาที. เดินดูรอบห้อง จดตัวอย่างเด็ด ๆ ที่ AI พลาดไว้เอามาเล่าตอนสรุป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รายงานภัย AI/deepfake ปี 2569 (Thai PBS Verify, ธนาคารพาณิชย์, MGR Online). ถามนักศึกษาว่ามีใครเคยเจอคลิปแบบนี้ในฟีดบ้าง — มักจะมีคนยกมือเสมอ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57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· GENED 1/2569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743200" y="457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TIPS FOR BEGINNING INVESTORS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309360" y="457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9 EDITION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02920" y="841248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Shape 5"/>
          <p:cNvSpPr/>
          <p:nvPr/>
        </p:nvSpPr>
        <p:spPr>
          <a:xfrm>
            <a:off x="502920" y="882396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2344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FINTECH</a:t>
            </a:r>
            <a:endParaRPr lang="en-US" sz="6400" dirty="0"/>
          </a:p>
        </p:txBody>
      </p:sp>
      <p:sp>
        <p:nvSpPr>
          <p:cNvPr id="9" name="Text 7"/>
          <p:cNvSpPr/>
          <p:nvPr/>
        </p:nvSpPr>
        <p:spPr>
          <a:xfrm>
            <a:off x="457200" y="2121408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</a:t>
            </a:r>
            <a:pPr algn="ctr" indent="0" marL="0">
              <a:buNone/>
            </a:pPr>
            <a:r>
              <a:rPr lang="en-US" sz="640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INVESTING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914400" y="312724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ช่วยได้จริงแค่ไหน — และตรงไหนที่ยังเชื่อไม่ได้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2960" y="352044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/ NotebookLM / Claude · Robo-Advisor · Algorithmic Trading · Live AI Stock Screening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286000" y="4224528"/>
            <a:ext cx="4572000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3" name="Text 11"/>
          <p:cNvSpPr/>
          <p:nvPr/>
        </p:nvSpPr>
        <p:spPr>
          <a:xfrm>
            <a:off x="1371600" y="437083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นาที  •  อ.พงศธร โชติยะศิลป์  •  KMITL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Plan — 90 นาที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9 · AI &amp; FINTECH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1828800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นาที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วิเคราะห์หุ้นได้แค่ไหน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ความแม่นยำ + Hallucination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/ NotebookLM / Claude เจาะลึก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เคสจริง: InnovestX ใช้ AI คู่กับคน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264408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000" dirty="0"/>
          </a:p>
        </p:txBody>
      </p:sp>
      <p:sp>
        <p:nvSpPr>
          <p:cNvPr id="12" name="Text 10"/>
          <p:cNvSpPr/>
          <p:nvPr/>
        </p:nvSpPr>
        <p:spPr>
          <a:xfrm>
            <a:off x="4590288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นาที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64408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4" name="Text 12"/>
          <p:cNvSpPr/>
          <p:nvPr/>
        </p:nvSpPr>
        <p:spPr>
          <a:xfrm>
            <a:off x="3264408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Robo-Advisor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264408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กลไกการทำงาน 4 ขั้น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ผู้เล่นไทย vs ต่างประเทศ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ค่าธรรมเนียมจริง — คุ้มไหม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025896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000" dirty="0"/>
          </a:p>
        </p:txBody>
      </p:sp>
      <p:sp>
        <p:nvSpPr>
          <p:cNvPr id="17" name="Text 15"/>
          <p:cNvSpPr/>
          <p:nvPr/>
        </p:nvSpPr>
        <p:spPr>
          <a:xfrm>
            <a:off x="7351776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นาที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025896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9" name="Text 17"/>
          <p:cNvSpPr/>
          <p:nvPr/>
        </p:nvSpPr>
        <p:spPr>
          <a:xfrm>
            <a:off x="6025896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Algorithmic Trading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025896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โปรแกรมเทรดกินตลาดไทยเท่าไหร่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ทำไมราคาวิ่งเร็วผิดปกติ</a:t>
            </a:r>
            <a:endParaRPr lang="en-US" sz="9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รายย่อยควรวางตัวอย่างไร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02920" y="3877056"/>
            <a:ext cx="8138160" cy="45720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3877056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 ·   27 นาที   ·   WORKSHOP: AI Stock Screening — ทดลองสดในห้อง แล้วจับผิด AI ให้เจอ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44074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ธงของคาบนี้: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ไม่ได้สอนให้เชื่อ AI และไม่ได้สอนให้กลัว AI — สอนให้ "ใช้เป็น" และรู้ว่าเมื่อไหร่ต้องไม่เชื่อ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01 · AI TOOLS FOR STOCK ANALYSIS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ช่วยได้แค่ไหน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 AI เก่งจริง ทำไมคนสร้าง AI ถึงไม่รวยจากหุ้นกันหมด?"</a:t>
            </a:r>
            <a:endParaRPr lang="en-US" sz="12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คำถามนี้มีคำตอบ — และคำตอบนั้นคือบทเรียนที่แพงที่สุดของคาบนี้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· NOTEBOOKLM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69748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HALLUCINATION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44652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CASE: INNOVESTX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ทำอะไรได้ และทำอะไรไม่ได้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CAPABILITY MAP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15568"/>
            <a:ext cx="3977640" cy="329184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15568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เก่งจริง — ใช้ได้เลย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15361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ย่อยเอกสารยาว 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178308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โยนงบ 56-1 หรือ Annual Report 200 หน้าให้สรุป — เร็วกว่าอ่านเองมาก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502920" y="22951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อธิบายศัพท์ที่ไม่เข้าใจ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254203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"EV/EBITDA คืออะไร อธิบายแบบเด็ก ม.ปลาย" — AI ทำได้ดีมาก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502920" y="305409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จัดระเบียบความคิด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3300984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ช่วยทำ checklist ก่อนซื้อหุ้น หรือจัดกรอบวิเคราะห์ให้ครบด้าน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502920" y="381304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เขียนโค้ด/สูตรคำนวณ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02920" y="4059936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สร้างสูตร Excel หรือสคริปต์ดึงข้อมูลย้อนหลังได้ดี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4663440" y="1115568"/>
            <a:ext cx="3977640" cy="329184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7" name="Text 15"/>
          <p:cNvSpPr/>
          <p:nvPr/>
        </p:nvSpPr>
        <p:spPr>
          <a:xfrm>
            <a:off x="4800600" y="1115568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ยังเชื่อไม่ได้ — ต้องตรวจเอง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663440" y="15361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ตัวเลขราคาและงบล่าสุด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มี "วันตัดข้อมูล" — ราคาหุ้นวันนี้และงบไตรมาสล่าสุดมักไม่รู้ หรือรู้ผิด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4663440" y="22951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คำนวณหลายขั้นตอน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663440" y="254203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DCF หรือการไล่ตัวเลขข้ามหลายตาราง ยังพลาดบ่อย ต้องกดเครื่องคิดเลขซ้ำเสมอ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4663440" y="305409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ทำนายราคาหุ้น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663440" y="3300984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ไม่มีใครทำได้ รวมถึง AI — ใครบอกว่าทำได้ ให้สงสัยไว้ก่อน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4663440" y="381304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อ้างอิงแหล่งข้อมูล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663440" y="4059936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สร้างชื่อบทความ ชื่อนักวิเคราะห์ และลิงก์ปลอมขึ้นมาได้เนียนมาก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502920" y="462686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เส้นแบ่งง่าย ๆ: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 AI ช่วย "อ่าน" และ "อธิบาย" ได้เต็มที่ — แต่ห้ามให้ AI "ตัดสินใจ" และห้ามเชื่อ "ตัวเลข" ที่ AI พิมพ์ออกมา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ตัวเลขความแม่นยำ — วัดมาแล้วจริง ๆ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THE HARD NUMBERS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ทายหุ้นรายตัวถูก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2920" y="206654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ทายทิศทางหุ้นทีละตัว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แทบไม่ต่างจากโยนหัวก้อย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65176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41%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265176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คำตอบมีข้อมูลมั่ว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651760" y="206654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ผลตรวจหลายโมเดลปี 2569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พบข้อมูลการเงินที่ AI แต่งขึ้น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4800600" y="115214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4800600" y="181051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อ้างอิงที่ไม่มีจริง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800600" y="206654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คำถามเชิงวิชาการการเงิน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ใน 5 ของแหล่งอ้างอิงเป็นของปลอม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949440" y="1152144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949440" y="1810512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เพดานงานนักวิเคราะห์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949440" y="2066544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โมเดลรุ่นท็อปยังตันอยู่แถวนี้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ในงานวิเคราะห์จริงจัง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02920" y="2743200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28346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เทียบเครื่องมือกันเอง (LMSYS · เม.ย. 2569 · คำถามเกี่ยวกับหุ้น)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02920" y="320040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Perplexity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920240" y="3255264"/>
            <a:ext cx="5329123" cy="219456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22" name="Text 20"/>
          <p:cNvSpPr/>
          <p:nvPr/>
        </p:nvSpPr>
        <p:spPr>
          <a:xfrm>
            <a:off x="7340803" y="3200400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02920" y="365760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920240" y="3712464"/>
            <a:ext cx="4592117" cy="219456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5" name="Text 23"/>
          <p:cNvSpPr/>
          <p:nvPr/>
        </p:nvSpPr>
        <p:spPr>
          <a:xfrm>
            <a:off x="6603797" y="3657600"/>
            <a:ext cx="822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81%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2920" y="413308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เครื่องมือที่ "ค้นเว็บสด" ได้ มักแม่นกว่าโมเดลที่ตอบจากความจำล้วน — เป็นเหตุผลที่ควรเปิดโหมดค้นเว็บเสมอเวลาถามเรื่องหุ้น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02920" y="457200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อ่านตัวเลขนี้ให้เป็น: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ไม่ได้ "โง่" — แต่มันมั่นใจเท่ากันทั้งตอนถูกและตอนผิด นั่นแหละคือส่วนที่อันตราย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Hallucination — เมื่อ AI แต่งเรื่องหน้าตาย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THE BIGGEST TRAP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ไม่ได้ "โกหก" — มันเดาคำถัดไปที่น่าจะใช่ที่สุด แล้วเผอิญเดาผิด แต่พิมพ์ออกมาด้วยน้ำเสียงมั่นใจเท่าเดิม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8138160" cy="1115568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55448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ตัวอย่างที่เกิดขึ้นจริงกับนักลงทุน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1792224"/>
            <a:ext cx="7772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ถาม: </a:t>
            </a:r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"กำไรสุทธิปี 2568 ของบริษัท ก. เท่าไหร่ อ้างอิงจากไหน"
</a:t>
            </a:r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ตอบ: </a:t>
            </a:r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"กำไรสุทธิ 2,340 ล้านบาท อ้างอิงจากบทวิเคราะห์ บล.XYZ วันที่ 14 มี.ค. 2569"
</a:t>
            </a:r>
            <a:pPr indent="0" marL="0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ความจริง: </a:t>
            </a:r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ตัวเลขผิด · บทวิเคราะห์ฉบับนั้นไม่มีอยู่จริง · วันที่ก็แต่งขึ้น — แต่ทุกอย่างดูน่าเชื่อถือมาก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วิธีกันตัวเอง 3 ข้อ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02920" y="307238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ตัวเลขต้องมีต้นทาง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02920" y="3346704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ทุกตัวเลขที่จะเอาไปใช้จริง ต้องเปิดดูจากงบจริงหรือ SET เอง ห้ามลอกจาก AI ตรง ๆ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264408" y="307238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ขอลิงก์แล้วกดจริง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264408" y="3346704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 AI อ้างแหล่ง ให้กดเข้าไปดู — ลิงก์เสียหรือเนื้อหาไม่ตรง แปลว่ามันแต่ง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025896" y="307238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ถามซ้ำแบบกลับด้าน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025896" y="3346704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ลองถามใหม่ว่า "มีหลักฐานอะไรที่ขัดแย้งกับคำตอบเมื่อกี้บ้าง" จะเห็นรอยโหว่ทันที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02920" y="4517136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กฎเหล็ก: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พูดเพราะแค่ไหนไม่สำคัญ — ถ้าเช็คต้นทางไม่ได้ ให้ถือว่ายังไม่จริง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คำสั่งที่ใช้ได้จริงกับการลงทุน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PRACTICAL PROMPTS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33856"/>
            <a:ext cx="384048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1338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" y="11338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สรุปงบให้ฟัง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108960" y="1115568"/>
            <a:ext cx="5532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"นี่คืองบการเงินบริษัท ... ช่วยสรุปรายได้ กำไร หนี้สิน และกระแสเงินสด 3 ปีย้อนหลัง เป็นตาราง"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02920" y="17007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1" name="Shape 9"/>
          <p:cNvSpPr/>
          <p:nvPr/>
        </p:nvSpPr>
        <p:spPr>
          <a:xfrm>
            <a:off x="502920" y="1792224"/>
            <a:ext cx="384048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17922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1792224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หาความเสี่ยงที่มองข้าม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108960" y="1773936"/>
            <a:ext cx="5532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"ถ้าคุณเป็นนักวิเคราะห์ที่ไม่ชอบหุ้นตัวนี้ คุณจะโจมตีด้วยเหตุผลอะไรบ้าง 5 ข้อ"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235915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6" name="Shape 14"/>
          <p:cNvSpPr/>
          <p:nvPr/>
        </p:nvSpPr>
        <p:spPr>
          <a:xfrm>
            <a:off x="502920" y="2450592"/>
            <a:ext cx="384048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24505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05840" y="245059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แปลศัพท์เป็นภาษาคน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108960" y="2432304"/>
            <a:ext cx="5532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"อธิบาย Margin of Safety แบบใช้ตัวอย่างร้านกาแฟ ไม่ต้องใช้สูตร"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02920" y="301752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" y="3108960"/>
            <a:ext cx="384048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05840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 Checklist ก่อนซื้อ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108960" y="3090672"/>
            <a:ext cx="5532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"ช่วยทำ checklist 10 ข้อที่ต้องตรวจก่อนซื้อหุ้นโรงพยาบาล พร้อมบอกว่าดูตัวเลขไหน"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02920" y="367588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6" name="Shape 24"/>
          <p:cNvSpPr/>
          <p:nvPr/>
        </p:nvSpPr>
        <p:spPr>
          <a:xfrm>
            <a:off x="502920" y="3767328"/>
            <a:ext cx="384048" cy="384048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3767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05840" y="37673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ตรวจงานตัวเอง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108960" y="3749040"/>
            <a:ext cx="5532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"นี่คือเหตุผลที่ผมจะซื้อหุ้นตัวนี้ ... ช่วยหาจุดอ่อนในตรรกะของผม"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02920" y="433425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สังเกตให้ดี: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ทั้ง 5 ข้อนี้ไม่มีข้อไหนถาม AI ว่า "ควรซื้อตัวไหน" เลย — เพราะนั่นคือคำถามที่ AI ตอบได้แย่ที่สุด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เลือกเครื่องมือให้ถูกกับงาน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THE TOOLKIT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33856"/>
            <a:ext cx="1883664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133856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02920" y="160934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รู้รอบ ตอบไว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02920" y="2103120"/>
            <a:ext cx="1883664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212848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ใช้ตอน: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02920" y="2432304"/>
            <a:ext cx="18836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ระดมไอเดีย · อธิบายศัพท์เร็ว ๆ · ร่างคำถามก่อนไปถามตัวอื่น</a:t>
            </a:r>
            <a:endParaRPr lang="en-US" sz="830" dirty="0"/>
          </a:p>
        </p:txBody>
      </p:sp>
      <p:sp>
        <p:nvSpPr>
          <p:cNvPr id="12" name="Shape 10"/>
          <p:cNvSpPr/>
          <p:nvPr/>
        </p:nvSpPr>
        <p:spPr>
          <a:xfrm>
            <a:off x="2569464" y="1133856"/>
            <a:ext cx="1883664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3" name="Text 11"/>
          <p:cNvSpPr/>
          <p:nvPr/>
        </p:nvSpPr>
        <p:spPr>
          <a:xfrm>
            <a:off x="2569464" y="1133856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569464" y="160934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ค้นเว็บสด + อ่านภาพ/กราฟ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569464" y="2103120"/>
            <a:ext cx="1883664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6" name="Text 14"/>
          <p:cNvSpPr/>
          <p:nvPr/>
        </p:nvSpPr>
        <p:spPr>
          <a:xfrm>
            <a:off x="2569464" y="2212848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ใช้ตอน: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569464" y="2432304"/>
            <a:ext cx="18836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เช็คข่าว/ราคาล่าสุด · อ่านกราฟหุ้นจากรูป · ทำงานร่วม Docs/Sheets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4636008" y="1133856"/>
            <a:ext cx="1883664" cy="3840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9" name="Text 17"/>
          <p:cNvSpPr/>
          <p:nvPr/>
        </p:nvSpPr>
        <p:spPr>
          <a:xfrm>
            <a:off x="4636008" y="1133856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636008" y="160934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อ่านเอกสารยาวทีเดียวจบ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36008" y="2103120"/>
            <a:ext cx="1883664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2" name="Text 20"/>
          <p:cNvSpPr/>
          <p:nvPr/>
        </p:nvSpPr>
        <p:spPr>
          <a:xfrm>
            <a:off x="4636008" y="2212848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ใช้ตอน: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636008" y="2432304"/>
            <a:ext cx="18836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สรุปงบ 200 หน้าในการสนทนาเดียว · จัดชิ้นงานวิเคราะห์เป็นตาราง/รายงาน</a:t>
            </a:r>
            <a:endParaRPr lang="en-US" sz="830" dirty="0"/>
          </a:p>
        </p:txBody>
      </p:sp>
      <p:sp>
        <p:nvSpPr>
          <p:cNvPr id="24" name="Shape 22"/>
          <p:cNvSpPr/>
          <p:nvPr/>
        </p:nvSpPr>
        <p:spPr>
          <a:xfrm>
            <a:off x="6702552" y="1133856"/>
            <a:ext cx="1883664" cy="384048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25" name="Text 23"/>
          <p:cNvSpPr/>
          <p:nvPr/>
        </p:nvSpPr>
        <p:spPr>
          <a:xfrm>
            <a:off x="6702552" y="1133856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702552" y="160934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ตอบจากเอกสารที่เราให้เท่านั้น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702552" y="2103120"/>
            <a:ext cx="1883664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8" name="Text 26"/>
          <p:cNvSpPr/>
          <p:nvPr/>
        </p:nvSpPr>
        <p:spPr>
          <a:xfrm>
            <a:off x="6702552" y="2212848"/>
            <a:ext cx="18836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ใช้ตอน: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6702552" y="2432304"/>
            <a:ext cx="18836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เมื่อกลัว AI มั่ว ต้องการคำตอบที่อ้างอิงตรวจสอบได้ทุกคำ</a:t>
            </a:r>
            <a:endParaRPr lang="en-US" sz="830" dirty="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ข้อสังเกต: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ไม่มีตัวไหน "ดีที่สุด" — เลือกตามงานตรงหน้า ไม่ใช่ตามกระแส · อีก 4 สไลด์ถัดไปจะเจาะลึก Gemini, NotebookLM และ Claude ทีละตัว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สำหรับนักลงทุนมือใหม่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SPOTLIGHT · GEMINI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70432"/>
            <a:ext cx="82296" cy="530352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1704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ค้นเว็บสดเสมอ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140817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ต่างจากโมเดลที่ตอบจากความจำล้วน — นี่คือเหตุผลที่แม่นกว่าในสไลด์ก่อนหน้า (81%)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502920" y="1865376"/>
            <a:ext cx="82296" cy="530352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186537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อ่านภาพและกราฟได้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85800" y="210312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ส่งรูปกราฟราคาหุ้นหรือหน้างบการเงินให้ดู แล้วถามต่อได้เลย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02920" y="2560320"/>
            <a:ext cx="82296" cy="530352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56032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เชื่อมกับ Workspace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5800" y="279806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เรียกใช้ใน Gmail · Docs · Sheets — สรุปเมลนักวิเคราะห์ หรือช่วยเขียนสูตรใน Sheets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02920" y="3255264"/>
            <a:ext cx="82296" cy="530352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25526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Research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349300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สั่งให้ไปค้นและอ่านหลายสิบแหล่งเอง แล้วสรุปเป็นรายงานพร้อมอ้างอิง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526280" y="1170432"/>
            <a:ext cx="4114800" cy="22860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26280" y="1170432"/>
            <a:ext cx="4114800" cy="310896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0" name="Shape 18"/>
          <p:cNvSpPr/>
          <p:nvPr/>
        </p:nvSpPr>
        <p:spPr>
          <a:xfrm>
            <a:off x="4672584" y="1289304"/>
            <a:ext cx="82296" cy="82296"/>
          </a:xfrm>
          <a:prstGeom prst="ellipse">
            <a:avLst/>
          </a:prstGeom>
          <a:solidFill>
            <a:srgbClr val="E10600"/>
          </a:solidFill>
          <a:ln/>
        </p:spPr>
      </p:sp>
      <p:sp>
        <p:nvSpPr>
          <p:cNvPr id="21" name="Shape 19"/>
          <p:cNvSpPr/>
          <p:nvPr/>
        </p:nvSpPr>
        <p:spPr>
          <a:xfrm>
            <a:off x="4855464" y="1289304"/>
            <a:ext cx="82296" cy="82296"/>
          </a:xfrm>
          <a:prstGeom prst="ellipse">
            <a:avLst/>
          </a:prstGeom>
          <a:solidFill>
            <a:srgbClr val="4B5563"/>
          </a:solidFill>
          <a:ln/>
        </p:spPr>
      </p:sp>
      <p:sp>
        <p:nvSpPr>
          <p:cNvPr id="22" name="Shape 20"/>
          <p:cNvSpPr/>
          <p:nvPr/>
        </p:nvSpPr>
        <p:spPr>
          <a:xfrm>
            <a:off x="5038344" y="1289304"/>
            <a:ext cx="82296" cy="82296"/>
          </a:xfrm>
          <a:prstGeom prst="ellipse">
            <a:avLst/>
          </a:prstGeom>
          <a:solidFill>
            <a:srgbClr val="4B5563"/>
          </a:solidFill>
          <a:ln/>
        </p:spPr>
      </p:sp>
      <p:sp>
        <p:nvSpPr>
          <p:cNvPr id="23" name="Text 21"/>
          <p:cNvSpPr/>
          <p:nvPr/>
        </p:nvSpPr>
        <p:spPr>
          <a:xfrm>
            <a:off x="5349240" y="1170432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965192" y="1627632"/>
            <a:ext cx="3474720" cy="512064"/>
          </a:xfrm>
          <a:prstGeom prst="roundRect">
            <a:avLst>
              <a:gd name="adj" fmla="val 10714"/>
            </a:avLst>
          </a:prstGeom>
          <a:solidFill>
            <a:srgbClr val="111111"/>
          </a:solidFill>
          <a:ln/>
        </p:spPr>
      </p:sp>
      <p:sp>
        <p:nvSpPr>
          <p:cNvPr id="25" name="Text 23"/>
          <p:cNvSpPr/>
          <p:nvPr/>
        </p:nvSpPr>
        <p:spPr>
          <a:xfrm>
            <a:off x="5074920" y="1627632"/>
            <a:ext cx="32552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นี่คือกราฟราคาหุ้น PTT ย้อนหลัง 6 เดือน ช่วยอธิบายแนวโน้มที่เห็นให้หน่อย</a:t>
            </a:r>
            <a:endParaRPr lang="en-US" sz="870" dirty="0"/>
          </a:p>
        </p:txBody>
      </p:sp>
      <p:sp>
        <p:nvSpPr>
          <p:cNvPr id="26" name="Shape 24"/>
          <p:cNvSpPr/>
          <p:nvPr/>
        </p:nvSpPr>
        <p:spPr>
          <a:xfrm>
            <a:off x="4727448" y="2249424"/>
            <a:ext cx="3511296" cy="1060704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27" name="Text 25"/>
          <p:cNvSpPr/>
          <p:nvPr/>
        </p:nvSpPr>
        <p:spPr>
          <a:xfrm>
            <a:off x="4855464" y="2340864"/>
            <a:ext cx="3255264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จากกราฟ ราคาแกว่งในกรอบ 32–36 บาท ช่วง 2 เดือนหลังปริมาณซื้อขายเพิ่มขึ้นตอนราคาแตะขอบล่าง — ลักษณะคล้ายการสะสมของ ควรเช็คงบไตรมาสล่าสุดประกอบก่อนสรุป</a:t>
            </a:r>
            <a:endParaRPr lang="en-US" sz="830" dirty="0"/>
          </a:p>
        </p:txBody>
      </p:sp>
      <p:sp>
        <p:nvSpPr>
          <p:cNvPr id="28" name="Shape 26"/>
          <p:cNvSpPr/>
          <p:nvPr/>
        </p:nvSpPr>
        <p:spPr>
          <a:xfrm>
            <a:off x="502920" y="4041648"/>
            <a:ext cx="8138160" cy="512064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9" name="Text 27"/>
          <p:cNvSpPr/>
          <p:nvPr/>
        </p:nvSpPr>
        <p:spPr>
          <a:xfrm>
            <a:off x="685800" y="4041648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สิทธิ์นักศึกษาไทย:  </a:t>
            </a:r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AI Plus ฟรี 1 ปี (Gemini + NotebookLM + พื้นที่ 400GB) ผ่าน gemini.google/th/students — แลกสิทธิ์ได้ถึง 31 ธ.ค. 2569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ตัวแก้ Hallucination ตัวจริง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SPOTLIGHT · NOTEBOOKLM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เปลี่ยนชื่อเป็น "Gemini Notebook" แล้ว (ยังเรียก NotebookLM กันติดปาก) — จุดต่างจากแชตทั่วไป: มันตอบจาก "เอกสารที่เราอัปโหลดเท่านั้น" ไม่ได้เดาจากความจำเหมือนที่เจอในสไลด์ Hallucination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1700784"/>
            <a:ext cx="82296" cy="457200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70078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อัปโหลดได้หลายแบบ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85800" y="1938528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Google Docs · เว็บไซต์ · YouTube · ไฟล์เสียง — โยน 56-1 หรืองบการเงินเข้าไปได้ตรง ๆ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502920" y="2322576"/>
            <a:ext cx="82296" cy="457200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232257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ทุกคำตอบมีที่มา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2560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กดที่หมายเลขอ้างอิง ระบบพาไปดูประโยคต้นฉบับในเอกสารทันที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02920" y="2944368"/>
            <a:ext cx="82296" cy="457200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Overview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85800" y="318211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แปลงเอกสารเป็นพอดแคสต์ 10–20 นาที เลือกโหมด Deep Dive / Brief / Debate ได้ ฟังระหว่างเดินทาง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526280" y="1700784"/>
            <a:ext cx="4114800" cy="2286000"/>
          </a:xfrm>
          <a:prstGeom prst="rect">
            <a:avLst/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26280" y="1700784"/>
            <a:ext cx="4114800" cy="310896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8" name="Shape 16"/>
          <p:cNvSpPr/>
          <p:nvPr/>
        </p:nvSpPr>
        <p:spPr>
          <a:xfrm>
            <a:off x="4672584" y="1819656"/>
            <a:ext cx="82296" cy="82296"/>
          </a:xfrm>
          <a:prstGeom prst="ellipse">
            <a:avLst/>
          </a:prstGeom>
          <a:solidFill>
            <a:srgbClr val="E10600"/>
          </a:solidFill>
          <a:ln/>
        </p:spPr>
      </p:sp>
      <p:sp>
        <p:nvSpPr>
          <p:cNvPr id="19" name="Shape 17"/>
          <p:cNvSpPr/>
          <p:nvPr/>
        </p:nvSpPr>
        <p:spPr>
          <a:xfrm>
            <a:off x="4855464" y="1819656"/>
            <a:ext cx="82296" cy="82296"/>
          </a:xfrm>
          <a:prstGeom prst="ellipse">
            <a:avLst/>
          </a:prstGeom>
          <a:solidFill>
            <a:srgbClr val="4B5563"/>
          </a:solidFill>
          <a:ln/>
        </p:spPr>
      </p:sp>
      <p:sp>
        <p:nvSpPr>
          <p:cNvPr id="20" name="Shape 18"/>
          <p:cNvSpPr/>
          <p:nvPr/>
        </p:nvSpPr>
        <p:spPr>
          <a:xfrm>
            <a:off x="5038344" y="1819656"/>
            <a:ext cx="82296" cy="82296"/>
          </a:xfrm>
          <a:prstGeom prst="ellipse">
            <a:avLst/>
          </a:prstGeom>
          <a:solidFill>
            <a:srgbClr val="4B5563"/>
          </a:solidFill>
          <a:ln/>
        </p:spPr>
      </p:sp>
      <p:sp>
        <p:nvSpPr>
          <p:cNvPr id="21" name="Text 19"/>
          <p:cNvSpPr/>
          <p:nvPr/>
        </p:nvSpPr>
        <p:spPr>
          <a:xfrm>
            <a:off x="5349240" y="1700784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4965192" y="2157984"/>
            <a:ext cx="3474720" cy="512064"/>
          </a:xfrm>
          <a:prstGeom prst="roundRect">
            <a:avLst>
              <a:gd name="adj" fmla="val 10714"/>
            </a:avLst>
          </a:prstGeom>
          <a:solidFill>
            <a:srgbClr val="111111"/>
          </a:solidFill>
          <a:ln/>
        </p:spPr>
      </p:sp>
      <p:sp>
        <p:nvSpPr>
          <p:cNvPr id="23" name="Text 21"/>
          <p:cNvSpPr/>
          <p:nvPr/>
        </p:nvSpPr>
        <p:spPr>
          <a:xfrm>
            <a:off x="5074920" y="2157984"/>
            <a:ext cx="32552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หนี้สินระยะยาวของบริษัทนี้เปลี่ยนแปลงยังไงใน 3 ปีที่ผ่านมา</a:t>
            </a:r>
            <a:endParaRPr lang="en-US" sz="870" dirty="0"/>
          </a:p>
        </p:txBody>
      </p:sp>
      <p:sp>
        <p:nvSpPr>
          <p:cNvPr id="24" name="Shape 22"/>
          <p:cNvSpPr/>
          <p:nvPr/>
        </p:nvSpPr>
        <p:spPr>
          <a:xfrm>
            <a:off x="4727448" y="2779776"/>
            <a:ext cx="3511296" cy="1060704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25" name="Text 23"/>
          <p:cNvSpPr/>
          <p:nvPr/>
        </p:nvSpPr>
        <p:spPr>
          <a:xfrm>
            <a:off x="4855464" y="2871216"/>
            <a:ext cx="325526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3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หนี้สินระยะยาวเพิ่มจาก 4,200 → 5,100 → 4,800 ล้านบาท (2566–2568) ส่วนใหญ่มาจากการออกหุ้นกู้ชุดใหม่ปี 2567 เพื่อขยายกำลังผลิต</a:t>
            </a:r>
            <a:endParaRPr lang="en-US" sz="830" dirty="0"/>
          </a:p>
        </p:txBody>
      </p:sp>
      <p:sp>
        <p:nvSpPr>
          <p:cNvPr id="26" name="Shape 24"/>
          <p:cNvSpPr/>
          <p:nvPr/>
        </p:nvSpPr>
        <p:spPr>
          <a:xfrm>
            <a:off x="4855464" y="3547872"/>
            <a:ext cx="457200" cy="201168"/>
          </a:xfrm>
          <a:prstGeom prst="roundRect">
            <a:avLst>
              <a:gd name="adj" fmla="val 136364"/>
            </a:avLst>
          </a:prstGeom>
          <a:solidFill>
            <a:srgbClr val="E10600"/>
          </a:solidFill>
          <a:ln/>
        </p:spPr>
      </p:sp>
      <p:sp>
        <p:nvSpPr>
          <p:cNvPr id="27" name="Text 25"/>
          <p:cNvSpPr/>
          <p:nvPr/>
        </p:nvSpPr>
        <p:spPr>
          <a:xfrm>
            <a:off x="4855464" y="354787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5422392" y="3547872"/>
            <a:ext cx="457200" cy="201168"/>
          </a:xfrm>
          <a:prstGeom prst="roundRect">
            <a:avLst>
              <a:gd name="adj" fmla="val 136364"/>
            </a:avLst>
          </a:prstGeom>
          <a:solidFill>
            <a:srgbClr val="E10600"/>
          </a:solidFill>
          <a:ln/>
        </p:spPr>
      </p:sp>
      <p:sp>
        <p:nvSpPr>
          <p:cNvPr id="29" name="Text 27"/>
          <p:cNvSpPr/>
          <p:nvPr/>
        </p:nvSpPr>
        <p:spPr>
          <a:xfrm>
            <a:off x="5422392" y="354787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5989320" y="3547872"/>
            <a:ext cx="457200" cy="201168"/>
          </a:xfrm>
          <a:prstGeom prst="roundRect">
            <a:avLst>
              <a:gd name="adj" fmla="val 136364"/>
            </a:avLst>
          </a:prstGeom>
          <a:solidFill>
            <a:srgbClr val="E10600"/>
          </a:solidFill>
          <a:ln/>
        </p:spPr>
      </p:sp>
      <p:sp>
        <p:nvSpPr>
          <p:cNvPr id="31" name="Text 29"/>
          <p:cNvSpPr/>
          <p:nvPr/>
        </p:nvSpPr>
        <p:spPr>
          <a:xfrm>
            <a:off x="5989320" y="354787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เชื่อมกับสไลด์ก่อนหน้า: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นี่คือเครื่องมือที่ถูกออกแบบมาแก้ปัญหา Hallucination โดยเฉพาะ — ไม่ใช่แค่ "ระวังไว้" แต่เลือกเครื่องมือให้ตรงกับปัญหา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ตัวอย่างจริง: ใช้ NotebookLM กับ 56-1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WORKFLOW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280160" y="1188720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โหลดเอกสารจาก SET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80160" y="153619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ดาวน์โหลด 56-1 One Report หรืองบการเงินจาก set.or.th ของบริษัทที่สนใจ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4663440" y="11887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440680" y="1188720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อัปโหลดเป็น Source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440680" y="153619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สร้าง Notebook ใหม่ แล้วอัปโหลดไฟล์เข้าไปเป็นแหล่งข้อมูล — อัปได้หลายไฟล์พร้อมกัน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502920" y="274320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280160" y="2743200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ถามคำถามเจาะจง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1280160" y="309067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"หนี้สินระยะยาวเปลี่ยนแปลงยังไงใน 3 ปี พร้อมอ้างอิงหน้า" — ยิ่งเจาะจง ยิ่งได้คำตอบที่ใช้ได้</a:t>
            </a:r>
            <a:endParaRPr lang="en-US" sz="880" dirty="0"/>
          </a:p>
        </p:txBody>
      </p:sp>
      <p:sp>
        <p:nvSpPr>
          <p:cNvPr id="15" name="Text 13"/>
          <p:cNvSpPr/>
          <p:nvPr/>
        </p:nvSpPr>
        <p:spPr>
          <a:xfrm>
            <a:off x="4663440" y="274320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5440680" y="2743200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กด citation ทุกครั้ง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440680" y="309067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ก่อนเอาตัวเลขไปใช้จริง เปิดดูต้นฉบับที่ระบบอ้างอิงให้เสมอ — 5 วินาที แลกความมั่นใจ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502920" y="4114800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426110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เคล็ดลับ: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ระหว่างเดินทางไปเรียน เปิดฟัง Audio Overview ของ 56-1 แทนการอ่านเอกสาร 200 หน้าเปล่า ๆ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กับงานเอกสารยาว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SPOTLIGHT · CLAUDE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07008"/>
            <a:ext cx="82296" cy="493776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20700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ยาวมาก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1463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อ่านงบการเงินหรือ 56-1 ทั้งเล่ม 200+ หน้า ในการสนทนาเดียวโดยไม่ต้องตัดแบ่งส่ง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02920" y="1865376"/>
            <a:ext cx="82296" cy="493776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186537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85800" y="212140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สั่งให้สร้างตาราง กราฟ หรือสรุปเป็นชิ้นแยกออกมา แก้ต่อได้เรื่อย ๆ โดยไม่ต้องเริ่มใหม่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02920" y="2523744"/>
            <a:ext cx="82296" cy="493776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5237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ต่อยอดจาก NotebookLM ได้ดี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5800" y="277977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 NotebookLM หาและอ้างอิงข้อมูลก่อน แล้วเอาผลมาให้ Claude ช่วยเรียบเรียงเป็นรายงาน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02920" y="3346704"/>
            <a:ext cx="8138160" cy="822960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438144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ตัวอย่างคำสั่ง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85800" y="36576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"นี่คืองบดุล 3 ปีที่ผมคัดลอกมาจาก 56-1 ช่วยทำตารางเปรียบเทียบ Debt-to-Equity แต่ละปี พร้อมกราฟแท่งให้ดูแนวโน้ม"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 Part 01: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ระดมไอเดีย · Gemini หาข้อมูลสดและอ่านภาพ · NotebookLM กันมั่ว · Claude จัดระเบียบงานยาว — ใช้ผสมกันตามงาน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เคสจริงในไทย: InnovestX ใช้ AI คู่กับคน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THAI CASE STUDY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บล. InnovestX (เครือ SCBX) มีฐานลูกค้ากว่า 1 ล้านคน — 98% เป็นนักลงทุนทั่วไปที่ไม่มีเวลาติดตามข่าวตลอดวัน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481328"/>
            <a:ext cx="3977640" cy="260604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667512" y="1609344"/>
            <a:ext cx="3648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 InnovestX ทำ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67512" y="2029968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 LLM ไทยชื่อ "Typhoon"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67512" y="2276856"/>
            <a:ext cx="3648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พัฒนาโดย SCB 10X เป็น "Digital RM" ช่วย Agent ตอบคำถามนักลงทุนแบบ 1:1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67512" y="2715768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ทุกคำตอบอ้างอิงบทวิเคราะห์จริง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67512" y="2962656"/>
            <a:ext cx="3648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พร้อมแหล่งที่มาที่ตรวจสอบได้ — หลักการเดียวกับที่เพิ่งสอนไป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67512" y="3401568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คนตรวจก่อนตอบลูกค้าทุกครั้ง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67512" y="3648456"/>
            <a:ext cx="3648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เพราะข้อมูลลงทุนต้องแม่นยำ AI จึงเป็น "ผู้ช่วย" ไม่ใช่ตัวตอบเอง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663440" y="1481328"/>
            <a:ext cx="3977640" cy="2606040"/>
          </a:xfrm>
          <a:prstGeom prst="rect">
            <a:avLst/>
          </a:prstGeom>
          <a:solidFill>
            <a:srgbClr val="F4F4F1"/>
          </a:solidFill>
          <a:ln w="12700">
            <a:solidFill>
              <a:srgbClr val="D8D8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28032" y="160934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ผลลัพธ์ที่วัดได้จริง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828032" y="1938528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4828032" y="259689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ลดต้นทุนได้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828032" y="2852928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เทียบกับใช้โมเดล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GPT-4 Turbo/GPT-4o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583680" y="1938528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5×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6583680" y="2596896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ตอบเร็วขึ้น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583680" y="2852928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เวลาตอบกลับ</a:t>
            </a:r>
            <a:endParaRPr lang="en-US" sz="8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ลูกค้าลดลง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828032" y="3364992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แนวคิดหลัก: มนุษย์ + AI คู่กัน ไม่ใช่ AI แทนคน — โมเดลเดียวกับที่เราสอนตลอดคาบนี้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ทำไมต้องรู้เรื่องนี้: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นี่คือหลักฐานว่าโมเดล "AI ช่วยคิด คนตัดสินใจ" ใช้ได้จริงในธุรกิจการเงินไทย ไม่ใช่แค่ทฤษฎีในห้องเรียน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02 · ROBO-ADVISOR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ให้หุ่นยนต์จัดพอร์ต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"จ่ายค่าธรรมเนียมปีละ 0.6% ให้เครื่องจัดพอร์ตให้ — คุ้มไหม?"</a:t>
            </a:r>
            <a:endParaRPr lang="en-US" sz="12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คำตอบขึ้นกับว่าคุณเทียบกับอะไร เดี๋ยวเราจะกางตัวเลขดูกัน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กลไก 4 ขั้น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69748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ผู้เล่นในไทย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ค่าธรรมเนียมจริง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44652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คุ้มหรือไม่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Robo-Advisor ทำงานอย่างไร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HOW IT WORKS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52144"/>
            <a:ext cx="1901952" cy="1600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0936" y="12618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30936" y="1719072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ถามคุณก่อน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0936" y="2048256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อายุ · เป้าหมาย · รับความเสี่ยงได้แค่ไหน · ลงทุนกี่ปี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2551176" y="1152144"/>
            <a:ext cx="1901952" cy="1600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79192" y="12618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679192" y="1719072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จัดสัดส่วนให้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679192" y="2048256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คำนวณว่าควรถือหุ้น/ตราสารหนี้/ทองคำ อย่างละกี่ %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4599432" y="1152144"/>
            <a:ext cx="1901952" cy="1600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27448" y="12618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727448" y="1719072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ซื้อให้อัตโนมัติ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27448" y="2048256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ส่วนใหญ่ซื้อผ่าน ETF หรือกองทุน ไม่ได้เลือกหุ้นรายตัวเอง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6647688" y="1152144"/>
            <a:ext cx="1901952" cy="16002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75704" y="12618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775704" y="1719072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ปรับสมดุลให้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775704" y="2048256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พอสัดส่วนเพี้ยนจากเป้า ระบบขายส่วนเกิน ซื้อส่วนขาด ให้เอง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502920" y="29260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จุดที่มือใหม่มักเข้าใจผิด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02920" y="3236976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Robo ไม่ได้ "ทำนายตลาด" — มันแค่จัดสัดส่วนตามความเสี่ยงที่คุณบอก</a:t>
            </a:r>
            <a:endParaRPr lang="en-US" sz="9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Robo ไม่ได้การันตีกำไร — ตลาดลง พอร์ตก็ลงตามเหมือนกัน</a:t>
            </a:r>
            <a:endParaRPr lang="en-US" sz="9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Robo ส่วนใหญ่ซื้อ ETF ทั้งตลาด ไม่ได้เก็งหุ้นรายตัว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4709160" y="2889504"/>
            <a:ext cx="3931920" cy="146304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5" name="Text 23"/>
          <p:cNvSpPr/>
          <p:nvPr/>
        </p:nvSpPr>
        <p:spPr>
          <a:xfrm>
            <a:off x="4873752" y="3017520"/>
            <a:ext cx="3602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แล้วมันเหมาะกับใคร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4873752" y="3438144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คนที่ "ไม่มีเวลา" และ "ไม่มีวินัย"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73752" y="3685032"/>
            <a:ext cx="360273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จุดแข็งจริงของ Robo ไม่ใช่ผลตอบแทน แต่คือมันตัดอารมณ์ออกจากการตัดสินใจ และปรับพอร์ตให้สม่ำเสมอโดยที่คุณไม่ต้องจำ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02920" y="449884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สรุปหนึ่งบรรทัด: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Robo-Advisor ขาย "วินัยและความสม่ำเสมอ" ไม่ได้ขาย "ผลตอบแทนที่ชนะตลาด"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ใครให้บริการบ้าง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THE PLAYERS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097280"/>
            <a:ext cx="3977640" cy="329184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09728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ในไทย (กำกับโดย ก.ล.ต.)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15179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Jitta Wealth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175564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 Jitta Score คัดหุ้นดีราคาถูกตามแนว VI · มีทั้งหุ้นรายตัวและ ETF ทั่วโลก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502920" y="224942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Robowealth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248716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รายแรกของไทยที่ได้ใบอนุญาตนายหน้ากองทุนรวมภายใต้ ก.ล.ต.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502920" y="29809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Finnomena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321868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แพลตฟอร์มจัดพอร์ตกองทุนรวม พร้อมคอนเทนต์ให้ความรู้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502920" y="371246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StashAway Thailand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02920" y="395020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ทีมจากสิงคโปร์ ขยายเข้าไทย บริหารสินทรัพย์ทั่วโลกเกิน 1 พันล้านดอลลาร์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4663440" y="1097280"/>
            <a:ext cx="3977640" cy="329184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7" name="Text 15"/>
          <p:cNvSpPr/>
          <p:nvPr/>
        </p:nvSpPr>
        <p:spPr>
          <a:xfrm>
            <a:off x="4800600" y="109728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ต่างประเทศ (อ้างอิงเทียบเคียง)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663440" y="15179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Betterment · Wealthfront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63440" y="175564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เจ้าตลาดสหรัฐฯ ค่าธรรมเนียมราว 0.25% ต่อปี เน้น ETF ต้นทุนต่ำ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4663440" y="224942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Schwab Intelligent Portfolios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663440" y="248716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ของโบรกใหญ่ ไม่คิดค่าที่ปรึกษา แต่บังคับถือเงินสดสัดส่วนหนึ่ง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4663440" y="29809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Vanguard Digital Advisor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663440" y="321868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ค่ายกองทุนดัชนีต้นทุนต่ำระดับตำนาน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4663440" y="371246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ข้อควรระวังสำคัญ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663440" y="395020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แพลตฟอร์มต่างประเทศที่ไม่ได้จดทะเบียนกับ ก.ล.ต. ไทย = ไม่มีใครคุ้มครองคุณถ้ามีปัญหา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502920" y="4517136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เช็คก่อนโอนเงินเสมอ: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เข้าเว็บ ก.ล.ต. ค้นชื่อบริษัทว่ามีใบอนุญาตจริงไหม — ใช้เวลา 2 นาที กันเสียหายได้ทั้งพอร์ต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ค่าธรรมเนียมจริง — กางให้ดูทั้งหมด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REAL FEES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ตัวอย่าง: Jitta Wealth (ประกาศ ณ 2 เม.ย. 2569) — ตัวเลขนี้เปิดเผยสาธารณะ ตรวจสอบได้เอง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426464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621792" y="1426464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รายการ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657600" y="1426464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อัตราจริง (รวม VAT)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577840" y="142646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หมายเหตุ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21792" y="1737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ค่าจัดการกองทุน (Management)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657600" y="1737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0.535% ต่อปี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577840" y="1737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เพดาน 1%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210312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5" name="Shape 13"/>
          <p:cNvSpPr/>
          <p:nvPr/>
        </p:nvSpPr>
        <p:spPr>
          <a:xfrm>
            <a:off x="502920" y="2103120"/>
            <a:ext cx="8138160" cy="365760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ค่าดูแลทรัพย์สิน (Custodian)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657600" y="2103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0.107% ต่อปี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577840" y="2103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ขั้นต่ำ 80 บ./เดือน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02920" y="246888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0" name="Text 18"/>
          <p:cNvSpPr/>
          <p:nvPr/>
        </p:nvSpPr>
        <p:spPr>
          <a:xfrm>
            <a:off x="621792" y="24688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รวมเก็บจากกองทุน (TER)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3657600" y="24688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0.642% ต่อปี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577840" y="24688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ก้อนหลักที่ต้องดู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02920" y="283464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4" name="Shape 22"/>
          <p:cNvSpPr/>
          <p:nvPr/>
        </p:nvSpPr>
        <p:spPr>
          <a:xfrm>
            <a:off x="502920" y="2834640"/>
            <a:ext cx="8138160" cy="365760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25" name="Text 23"/>
          <p:cNvSpPr/>
          <p:nvPr/>
        </p:nvSpPr>
        <p:spPr>
          <a:xfrm>
            <a:off x="621792" y="2834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ค่าธรรมเนียมตอนซื้อ (Front-end)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3657600" y="28346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0.535%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577840" y="2834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ต่อครั้งที่ฝากเงินเข้า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32004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9" name="Text 27"/>
          <p:cNvSpPr/>
          <p:nvPr/>
        </p:nvSpPr>
        <p:spPr>
          <a:xfrm>
            <a:off x="621792" y="32004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ค่าธรรมเนียมตอนขาย (Back-end)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3657600" y="3200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1.07%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577840" y="3200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ต่อครั้งที่ถอนออก</a:t>
            </a:r>
            <a:endParaRPr lang="en-US" sz="880" dirty="0"/>
          </a:p>
        </p:txBody>
      </p:sp>
      <p:sp>
        <p:nvSpPr>
          <p:cNvPr id="32" name="Shape 30"/>
          <p:cNvSpPr/>
          <p:nvPr/>
        </p:nvSpPr>
        <p:spPr>
          <a:xfrm>
            <a:off x="502920" y="356616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33" name="Shape 31"/>
          <p:cNvSpPr/>
          <p:nvPr/>
        </p:nvSpPr>
        <p:spPr>
          <a:xfrm>
            <a:off x="502920" y="3566160"/>
            <a:ext cx="8138160" cy="365760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34" name="Text 32"/>
          <p:cNvSpPr/>
          <p:nvPr/>
        </p:nvSpPr>
        <p:spPr>
          <a:xfrm>
            <a:off x="621792" y="3566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ค่าคอมซื้อขายหุ้นไทย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3657600" y="3566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0.107%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577840" y="35661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ต่างประเทศ 0.214–0.321%</a:t>
            </a:r>
            <a:endParaRPr lang="en-US" sz="880" dirty="0"/>
          </a:p>
        </p:txBody>
      </p:sp>
      <p:sp>
        <p:nvSpPr>
          <p:cNvPr id="37" name="Shape 35"/>
          <p:cNvSpPr/>
          <p:nvPr/>
        </p:nvSpPr>
        <p:spPr>
          <a:xfrm>
            <a:off x="502920" y="393192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38" name="Text 36"/>
          <p:cNvSpPr/>
          <p:nvPr/>
        </p:nvSpPr>
        <p:spPr>
          <a:xfrm>
            <a:off x="621792" y="3931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ส่วนแบ่งกำไร (Performance)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3657600" y="3931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หรือ 10.7%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577840" y="39319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= 0% · Jitta Ranking = 10.7% ของกำไร</a:t>
            </a:r>
            <a:endParaRPr lang="en-US" sz="880" dirty="0"/>
          </a:p>
        </p:txBody>
      </p:sp>
      <p:sp>
        <p:nvSpPr>
          <p:cNvPr id="41" name="Shape 39"/>
          <p:cNvSpPr/>
          <p:nvPr/>
        </p:nvSpPr>
        <p:spPr>
          <a:xfrm>
            <a:off x="502920" y="429768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42" name="Text 40"/>
          <p:cNvSpPr/>
          <p:nvPr/>
        </p:nvSpPr>
        <p:spPr>
          <a:xfrm>
            <a:off x="502920" y="435254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เริ่มต้นลงทุนขั้นต่ำ 10,000 บาท · เพิ่มเงินครั้งละ 1,000 บาท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0.6% ต่อปี ฟังดูน้อย — แต่ใน 20 ปี?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THE COMPOUNDING COST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สมมติลงทุน 100,000 บาท ได้ผลตอบแทนทบต้นปีละ 8% เท่ากันทุกทาง ต่างกันแค่ค่าธรรมเนียม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1901952" cy="16916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1572768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12648" y="1993392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ไม่มีค่าธรรมเนียม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822960" y="2377440"/>
            <a:ext cx="1261872" cy="10973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1" name="Text 9"/>
          <p:cNvSpPr/>
          <p:nvPr/>
        </p:nvSpPr>
        <p:spPr>
          <a:xfrm>
            <a:off x="612648" y="24688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466,000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12648" y="2816352"/>
            <a:ext cx="1682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บาท ใน 20 ปี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2551176" y="1463040"/>
            <a:ext cx="1901952" cy="16916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60904" y="1572768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0.2%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660904" y="1993392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ETF ต้นทุนต่ำ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871216" y="2377440"/>
            <a:ext cx="1261872" cy="10973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7" name="Text 15"/>
          <p:cNvSpPr/>
          <p:nvPr/>
        </p:nvSpPr>
        <p:spPr>
          <a:xfrm>
            <a:off x="2660904" y="24688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449,000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660904" y="2816352"/>
            <a:ext cx="1682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บาท ใน 20 ปี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599432" y="1463040"/>
            <a:ext cx="1901952" cy="169164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1572768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0.6%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709160" y="1993392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Robo-Advisor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919472" y="2377440"/>
            <a:ext cx="1261872" cy="10973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3" name="Text 21"/>
          <p:cNvSpPr/>
          <p:nvPr/>
        </p:nvSpPr>
        <p:spPr>
          <a:xfrm>
            <a:off x="4709160" y="24688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417,000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709160" y="2816352"/>
            <a:ext cx="1682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บาท ใน 20 ปี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647688" y="1463040"/>
            <a:ext cx="1901952" cy="169164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57416" y="1572768"/>
            <a:ext cx="16824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1.5%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757416" y="1993392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กองทุนรวมทั่วไป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6967728" y="2377440"/>
            <a:ext cx="1261872" cy="10973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9" name="Text 27"/>
          <p:cNvSpPr/>
          <p:nvPr/>
        </p:nvSpPr>
        <p:spPr>
          <a:xfrm>
            <a:off x="6757416" y="24688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352,000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757416" y="2816352"/>
            <a:ext cx="1682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บาท ใน 20 ปี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502920" y="3310128"/>
            <a:ext cx="8138160" cy="786384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32" name="Text 30"/>
          <p:cNvSpPr/>
          <p:nvPr/>
        </p:nvSpPr>
        <p:spPr>
          <a:xfrm>
            <a:off x="685800" y="3401568"/>
            <a:ext cx="7772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ส่วนต่างระหว่างบนสุดกับล่างสุด = 114,000 บาท  </a:t>
            </a:r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มากกว่าเงินต้นที่ลงไปตอนแรกเสียอีก — ค่าธรรมเนียมไม่ได้กินแค่เงิน แต่กิน "ดอกเบี้ยทบต้นที่เงินก้อนนั้นควรจะสร้างได้" ไปด้วย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2920" y="422452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แต่อย่าเพิ่งสรุปว่าถูกที่สุดดีที่สุด: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ถ้าไม่มี Robo แล้วคุณตื่นตระหนกขายตอนตลาดลง 30% — คุณจะเสียมากกว่าค่าธรรมเนียม 20 ปีรวมกัน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03 · ALGORITHMIC TRADING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เมื่อคู่แข่งคือโปรแกรม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"ทุกครั้งที่คุณกดซื้อหุ้นไทย มีโอกาสเกือบครึ่งที่อีกฝั่งของคำสั่งคือโปรแกรม ไม่ใช่คน"</a:t>
            </a:r>
            <a:endParaRPr lang="en-US" sz="12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นี่ไม่ใช่เรื่องอนาคต — เป็นตลาดที่คุณเทรดอยู่ทุกวันนี้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คืออะไร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332232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สัดส่วนในตลาดไทย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82168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ผลต่อรายย่อย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Trading ในตลาดหุ้นไทย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THE REAL NUMBERS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15568"/>
            <a:ext cx="3977640" cy="1481328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122529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สัดส่วนมูลค่าซื้อขายที่มาจากโปรแกรม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81328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46%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658368" y="219456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ของมูลค่าการซื้อขายทั้งตลาด SET — ตลาดหลักทรัพย์ประกาศตัวเลขนี้ทุกวัน ดูเองได้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709160" y="111556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ตัวอย่างวันจริง (ก.ค. 2569)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709160" y="14447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ก.ค.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532120" y="144475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 42,009 ลบ. · ขาย 40,439 ลบ.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635240" y="14447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สุทธิ +1,570 ลบ.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09160" y="1737360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5" name="Text 13"/>
          <p:cNvSpPr/>
          <p:nvPr/>
        </p:nvSpPr>
        <p:spPr>
          <a:xfrm>
            <a:off x="4709160" y="2011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ก.ค.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53212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 39,306 ลบ. · ขาย 41,832 ลบ.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635240" y="20116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สุทธิ −2,526 ลบ.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709160" y="2304288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9" name="Text 17"/>
          <p:cNvSpPr/>
          <p:nvPr/>
        </p:nvSpPr>
        <p:spPr>
          <a:xfrm>
            <a:off x="4709160" y="2578608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เงินระดับ 4 หมื่นล้านบาทต่อวัน เคลื่อนโดยไม่มีมนุษย์กดปุ่มทีละคำสั่ง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02920" y="2980944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307238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โปรแกรมมันทำอะไร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02920" y="340156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ตั้งเงื่อนไขไว้ล่วงหน้า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02920" y="3675888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"ถ้าราคาต่ำกว่า X และวอลุ่มเกิน Y ให้ซื้อทันที" — ทำงานเองตลอดเวลาทำการ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264408" y="340156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เร็วกว่ามนุษย์หลายพันเท่า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264408" y="3675888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ตัดสินใจในระดับเสี้ยววินาที คนกดเมาส์ไม่มีทางแข่งด้านความเร็วได้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025896" y="340156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ไม่มีอารมณ์ ไม่มีวันหยุด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025896" y="3675888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ไม่กลัว ไม่โลภ ไม่เหนื่อย — ทำตามกฎที่เขียนไว้เป๊ะ ๆ ทุกครั้ง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แล้วรายย่อยอย่างเราต้องทำอย่างไร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03 · HOW TO COMPETE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อย่าไปแข่งในสนามที่เราแพ้แน่นอน — ให้ย้ายไปแข่งในสนามที่โปรแกรมไม่ได้เปรียบ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3977640" cy="329184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46304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สนามที่เราแพ้ (อย่าเข้าไป)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1865376"/>
            <a:ext cx="3977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เทรดสั้นรายวัน แข่งความเร็วในการกดคำสั่ง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ไล่ราคาตามที่เห็นวิ่งแรง ๆ บนกระดาน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ตั้ง Stop Loss ตรงจุดที่คนทั้งตลาดตั้งเหมือนกัน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เชื่อว่ากราฟระยะสั้นบอกอนาคตได้แม่นยำ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77640" cy="329184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146304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สนามที่เรายังได้เปรียบ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63440" y="1865376"/>
            <a:ext cx="3977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ถือยาว — โปรแกรมส่วนใหญ่ถูกตั้งให้เล่นสั้น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เข้าใจธุรกิจลึก — สิ่งที่ต้องอ่านคน ไม่ใช่อ่านตัวเลข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อดทนรอราคาที่เราพอใจ — เราไม่มี KPI รายวัน</a:t>
            </a:r>
            <a:endParaRPr lang="en-US" sz="10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ไม่ต้องลงทุนทุกวัน — นั่งเฉย ๆ ได้ โปรแกรมทำไม่ได้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3108960"/>
            <a:ext cx="8138160" cy="137160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3236976"/>
            <a:ext cx="7808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ข้อดีที่ซ่อนอยู่ของการมีโปรแกรมเยอะ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67512" y="3657600"/>
            <a:ext cx="7808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ความผันผวนระยะสั้นที่โปรแกรมสร้างขึ้น = โอกาสของคนถือยาว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67512" y="3904488"/>
            <a:ext cx="780897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เวลาโปรแกรมเทขายพร้อมกันจนราคาหลุดพื้นฐานไปชั่วคราว คนที่รู้มูลค่าที่แท้จริงของกิจการคือคนที่ได้ของถูก — แต่ต้องรู้จริงก่อน ไม่ใช่เดา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 · LIVE EXPERIMENT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ทดลองจับผิด AI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"เปิดมือถือขึ้นมา แล้วมาดูกันสด ๆ ว่า AI จะพลาดตรงไหน"</a:t>
            </a:r>
            <a:endParaRPr lang="en-US" sz="125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นาทีนี้จะเป็นบทเรียนที่จำได้นานกว่าสไลด์ทั้งหมดรวมกัน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STOCK SCREENING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332232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จับผิดให้เจอ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821680" y="4041648"/>
            <a:ext cx="249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ส่งคำตอบออนไลน์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— AI Stock Screening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 · RULES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เป้าหมาย: ไม่ใช่ให้ AI หาหุ้นดีให้ — แต่ให้เห็นด้วยตาตัวเองว่า AI พลาดตรงไหน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1901952" cy="1371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0936" y="155448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30936" y="1975104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จับคู่ 2 คน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30936" y="2286000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ใช้มือถือ 1 เครื่อง เปิด ChatGPT หรือ Gemini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2551176" y="1463040"/>
            <a:ext cx="1901952" cy="1371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79192" y="155448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679192" y="1975104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ถามตามบท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679192" y="2286000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ใช้คำถาม 3 ข้อที่กำหนดให้ ห้ามเปลี่ยนคำ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4599432" y="1463040"/>
            <a:ext cx="1901952" cy="1371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27448" y="155448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27448" y="1975104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ตรวจกับของจริง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27448" y="2286000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เปิด settrade / SET เทียบตัวเลขที่ AI ตอบ ทีละตัว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6647688" y="1463040"/>
            <a:ext cx="1901952" cy="13716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75704" y="155448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775704" y="1975104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ส่งผลออนไลน์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775704" y="2286000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กรอกในหน้าเว็บ แล้วเราจะดูผลรวมทั้งห้องพร้อมกัน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02920" y="2999232"/>
            <a:ext cx="8138160" cy="56692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4" name="Text 22"/>
          <p:cNvSpPr/>
          <p:nvPr/>
        </p:nvSpPr>
        <p:spPr>
          <a:xfrm>
            <a:off x="685800" y="2999232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เข้าหน้ากิจกรรมที่:  </a:t>
            </a:r>
            <a:pPr indent="0" marL="0">
              <a:buNone/>
            </a:pPr>
            <a:r>
              <a:rPr lang="en-US" sz="1400" b="1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cpongsatorn.netlify.app/ai-lab-w9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02920" y="367588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สิ่งที่ต้องจดไว้ระหว่างทำ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2920" y="3950208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ตัวเลขไหนที่ AI ตอบแล้ว "ไม่ตรง" กับของจริง · AI อ้างแหล่งอะไรบ้าง และกดเข้าไปแล้วมีจริงไหม · AI ตอบด้วยน้ำเสียงมั่นใจแค่ไหนตอนที่มันผิด</a:t>
            </a:r>
            <a:endParaRPr lang="en-US" sz="980" dirty="0"/>
          </a:p>
        </p:txBody>
      </p:sp>
      <p:sp>
        <p:nvSpPr>
          <p:cNvPr id="27" name="Text 2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 3 ข้อที่ต้องถาม AI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 · THE SCRIPT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33856"/>
            <a:ext cx="512064" cy="365760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133856"/>
            <a:ext cx="512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33856" y="113385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ตัวเลขที่ตรวจสอบได้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33856" y="1481328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"ราคาหุ้น PTT ปิดล่าสุดเท่าไหร่ และ P/E ปัจจุบันเท่าไหร่ ขอแหล่งอ้างอิงด้วย"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33856" y="1773936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ตรวจกับ settrade — ดูว่าตัวเลขตรงไหม และแหล่งอ้างอิงมีจริงหรือเปล่า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210312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2194560"/>
            <a:ext cx="512064" cy="365760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2194560"/>
            <a:ext cx="512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133856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คำถามที่ไม่มีใครตอบได้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33856" y="2542032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"หุ้น PTT ในอีก 3 เดือนข้างหน้าจะขึ้นหรือลง ตอบมาเป็นเปอร์เซ็นต์"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33856" y="283464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สังเกตว่า AI กล้าตอบไหม ตอบแล้วให้เหตุผลแบบไหน — และนั่นเชื่อได้หรือเปล่า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316382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8" name="Shape 16"/>
          <p:cNvSpPr/>
          <p:nvPr/>
        </p:nvSpPr>
        <p:spPr>
          <a:xfrm>
            <a:off x="502920" y="3255264"/>
            <a:ext cx="512064" cy="36576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255264"/>
            <a:ext cx="512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133856" y="325526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 AI ทำได้ดี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1133856" y="3602736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"อธิบายว่าธุรกิจของ PTT หาเงินจากทางไหนบ้าง แบบคนไม่มีพื้นฐานก็เข้าใจ"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33856" y="3895344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อันนี้ AI มักทำได้ดีมาก — ให้เห็นความต่างชัด ๆ กับ Q1 และ Q2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2920" y="42245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44074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ผลที่คาดว่าจะเห็น: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ดีเยี่ยม · Q1 พลาดเรื่องตัวเลขและแหล่งอ้างอิง · Q2 ตอบมั่นใจแต่เชื่อไม่ได้เลย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สิ่งที่การทดลองนี้กำลังจะสอน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 · DEBRIEF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52144"/>
            <a:ext cx="2468880" cy="8412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52144"/>
            <a:ext cx="2194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แข็งที่สุดตรงไหน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154680" y="1152144"/>
            <a:ext cx="5486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อธิบาย ย่อยความ แปลศัพท์ จัดระเบียบความคิด — งานที่ "ไม่มีคำตอบถูกผิดตายตัว"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02920" y="2121408"/>
            <a:ext cx="2468880" cy="84124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21408"/>
            <a:ext cx="2194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อ่อนที่สุดตรงไหน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154680" y="2121408"/>
            <a:ext cx="5486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ตัวเลขที่ต้องเป๊ะ และข้อมูลที่เปลี่ยนทุกวัน — งานที่ "ผิดนิดเดียวก็พังทั้งการวิเคราะห์"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02920" y="3090672"/>
            <a:ext cx="2468880" cy="841248"/>
          </a:xfrm>
          <a:prstGeom prst="rect">
            <a:avLst/>
          </a:prstGeom>
          <a:solidFill>
            <a:srgbClr val="E1060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090672"/>
            <a:ext cx="2194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อันตรายที่สุดตรงไหน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154680" y="3090672"/>
            <a:ext cx="5486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ตอนที่มันผิด มันไม่ได้ดูเหมือนผิด — น้ำเสียงมั่นใจเท่ากับตอนถูกทุกประการ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02920" y="4114800"/>
            <a:ext cx="8138160" cy="566928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4114800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ประโยคที่อยากให้จำกลับบ้าน:  </a:t>
            </a:r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 AI เป็น "ผู้ช่วยนักวิเคราะห์" ที่ขยันมากแต่ไม่เคยรับผิดชอบผลลัพธ์ — คนที่เซ็นชื่อรับผิดชอบเงินตัวเอง ยังเป็นคุณอยู่เสมอ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ด้านมืด — AI ที่ใช้หลอกคุณ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AI SCAMS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เรื่องนี้อาจสำคัญกับชีวิตจริงของนักศึกษา มากกว่าทุกเรื่องในคาบนี้รวมกัน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+500%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02920" y="21214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ยอดฉ้อโกงคริปโตที่ใช้ AI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02920" y="2377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เพิ่มขึ้นจากการใช้ AI ยกระดับกลโกง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3154680" y="148132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Deepfake ผู้บริหารดัง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154680" y="1728216"/>
            <a:ext cx="5486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ตัดต่อหน้าและเสียงนักธุรกิจชื่อดังมาพูดชวนลงทุน ในคลิปที่ดูเหมือนสัมภาษณ์จริงทุกอย่าง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154680" y="2194560"/>
            <a:ext cx="548640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3" name="Text 11"/>
          <p:cNvSpPr/>
          <p:nvPr/>
        </p:nvSpPr>
        <p:spPr>
          <a:xfrm>
            <a:off x="3154680" y="226771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Cloning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154680" y="2514600"/>
            <a:ext cx="5486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ปลอมเสียงคนในครอบครัวโทรมาขอให้โอนเงินด่วน — ใช้เสียงจากคลิปที่เราโพสต์เอง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154680" y="2980944"/>
            <a:ext cx="548640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6" name="Text 14"/>
          <p:cNvSpPr/>
          <p:nvPr/>
        </p:nvSpPr>
        <p:spPr>
          <a:xfrm>
            <a:off x="3154680" y="305409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เพจ/กลุ่มลงทุนปลอม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154680" y="3300984"/>
            <a:ext cx="5486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อ้างว่ามี "AI เทรดให้" การันตีผลตอบแทน ให้โอนเข้าบัญชีบุคคลธรรมดา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154680" y="3767328"/>
            <a:ext cx="548640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9" name="Shape 17"/>
          <p:cNvSpPr/>
          <p:nvPr/>
        </p:nvSpPr>
        <p:spPr>
          <a:xfrm>
            <a:off x="502920" y="3785616"/>
            <a:ext cx="8138160" cy="73152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384048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เช็ค 3 ข้อ ก่อนโอนเงินให้ใครก็ตาม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85800" y="4059936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บริษัทมีใบอนุญาตในเว็บ ก.ล.ต. จริงไหม   2) เลขบัญชีเป็นชื่อนิติบุคคลหรือชื่อคน   3) มีใครการันตีผลตอบแทนไหม — ถ้ามี คือผิดกฎหมายแน่นอน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 6 ข้อ ที่ต้องจำกลับบ้าน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9 · KEY TAKEAWAYS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70432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7280" y="1170432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คือผู้ช่วย ไม่ใช่ผู้ตัดสินใจ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97280" y="153619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ให้มันอ่านและอธิบาย แต่คนที่กดซื้อและรับผลคือคุณ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02920" y="2103120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1170432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257800" y="1170432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ตัวเลขจาก AI ต้องตรวจเสมอ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257800" y="153619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ทายหุ้นรายตัวถูกแค่ 51% และแต่งข้อมูลได้ถึง 41% ของคำตอบ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2103120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2212848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97280" y="2212848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ถ้าเช็คต้นทางไม่ได้ = ยังไม่จริง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097280" y="2578608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ลิงก์ที่กดไม่เข้า หรือบทวิเคราะห์ที่หาไม่เจอ แปลว่า AI แต่งขึ้น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314553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2212848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257800" y="2212848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 ขายวินัย ไม่ได้ขายกำไร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257800" y="2578608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จุดแข็งคือตัดอารมณ์และปรับพอร์ตสม่ำเสมอ ไม่ใช่ชนะตลาด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314553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3255264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097280" y="325526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ค่าธรรมเนียมกินทบต้น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097280" y="36210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0.6% ต่อปี ในระยะ 20 ปี หายไปเกือบครึ่งของเงินต้นเริ่มต้น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02920" y="41879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6" name="Text 24"/>
          <p:cNvSpPr/>
          <p:nvPr/>
        </p:nvSpPr>
        <p:spPr>
          <a:xfrm>
            <a:off x="4663440" y="3255264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257800" y="325526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อย่าแข่งความเร็วกับโปรแกรม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257800" y="36210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โปรแกรมกิน 46% ของตลาดไทย — ไปแข่งเรื่องความอดทนแทน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63440" y="41879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คาบหน้า: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Assets — ETF · REIT ไทย · Crypto · DR และ Assignment 1 แข่งขัน MT5 ต่อเนื่องถึง 25 ก.ย.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งานที่ต้องทำ — เตือนความจำ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spc="3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DEADLINES AHEAD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115568"/>
            <a:ext cx="8138160" cy="1234440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207008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กำลังดำเนินอยู่ · อย่าลืมเทรดสม่ำเสมอ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444752"/>
            <a:ext cx="7772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1 — Professional Investor Development Program (แข่งขัน MT5 จริง)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1773936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ระยะเวลา 3 ส.ค. – 25 ก.ย. 2569 · น้ำหนัก 12 คะแนน · เทรดอย่างน้อย 10 ครั้ง/เดือน + เข้าเรียนอย่างน้อย 7/9 ครั้งเพื่อมีสิทธิ์รับรางวัล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2542032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1" name="Text 9"/>
          <p:cNvSpPr/>
          <p:nvPr/>
        </p:nvSpPr>
        <p:spPr>
          <a:xfrm>
            <a:off x="621792" y="2542032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ช่วงเวลา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103120" y="2542032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เนื้อหา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5852160" y="2542032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งานที่เกี่ยวข้อง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21792" y="285292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10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103120" y="285292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Assets: ETF / REIT / Crypto / DR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5852160" y="285292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แข่งขัน MT5 ดำเนินอยู่ (ถึง 25 ก.ย.)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33101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8" name="Shape 16"/>
          <p:cNvSpPr/>
          <p:nvPr/>
        </p:nvSpPr>
        <p:spPr>
          <a:xfrm>
            <a:off x="502920" y="3310128"/>
            <a:ext cx="8138160" cy="457200"/>
          </a:xfrm>
          <a:prstGeom prst="rect">
            <a:avLst/>
          </a:prstGeom>
          <a:solidFill>
            <a:srgbClr val="F4F4F1"/>
          </a:solidFill>
          <a:ln/>
        </p:spPr>
      </p:sp>
      <p:sp>
        <p:nvSpPr>
          <p:cNvPr id="19" name="Text 17"/>
          <p:cNvSpPr/>
          <p:nvPr/>
        </p:nvSpPr>
        <p:spPr>
          <a:xfrm>
            <a:off x="621792" y="331012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11–13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103120" y="331012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Derivatives · Behavioral Finance · Build Your System</a:t>
            </a:r>
            <a:endParaRPr lang="en-US" sz="920" dirty="0"/>
          </a:p>
        </p:txBody>
      </p:sp>
      <p:sp>
        <p:nvSpPr>
          <p:cNvPr id="21" name="Text 19"/>
          <p:cNvSpPr/>
          <p:nvPr/>
        </p:nvSpPr>
        <p:spPr>
          <a:xfrm>
            <a:off x="5852160" y="331012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เริ่ม–ส่ง Assignment 2 (TFEX)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37673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" y="376732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14–15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103120" y="376732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นำเสนอบริษัทจดทะเบียนที่ได้รับมอบหมาย</a:t>
            </a:r>
            <a:endParaRPr lang="en-US" sz="920" dirty="0"/>
          </a:p>
        </p:txBody>
      </p:sp>
      <p:sp>
        <p:nvSpPr>
          <p:cNvPr id="25" name="Text 23"/>
          <p:cNvSpPr/>
          <p:nvPr/>
        </p:nvSpPr>
        <p:spPr>
          <a:xfrm>
            <a:off x="5852160" y="376732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3 · 20 คะแนน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02920" y="42245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437083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เตือนเรื่องคะแนนเข้าเรียน:  </a:t>
            </a:r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ขาดเรียนเกิน 3 ครั้ง = ไม่ผ่านรายวิชา · เช็คประวัติตัวเองได้ที่หน้า Student Portal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023360" y="148132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4023360" y="154076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71907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500" kern="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WEEK 09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MONEY, </a:t>
            </a:r>
            <a:pPr algn="ctr" indent="0" marL="0">
              <a:buNone/>
            </a:pPr>
            <a:r>
              <a:rPr lang="en-US" sz="44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CALL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1097280" y="306324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ช่วยคิดได้ — แต่คนที่รับผลของการตัดสินใจ ยังเป็นคุณเสมอ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347472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อย่าลืม Assignment 1 · แข่งขัน MT5 จริง ต่อเนื่องถึง 25 ก.ย.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0" y="4023360"/>
            <a:ext cx="3657600" cy="12802"/>
          </a:xfrm>
          <a:prstGeom prst="rect">
            <a:avLst/>
          </a:prstGeom>
          <a:solidFill>
            <a:srgbClr val="D8D8D4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4169664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SMART TIPS FOR BEGINNING INVESTORS · อ.พงศธร โชติยะศิลป์ · KMITL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2026-08-28T14:26:29Z</dcterms:created>
  <dcterms:modified xsi:type="dcterms:W3CDTF">2026-08-28T14:26:29Z</dcterms:modified>
</cp:coreProperties>
</file>