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rts/chart1.xml" ContentType="application/vnd.openxmlformats-officedocument.drawingml.chart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2.xml" ContentType="application/vnd.openxmlformats-officedocument.drawingml.chart+xml"/>
  <Override PartName="/ppt/notesSlides/notesSlide11.xml" ContentType="application/vnd.openxmlformats-officedocument.presentationml.notesSlide+xml"/>
  <Override PartName="/ppt/charts/chart3.xml" ContentType="application/vnd.openxmlformats-officedocument.drawingml.chart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1"/>
  </p:notesMasterIdLst>
  <p:sldIdLst>
    <p:sldId id="357" r:id="rId2"/>
    <p:sldId id="358" r:id="rId3"/>
    <p:sldId id="359" r:id="rId4"/>
    <p:sldId id="353" r:id="rId5"/>
    <p:sldId id="356" r:id="rId6"/>
    <p:sldId id="360" r:id="rId7"/>
    <p:sldId id="361" r:id="rId8"/>
    <p:sldId id="362" r:id="rId9"/>
    <p:sldId id="363" r:id="rId10"/>
    <p:sldId id="364" r:id="rId11"/>
    <p:sldId id="365" r:id="rId12"/>
    <p:sldId id="366" r:id="rId13"/>
    <p:sldId id="367" r:id="rId14"/>
    <p:sldId id="368" r:id="rId15"/>
    <p:sldId id="369" r:id="rId16"/>
    <p:sldId id="370" r:id="rId17"/>
    <p:sldId id="371" r:id="rId18"/>
    <p:sldId id="372" r:id="rId19"/>
    <p:sldId id="373" r:id="rId20"/>
    <p:sldId id="374" r:id="rId21"/>
    <p:sldId id="375" r:id="rId22"/>
    <p:sldId id="376" r:id="rId23"/>
    <p:sldId id="377" r:id="rId24"/>
    <p:sldId id="378" r:id="rId25"/>
    <p:sldId id="379" r:id="rId26"/>
    <p:sldId id="380" r:id="rId27"/>
    <p:sldId id="381" r:id="rId28"/>
    <p:sldId id="382" r:id="rId29"/>
    <p:sldId id="383" r:id="rId30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364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176" y="82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pPr>
              <a:defRPr sz="1200" b="1">
                <a:solidFill>
                  <a:srgbClr val="111111"/>
                </a:solidFill>
                <a:latin typeface="Calibri"/>
              </a:defRPr>
            </a:pPr>
            <a:r>
              <a:rPr lang="en-US" sz="1200" b="1">
                <a:solidFill>
                  <a:srgbClr val="111111"/>
                </a:solidFill>
                <a:latin typeface="Calibri"/>
              </a:rPr>
              <a:t>สัดส่วน All Weather · แบบฉบับนักลงทุนทั่วไป</a:t>
            </a:r>
          </a:p>
        </c:rich>
      </c:tx>
      <c:overlay val="0"/>
    </c:title>
    <c:autoTitleDeleted val="0"/>
    <c:plotArea>
      <c:layout/>
      <c:doughnutChart>
        <c:varyColors val="0"/>
        <c:ser>
          <c:idx val="0"/>
          <c:order val="0"/>
          <c:tx>
            <c:v>สัดส่วน (%)</c:v>
          </c:tx>
          <c:dPt>
            <c:idx val="0"/>
            <c:bubble3D val="0"/>
            <c:spPr>
              <a:solidFill>
                <a:srgbClr val="E10600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1-2259-234A-8744-705C7CA035D9}"/>
              </c:ext>
            </c:extLst>
          </c:dPt>
          <c:dPt>
            <c:idx val="1"/>
            <c:bubble3D val="0"/>
            <c:spPr>
              <a:solidFill>
                <a:srgbClr val="111111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3-2259-234A-8744-705C7CA035D9}"/>
              </c:ext>
            </c:extLst>
          </c:dPt>
          <c:dPt>
            <c:idx val="2"/>
            <c:bubble3D val="0"/>
            <c:spPr>
              <a:solidFill>
                <a:srgbClr val="4B5563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5-2259-234A-8744-705C7CA035D9}"/>
              </c:ext>
            </c:extLst>
          </c:dPt>
          <c:dPt>
            <c:idx val="3"/>
            <c:bubble3D val="0"/>
            <c:spPr>
              <a:solidFill>
                <a:srgbClr val="6B7280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7-2259-234A-8744-705C7CA035D9}"/>
              </c:ext>
            </c:extLst>
          </c:dPt>
          <c:dPt>
            <c:idx val="4"/>
            <c:bubble3D val="0"/>
            <c:spPr>
              <a:solidFill>
                <a:srgbClr val="9AA0A6"/>
              </a:solidFill>
              <a:ln w="19050">
                <a:solidFill>
                  <a:srgbClr val="FFFFFF"/>
                </a:solidFill>
              </a:ln>
            </c:spPr>
            <c:extLst>
              <c:ext xmlns:c16="http://schemas.microsoft.com/office/drawing/2014/chart" uri="{C3380CC4-5D6E-409C-BE32-E72D297353CC}">
                <c16:uniqueId val="{00000009-2259-234A-8744-705C7CA035D9}"/>
              </c:ext>
            </c:extLst>
          </c:dPt>
          <c:dLbls>
            <c:dLbl>
              <c:idx val="4"/>
              <c:numFmt formatCode="General&quot;%&quot;" sourceLinked="0"/>
              <c:spPr>
                <a:noFill/>
              </c:spPr>
              <c:txPr>
                <a:bodyPr/>
                <a:lstStyle/>
                <a:p>
                  <a:pPr>
                    <a:defRPr sz="1100" b="1">
                      <a:solidFill>
                        <a:srgbClr val="111111"/>
                      </a:solidFill>
                      <a:latin typeface="Calibri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6="http://schemas.microsoft.com/office/drawing/2014/chart" uri="{C3380CC4-5D6E-409C-BE32-E72D297353CC}">
                  <c16:uniqueId val="{00000009-2259-234A-8744-705C7CA035D9}"/>
                </c:ext>
              </c:extLst>
            </c:dLbl>
            <c:numFmt formatCode="General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>
                    <a:solidFill>
                      <a:srgbClr val="FFFFFF"/>
                    </a:solidFill>
                    <a:latin typeface="Calibri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Lit>
              <c:ptCount val="5"/>
              <c:pt idx="0">
                <c:v>หุ้น 30%</c:v>
              </c:pt>
              <c:pt idx="1">
                <c:v>พันธบัตรระยะยาว 40%</c:v>
              </c:pt>
              <c:pt idx="2">
                <c:v>พันธบัตรระยะกลาง 15%</c:v>
              </c:pt>
              <c:pt idx="3">
                <c:v>ทองคำ 7.5%</c:v>
              </c:pt>
              <c:pt idx="4">
                <c:v>โภคภัณฑ์ 7.5%</c:v>
              </c:pt>
            </c:strLit>
          </c:cat>
          <c:val>
            <c:numLit>
              <c:formatCode>General</c:formatCode>
              <c:ptCount val="5"/>
              <c:pt idx="0">
                <c:v>30</c:v>
              </c:pt>
              <c:pt idx="1">
                <c:v>40</c:v>
              </c:pt>
              <c:pt idx="2">
                <c:v>15</c:v>
              </c:pt>
              <c:pt idx="3">
                <c:v>7.5</c:v>
              </c:pt>
              <c:pt idx="4">
                <c:v>7.5</c:v>
              </c:pt>
            </c:numLit>
          </c:val>
          <c:extLst>
            <c:ext xmlns:c16="http://schemas.microsoft.com/office/drawing/2014/chart" uri="{C3380CC4-5D6E-409C-BE32-E72D297353CC}">
              <c16:uniqueId val="{0000000A-2259-234A-8744-705C7CA035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5"/>
      </c:doughnutChart>
    </c:plotArea>
    <c:legend>
      <c:legendPos val="t"/>
      <c:overlay val="0"/>
      <c:txPr>
        <a:bodyPr/>
        <a:lstStyle/>
        <a:p>
          <a:pPr>
            <a:defRPr sz="1050">
              <a:solidFill>
                <a:srgbClr val="111111"/>
              </a:solidFill>
              <a:latin typeface="Calibri"/>
            </a:defRPr>
          </a:pPr>
          <a:endParaRPr lang="en-US"/>
        </a:p>
      </c:txPr>
    </c:legend>
    <c:plotVisOnly val="1"/>
    <c:dispBlanksAs val="zero"/>
    <c:showDLblsOverMax val="1"/>
  </c:chart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pPr>
              <a:defRPr sz="1200" b="1"/>
            </a:pPr>
            <a:r>
              <a:rPr lang="th-TH" sz="1200" b="1"/>
              <a:t>ผลตอบแทน 1 – 28 ส.ค. 2569 (%)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% เปลี่ยนแปลง</c:v>
          </c:tx>
          <c:spPr>
            <a:solidFill>
              <a:srgbClr val="E10600"/>
            </a:solidFill>
          </c:spPr>
          <c:invertIfNegative val="1"/>
          <c:dLbls>
            <c:numFmt formatCode="\+0.00&quot;%&quot;;\-0.0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100" b="1"/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Alibaba (NYSE)</c:v>
              </c:pt>
              <c:pt idx="1">
                <c:v>SET Index</c:v>
              </c:pt>
              <c:pt idx="2">
                <c:v>Dow Jones</c:v>
              </c:pt>
              <c:pt idx="3">
                <c:v>KOSPI</c:v>
              </c:pt>
              <c:pt idx="4">
                <c:v>ทองคำ (XAU/USD)</c:v>
              </c:pt>
              <c:pt idx="5">
                <c:v>Bitcoin</c:v>
              </c:pt>
            </c:strLit>
          </c:cat>
          <c:val>
            <c:numLit>
              <c:formatCode>General</c:formatCode>
              <c:ptCount val="6"/>
              <c:pt idx="0">
                <c:v>-2.74</c:v>
              </c:pt>
              <c:pt idx="1">
                <c:v>-0.83</c:v>
              </c:pt>
              <c:pt idx="2">
                <c:v>2.67</c:v>
              </c:pt>
              <c:pt idx="3">
                <c:v>7.45</c:v>
              </c:pt>
              <c:pt idx="4">
                <c:v>12.94</c:v>
              </c:pt>
              <c:pt idx="5">
                <c:v>26.55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9AA0A6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1B6D-1C47-8A1A-34849B6B1C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en-US"/>
          </a:p>
        </c:txPr>
        <c:crossAx val="2"/>
        <c:crosses val="autoZero"/>
        <c:auto val="1"/>
        <c:lblAlgn val="ctr"/>
        <c:lblOffset val="100"/>
        <c:tickLblSkip val="1"/>
        <c:tickMarkSkip val="1"/>
        <c:noMultiLvlLbl val="1"/>
      </c:catAx>
      <c:valAx>
        <c:axId val="2"/>
        <c:scaling>
          <c:orientation val="minMax"/>
          <c:max val="30"/>
          <c:min val="-1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100"/>
            </a:pPr>
            <a:endParaRPr lang="en-US"/>
          </a:p>
        </c:txPr>
        <c:crossAx val="1"/>
        <c:crosses val="autoZero"/>
        <c:crossBetween val="between"/>
        <c:majorUnit val="10"/>
      </c:valAx>
    </c:plotArea>
    <c:plotVisOnly val="1"/>
    <c:dispBlanksAs val="zero"/>
    <c:showDLblsOverMax val="1"/>
  </c:chart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1"/>
  <c:lang val="en-US"/>
  <c:roundedCorners val="1"/>
  <c:style val="2"/>
  <c:chart>
    <c:title>
      <c:tx>
        <c:rich>
          <a:bodyPr/>
          <a:lstStyle/>
          <a:p>
            <a:pPr>
              <a:defRPr sz="1200" b="1"/>
            </a:pPr>
            <a:r>
              <a:rPr lang="en-US" sz="1200" b="1"/>
              <a:t>ผลตอบแทน vs Max Drawdown · 1–28 ส.ค. 2569</a:t>
            </a:r>
          </a:p>
        </c:rich>
      </c:tx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v>ผลตอบแทน ส.ค. (%)</c:v>
          </c:tx>
          <c:spPr>
            <a:solidFill>
              <a:srgbClr val="E10600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Alibaba</c:v>
              </c:pt>
              <c:pt idx="1">
                <c:v>SET Index</c:v>
              </c:pt>
              <c:pt idx="2">
                <c:v>Dow Jones</c:v>
              </c:pt>
              <c:pt idx="3">
                <c:v>KOSPI</c:v>
              </c:pt>
              <c:pt idx="4">
                <c:v>ทองคำ</c:v>
              </c:pt>
              <c:pt idx="5">
                <c:v>Bitcoin</c:v>
              </c:pt>
            </c:strLit>
          </c:cat>
          <c:val>
            <c:numLit>
              <c:formatCode>General</c:formatCode>
              <c:ptCount val="6"/>
              <c:pt idx="0">
                <c:v>-2.74</c:v>
              </c:pt>
              <c:pt idx="1">
                <c:v>-0.83</c:v>
              </c:pt>
              <c:pt idx="2">
                <c:v>2.67</c:v>
              </c:pt>
              <c:pt idx="3">
                <c:v>7.45</c:v>
              </c:pt>
              <c:pt idx="4">
                <c:v>12.94</c:v>
              </c:pt>
              <c:pt idx="5">
                <c:v>26.55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E10600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D1CC-5145-AB78-28488262DCD0}"/>
            </c:ext>
          </c:extLst>
        </c:ser>
        <c:ser>
          <c:idx val="1"/>
          <c:order val="1"/>
          <c:tx>
            <c:v>Max Drawdown (%)</c:v>
          </c:tx>
          <c:spPr>
            <a:solidFill>
              <a:srgbClr val="4B5563"/>
            </a:solidFill>
          </c:spPr>
          <c:invertIfNegative val="1"/>
          <c:dLbls>
            <c:numFmt formatCode="0.0&quot;%&quot;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000"/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1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Lit>
              <c:ptCount val="6"/>
              <c:pt idx="0">
                <c:v>Alibaba</c:v>
              </c:pt>
              <c:pt idx="1">
                <c:v>SET Index</c:v>
              </c:pt>
              <c:pt idx="2">
                <c:v>Dow Jones</c:v>
              </c:pt>
              <c:pt idx="3">
                <c:v>KOSPI</c:v>
              </c:pt>
              <c:pt idx="4">
                <c:v>ทองคำ</c:v>
              </c:pt>
              <c:pt idx="5">
                <c:v>Bitcoin</c:v>
              </c:pt>
            </c:strLit>
          </c:cat>
          <c:val>
            <c:numLit>
              <c:formatCode>General</c:formatCode>
              <c:ptCount val="6"/>
              <c:pt idx="0">
                <c:v>-12.1</c:v>
              </c:pt>
              <c:pt idx="1">
                <c:v>-2.1</c:v>
              </c:pt>
              <c:pt idx="2">
                <c:v>-2.6</c:v>
              </c:pt>
              <c:pt idx="3">
                <c:v>-8.6</c:v>
              </c:pt>
              <c:pt idx="4">
                <c:v>-2.5</c:v>
              </c:pt>
              <c:pt idx="5">
                <c:v>-4</c:v>
              </c:pt>
            </c:numLit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4B5563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1-D1CC-5145-AB78-28488262D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overlap val="-10"/>
        <c:axId val="1"/>
        <c:axId val="2"/>
      </c:barChart>
      <c:catAx>
        <c:axId val="1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low"/>
        <c:txPr>
          <a:bodyPr/>
          <a:lstStyle/>
          <a:p>
            <a:pPr>
              <a:defRPr sz="1100"/>
            </a:pPr>
            <a:endParaRPr lang="en-US"/>
          </a:p>
        </c:txPr>
        <c:crossAx val="2"/>
        <c:crosses val="autoZero"/>
        <c:auto val="1"/>
        <c:lblAlgn val="ctr"/>
        <c:lblOffset val="100"/>
        <c:noMultiLvlLbl val="1"/>
      </c:catAx>
      <c:valAx>
        <c:axId val="2"/>
        <c:scaling>
          <c:orientation val="minMax"/>
          <c:max val="30"/>
          <c:min val="-20"/>
        </c:scaling>
        <c:delete val="0"/>
        <c:axPos val="b"/>
        <c:majorGridlines/>
        <c:numFmt formatCode="0&quot;%&quot;" sourceLinked="0"/>
        <c:majorTickMark val="out"/>
        <c:minorTickMark val="none"/>
        <c:tickLblPos val="nextTo"/>
        <c:txPr>
          <a:bodyPr/>
          <a:lstStyle/>
          <a:p>
            <a:pPr>
              <a:defRPr sz="1000"/>
            </a:pPr>
            <a:endParaRPr lang="en-US"/>
          </a:p>
        </c:txPr>
        <c:crossAx val="1"/>
        <c:crosses val="autoZero"/>
        <c:crossBetween val="between"/>
        <c:majorUnit val="10"/>
      </c:valAx>
    </c:plotArea>
    <c:legend>
      <c:legendPos val="t"/>
      <c:overlay val="0"/>
      <c:txPr>
        <a:bodyPr/>
        <a:lstStyle/>
        <a:p>
          <a:pPr>
            <a:defRPr sz="1100"/>
          </a:pPr>
          <a:endParaRPr lang="en-US"/>
        </a:p>
      </c:txPr>
    </c:legend>
    <c:plotVisOnly val="1"/>
    <c:dispBlanksAs val="zero"/>
    <c:showDLblsOverMax val="1"/>
  </c:chart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0456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Week 8 — คาบสุดท้ายก่อนช่วงกลางเทอม เป็นคาบที่เชื่อมตรงกับ Assignment 1 (แข่งขัน MT5 จริง) ซึ่งดำเนินไปถึง 25 ก.ย. 2569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ที่มา: กนง. ดอกเบี้ยนโยบาย 1.00% · เงินเฟ้อไทย ก.ค. 69 = 1.95% · Thai/US 10Y bond yield จาก tradingeconomics · ราคาทองจากสมาคมค้าทองคำ (ไทยรัฐ) · กรอบ SET จากบทวิเคราะห์ KS สัปดาห์ 24-28 ส.ค. 69. ตัวเลขเปลี่ยนทุกวัน ให้เช็คซ้ำก่อนสอน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ย้ำว่านี่คือช่วงเวลาสั้น ๆ 3 สัปดาห์ ห้ามสรุปว่าทองดีกว่าหุ้นเสมอ — ประเด็นคือ "สินทรัพย์ต่างชนิดไม่ได้วิ่งพร้อมกัน" เท่านั้น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ให้นักศึกษาลองกดเครื่องคิดเลขเองสักตัว เช่น 100 -&gt; ลบ 50% เหลือ 50 -&gt; ต้องขึ้นเท่าไหร่ถึงกลับไป 100 คำตอบคือ 100% จะได้เห็นด้วยตัวเอง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ประเด็นที่อยากให้ติด: มือใหม่มักกระโดดไปเลือกหุ้นทันที โดยลืมกันเงินสำรองฉุกเฉินและประกัน ซึ่งเป็นด่านแรกของ Risk Management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ตัวเลขผลตอบแทนคาดหวังและ drawdown เป็นค่าประมาณเชิงการสอนจากค่าเฉลี่ยระยะยาวของแต่ละสินทรัพย์ ไม่ใช่การรับประกัน ย้ำกับนักศึกษาให้ชัด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4572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· GENED 1/2569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2743200" y="457200"/>
            <a:ext cx="3657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SMART TIPS FOR BEGINNING INVESTORS</a:t>
            </a:r>
            <a:endParaRPr lang="en-US" sz="850" dirty="0"/>
          </a:p>
        </p:txBody>
      </p:sp>
      <p:sp>
        <p:nvSpPr>
          <p:cNvPr id="5" name="Text 3"/>
          <p:cNvSpPr/>
          <p:nvPr/>
        </p:nvSpPr>
        <p:spPr>
          <a:xfrm>
            <a:off x="6309360" y="457200"/>
            <a:ext cx="2331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b="1" kern="0" spc="2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 EDITION</a:t>
            </a:r>
            <a:endParaRPr lang="en-US" sz="850" dirty="0"/>
          </a:p>
        </p:txBody>
      </p:sp>
      <p:sp>
        <p:nvSpPr>
          <p:cNvPr id="6" name="Shape 4"/>
          <p:cNvSpPr/>
          <p:nvPr/>
        </p:nvSpPr>
        <p:spPr>
          <a:xfrm>
            <a:off x="502920" y="841248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Shape 5"/>
          <p:cNvSpPr/>
          <p:nvPr/>
        </p:nvSpPr>
        <p:spPr>
          <a:xfrm>
            <a:off x="502920" y="882396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457200" y="1234440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PORTFOLIO</a:t>
            </a:r>
            <a:endParaRPr lang="en-US" sz="6800" dirty="0"/>
          </a:p>
        </p:txBody>
      </p:sp>
      <p:sp>
        <p:nvSpPr>
          <p:cNvPr id="9" name="Text 7"/>
          <p:cNvSpPr/>
          <p:nvPr/>
        </p:nvSpPr>
        <p:spPr>
          <a:xfrm>
            <a:off x="457200" y="2121408"/>
            <a:ext cx="8229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680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CONSTRUC</a:t>
            </a:r>
            <a:r>
              <a:rPr lang="en-US" sz="6800" b="1" kern="0" spc="2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TION</a:t>
            </a:r>
            <a:endParaRPr lang="en-US" sz="6800" dirty="0"/>
          </a:p>
        </p:txBody>
      </p:sp>
      <p:sp>
        <p:nvSpPr>
          <p:cNvPr id="10" name="Text 8"/>
          <p:cNvSpPr/>
          <p:nvPr/>
        </p:nvSpPr>
        <p:spPr>
          <a:xfrm>
            <a:off x="914400" y="3127248"/>
            <a:ext cx="73152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kern="0" spc="4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&amp; RISK MANAGEMENT — สร้างพอร์ตให้อยู่รอด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822960" y="3520440"/>
            <a:ext cx="74980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Allocation · Stop-Loss · Trailing Stop · Hedging · CASE: จัดพอร์ต 5,000,000 บาท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2286000" y="4224528"/>
            <a:ext cx="4572000" cy="12802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1371600" y="4370832"/>
            <a:ext cx="64008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kern="0" spc="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180 นาที  •  อ.พงศธร โชติยะศิลป์  •  KMITL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5073678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Game Plan — 180 นาที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 · PORTFOLIO &amp; RISK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5000" dirty="0"/>
          </a:p>
        </p:txBody>
      </p:sp>
      <p:sp>
        <p:nvSpPr>
          <p:cNvPr id="7" name="Text 5"/>
          <p:cNvSpPr/>
          <p:nvPr/>
        </p:nvSpPr>
        <p:spPr>
          <a:xfrm>
            <a:off x="1828800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นาที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502920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502920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Asset Allocation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502920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สินทรัพย์หลัก + ตัวเลขจริง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ทำไมต้องกระจาย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โปรไฟล์ความเสี่ยง + Rebalancing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264408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5000" dirty="0"/>
          </a:p>
        </p:txBody>
      </p:sp>
      <p:sp>
        <p:nvSpPr>
          <p:cNvPr id="12" name="Text 10"/>
          <p:cNvSpPr/>
          <p:nvPr/>
        </p:nvSpPr>
        <p:spPr>
          <a:xfrm>
            <a:off x="4590288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นาที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3264408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3264408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Risk Management</a:t>
            </a:r>
            <a:endParaRPr lang="en-US" sz="1350" dirty="0"/>
          </a:p>
        </p:txBody>
      </p:sp>
      <p:sp>
        <p:nvSpPr>
          <p:cNvPr id="15" name="Text 13"/>
          <p:cNvSpPr/>
          <p:nvPr/>
        </p:nvSpPr>
        <p:spPr>
          <a:xfrm>
            <a:off x="3264408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คณิตศาสตร์ของการขาดทุน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Sizing · Stop-Loss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Trailing Stop · Hedging</a:t>
            </a:r>
            <a:endParaRPr lang="en-US" sz="950" dirty="0"/>
          </a:p>
        </p:txBody>
      </p:sp>
      <p:sp>
        <p:nvSpPr>
          <p:cNvPr id="16" name="Text 14"/>
          <p:cNvSpPr/>
          <p:nvPr/>
        </p:nvSpPr>
        <p:spPr>
          <a:xfrm>
            <a:off x="6025896" y="1188720"/>
            <a:ext cx="12801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5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5000" dirty="0"/>
          </a:p>
        </p:txBody>
      </p:sp>
      <p:sp>
        <p:nvSpPr>
          <p:cNvPr id="17" name="Text 15"/>
          <p:cNvSpPr/>
          <p:nvPr/>
        </p:nvSpPr>
        <p:spPr>
          <a:xfrm>
            <a:off x="7351776" y="1408176"/>
            <a:ext cx="1188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นาที</a:t>
            </a:r>
            <a:endParaRPr lang="en-US" sz="900" dirty="0"/>
          </a:p>
        </p:txBody>
      </p:sp>
      <p:sp>
        <p:nvSpPr>
          <p:cNvPr id="18" name="Shape 16"/>
          <p:cNvSpPr/>
          <p:nvPr/>
        </p:nvSpPr>
        <p:spPr>
          <a:xfrm>
            <a:off x="6025896" y="2103120"/>
            <a:ext cx="251460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Text 17"/>
          <p:cNvSpPr/>
          <p:nvPr/>
        </p:nvSpPr>
        <p:spPr>
          <a:xfrm>
            <a:off x="6025896" y="2212848"/>
            <a:ext cx="2514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buNone/>
            </a:pPr>
            <a:r>
              <a:rPr lang="en-US" sz="13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CASE: 5 ล้านบาท</a:t>
            </a:r>
            <a:endParaRPr lang="en-US" sz="1350" dirty="0"/>
          </a:p>
        </p:txBody>
      </p:sp>
      <p:sp>
        <p:nvSpPr>
          <p:cNvPr id="20" name="Text 18"/>
          <p:cNvSpPr/>
          <p:nvPr/>
        </p:nvSpPr>
        <p:spPr>
          <a:xfrm>
            <a:off x="6025896" y="2743200"/>
            <a:ext cx="2514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จัดพอร์ตจริง 3 แบบ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เทียบผลตอบแทน vs ความเสี่ยง</a:t>
            </a:r>
            <a:endParaRPr lang="en-US" sz="9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จัดพอร์ตของกลุ่มเอง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502920" y="440740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ธงของคาบนี้: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เลือกหุ้นเก่งอย่างเดียวไม่พอ — ต้องรอดจากตลาดขาลงให้ได้ด้วย ถึงจะอยู่ในเกมได้ยาว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22607900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01 · ASSET ALLOCATION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จัดสัดส่วนก่อนเลือกตัว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2895600"/>
            <a:ext cx="6949440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"งานวิจัยบอกว่า ผลตอบแทนพอร์ตส่วนใหญ่มาจากการจัดสัดส่วนสินทรัพย์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ไม่ใช่จากการเลือกหุ้นเก่ง ๆ ทีละตัว — แต่คนส่วนใหญ่ใช้เวลาไปกับอย่างหลัง"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1499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322576" y="4041648"/>
            <a:ext cx="1499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3822192" y="4041648"/>
            <a:ext cx="1499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5321808" y="4041648"/>
            <a:ext cx="1499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อสังหาฯ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6821424" y="4041648"/>
            <a:ext cx="1499616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sp>
        <p:nvSpPr>
          <p:cNvPr id="50" name="Person 50"/>
          <p:cNvSpPr/>
          <p:nvPr/>
        </p:nvSpPr>
        <p:spPr>
          <a:xfrm>
            <a:off x="762000" y="3530600"/>
            <a:ext cx="36195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Harry Markowitz</a:t>
            </a: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Modern Portfolio Theory</a:t>
            </a:r>
          </a:p>
          <a:p>
            <a:pPr marL="0" indent="0" algn="ctr">
              <a:spcBef>
                <a:spcPts val="200"/>
              </a:spcBef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บิดาทฤษฎีจัดพอร์ต (Nobel 1990) — “การกระจายความเสี่ยงคือฟรีลันช์เดียวของการลงทุน”</a:t>
            </a:r>
            <a:endParaRPr lang="en-US" sz="880" dirty="0"/>
          </a:p>
        </p:txBody>
      </p:sp>
      <p:sp>
        <p:nvSpPr>
          <p:cNvPr id="51" name="Person 51"/>
          <p:cNvSpPr/>
          <p:nvPr/>
        </p:nvSpPr>
        <p:spPr>
          <a:xfrm>
            <a:off x="4762500" y="3530600"/>
            <a:ext cx="36195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t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Ray Dalio</a:t>
            </a: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All Weather Portfolio</a:t>
            </a:r>
          </a:p>
          <a:p>
            <a:pPr marL="0" indent="0" algn="ctr">
              <a:spcBef>
                <a:spcPts val="200"/>
              </a:spcBef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กระจายสินทรัพย์ที่ไม่สัมพันธ์กัน — ลดความเสี่ยงได้โดยแทบไม่ลดผลตอบแทน</a:t>
            </a:r>
            <a:endParaRPr lang="en-US" sz="880" dirty="0"/>
          </a:p>
        </p:txBody>
      </p:sp>
    </p:spTree>
    <p:extLst>
      <p:ext uri="{BB962C8B-B14F-4D97-AF65-F5344CB8AC3E}">
        <p14:creationId xmlns:p14="http://schemas.microsoft.com/office/powerpoint/2010/main" val="1732383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MPT — คณิตศาสตร์ของการกระจายความเสี่ยง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Harry Markowitz (Nobel 1990) — มองความเสี่ยง “ทั้งพอร์ต” ไม่ใช่รายตัว: จุดเริ่มต้นของการจัดสัดส่วน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8000" y="1397000"/>
            <a:ext cx="5334000" cy="3048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35000" y="1397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Efficient Frontier — เส้นของพอร์ตที่ “คุ้มที่สุด”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69000" y="1397000"/>
            <a:ext cx="2667000" cy="3048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6108700" y="1397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แก่นของ MPT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sp>
        <p:nvSpPr>
          <p:cNvPr id="200" name="Panel 200"/>
          <p:cNvSpPr/>
          <p:nvPr/>
        </p:nvSpPr>
        <p:spPr>
          <a:xfrm>
            <a:off x="5969000" y="1828800"/>
            <a:ext cx="26670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อย่าดูสินทรัพย์ทีละตัว — ให้ดูว่า “ทั้งพอร์ต” เสี่ยงเท่าไหร่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สินทรัพย์ที่ไม่ขึ้นลงพร้อมกัน รวมกันแล้วความเสี่ยงรวมลดลง โดยผลตอบแทนเฉลี่ยไม่หาย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พอร์ตบนเส้น Frontier = ผลตอบแทนสูงสุด ณ ระดับความเสี่ยงนั้น ๆ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นี่คือเหตุผลที่ Workshop ให้จัด % ก่อนเลือกตัว</a:t>
            </a:r>
            <a:endParaRPr lang="en-US" sz="1050" dirty="0"/>
          </a:p>
        </p:txBody>
      </p:sp>
      <p:sp>
        <p:nvSpPr>
          <p:cNvPr id="201" name="Panel 201"/>
          <p:cNvSpPr/>
          <p:nvPr/>
        </p:nvSpPr>
        <p:spPr>
          <a:xfrm>
            <a:off x="508000" y="4622800"/>
            <a:ext cx="6858000" cy="190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Markowitz, H. (1952) “Portfolio Selection”, Journal of Finance · Nobel Memorial Prize in Economics 1990</a:t>
            </a:r>
            <a:endParaRPr lang="en-US" sz="850" dirty="0"/>
          </a:p>
        </p:txBody>
      </p:sp>
      <p:sp>
        <p:nvSpPr>
          <p:cNvPr id="210" name="EF 210"/>
          <p:cNvSpPr/>
          <p:nvPr/>
        </p:nvSpPr>
        <p:spPr>
          <a:xfrm>
            <a:off x="990600" y="1905000"/>
            <a:ext cx="15240" cy="228600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1" name="EF 211"/>
          <p:cNvSpPr/>
          <p:nvPr/>
        </p:nvSpPr>
        <p:spPr>
          <a:xfrm>
            <a:off x="990600" y="4191000"/>
            <a:ext cx="4445000" cy="15240"/>
          </a:xfrm>
          <a:prstGeom prst="rect">
            <a:avLst/>
          </a:prstGeom>
          <a:solidFill>
            <a:srgbClr val="11111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2" name="EF 212"/>
          <p:cNvSpPr/>
          <p:nvPr/>
        </p:nvSpPr>
        <p:spPr>
          <a:xfrm>
            <a:off x="1066800" y="1778000"/>
            <a:ext cx="1778000" cy="177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ผลตอบแทนคาดหวัง ↑</a:t>
            </a:r>
            <a:endParaRPr lang="en-US" sz="880" dirty="0"/>
          </a:p>
        </p:txBody>
      </p:sp>
      <p:sp>
        <p:nvSpPr>
          <p:cNvPr id="213" name="EF 213"/>
          <p:cNvSpPr/>
          <p:nvPr/>
        </p:nvSpPr>
        <p:spPr>
          <a:xfrm>
            <a:off x="4191000" y="4292600"/>
            <a:ext cx="1270000" cy="177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 (σ) →</a:t>
            </a:r>
            <a:endParaRPr lang="en-US" sz="880" dirty="0"/>
          </a:p>
        </p:txBody>
      </p:sp>
      <p:sp>
        <p:nvSpPr>
          <p:cNvPr id="214" name="EF Curve"/>
          <p:cNvSpPr/>
          <p:nvPr/>
        </p:nvSpPr>
        <p:spPr>
          <a:xfrm>
            <a:off x="1206500" y="2133600"/>
            <a:ext cx="4064000" cy="1905000"/>
          </a:xfrm>
          <a:custGeom>
            <a:avLst/>
            <a:gdLst/>
            <a:ahLst/>
            <a:cxnLst/>
            <a:rect l="0" t="0" r="21600" b="21600"/>
            <a:pathLst>
              <a:path w="21600" h="21600" fill="none">
                <a:moveTo>
                  <a:pt x="0" y="21600"/>
                </a:moveTo>
                <a:cubicBezTo>
                  <a:pt x="2600" y="7500"/>
                  <a:pt x="11500" y="900"/>
                  <a:pt x="21600" y="0"/>
                </a:cubicBezTo>
              </a:path>
            </a:pathLst>
          </a:custGeom>
          <a:noFill/>
          <a:ln w="28575" cap="rnd">
            <a:solidFill>
              <a:srgbClr val="E10600"/>
            </a:solidFill>
            <a:round/>
          </a:ln>
        </p:spPr>
        <p:txBody>
          <a:bodyPr/>
          <a:lstStyle/>
          <a:p>
            <a:endParaRPr lang="en-TH"/>
          </a:p>
        </p:txBody>
      </p:sp>
      <p:sp>
        <p:nvSpPr>
          <p:cNvPr id="215" name="EF 215"/>
          <p:cNvSpPr/>
          <p:nvPr/>
        </p:nvSpPr>
        <p:spPr>
          <a:xfrm>
            <a:off x="1155700" y="3987800"/>
            <a:ext cx="114300" cy="114300"/>
          </a:xfrm>
          <a:prstGeom prst="ellipse">
            <a:avLst/>
          </a:prstGeom>
          <a:solidFill>
            <a:srgbClr val="9AA0A6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6" name="EF 216"/>
          <p:cNvSpPr/>
          <p:nvPr/>
        </p:nvSpPr>
        <p:spPr>
          <a:xfrm>
            <a:off x="1320800" y="3962400"/>
            <a:ext cx="762000" cy="165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เงินฝาก</a:t>
            </a:r>
            <a:endParaRPr lang="en-US" sz="880" dirty="0"/>
          </a:p>
        </p:txBody>
      </p:sp>
      <p:sp>
        <p:nvSpPr>
          <p:cNvPr id="217" name="EF 217"/>
          <p:cNvSpPr/>
          <p:nvPr/>
        </p:nvSpPr>
        <p:spPr>
          <a:xfrm>
            <a:off x="2044700" y="2908300"/>
            <a:ext cx="114300" cy="114300"/>
          </a:xfrm>
          <a:prstGeom prst="ellipse">
            <a:avLst/>
          </a:prstGeom>
          <a:solidFill>
            <a:srgbClr val="4B5563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18" name="EF 218"/>
          <p:cNvSpPr/>
          <p:nvPr/>
        </p:nvSpPr>
        <p:spPr>
          <a:xfrm>
            <a:off x="2209800" y="2882900"/>
            <a:ext cx="889000" cy="165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4B556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</a:t>
            </a:r>
            <a:endParaRPr lang="en-US" sz="880" dirty="0"/>
          </a:p>
        </p:txBody>
      </p:sp>
      <p:sp>
        <p:nvSpPr>
          <p:cNvPr id="219" name="EF 219"/>
          <p:cNvSpPr/>
          <p:nvPr/>
        </p:nvSpPr>
        <p:spPr>
          <a:xfrm>
            <a:off x="3327400" y="2336800"/>
            <a:ext cx="152400" cy="152400"/>
          </a:xfrm>
          <a:prstGeom prst="ellipse">
            <a:avLst/>
          </a:prstGeom>
          <a:solidFill>
            <a:srgbClr val="E10600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0" name="EF 220"/>
          <p:cNvSpPr/>
          <p:nvPr/>
        </p:nvSpPr>
        <p:spPr>
          <a:xfrm>
            <a:off x="3530600" y="2336800"/>
            <a:ext cx="1524000" cy="165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พอร์ตผสมหลายสินทรัพย์</a:t>
            </a:r>
            <a:endParaRPr lang="en-US" sz="880" dirty="0"/>
          </a:p>
        </p:txBody>
      </p:sp>
      <p:sp>
        <p:nvSpPr>
          <p:cNvPr id="221" name="EF 221"/>
          <p:cNvSpPr/>
          <p:nvPr/>
        </p:nvSpPr>
        <p:spPr>
          <a:xfrm>
            <a:off x="5270500" y="2667000"/>
            <a:ext cx="114300" cy="114300"/>
          </a:xfrm>
          <a:prstGeom prst="ellipse">
            <a:avLst/>
          </a:prstGeom>
          <a:solidFill>
            <a:srgbClr val="111111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222" name="EF 222"/>
          <p:cNvSpPr/>
          <p:nvPr/>
        </p:nvSpPr>
        <p:spPr>
          <a:xfrm>
            <a:off x="4064000" y="2641600"/>
            <a:ext cx="1524000" cy="165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หุ้นตัวเดียวล้วน ๆ (ใต้เส้น)</a:t>
            </a:r>
            <a:endParaRPr lang="en-US" sz="880" dirty="0"/>
          </a:p>
        </p:txBody>
      </p:sp>
      <p:sp>
        <p:nvSpPr>
          <p:cNvPr id="223" name="EF 223"/>
          <p:cNvSpPr/>
          <p:nvPr/>
        </p:nvSpPr>
        <p:spPr>
          <a:xfrm>
            <a:off x="1397000" y="2260600"/>
            <a:ext cx="2413000" cy="1651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8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ทุกจุดบนเส้นแดง = สัดส่วนที่ “คุ้มสุด”</a:t>
            </a:r>
            <a:endParaRPr lang="en-US" sz="880" dirty="0"/>
          </a:p>
        </p:txBody>
      </p:sp>
    </p:spTree>
    <p:extLst>
      <p:ext uri="{BB962C8B-B14F-4D97-AF65-F5344CB8AC3E}">
        <p14:creationId xmlns:p14="http://schemas.microsoft.com/office/powerpoint/2010/main" val="42516709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 Weather — พอร์ตที่อยู่ได้ทุกฤดูเศรษฐกิจ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Ray Dalio (Bridgewater) — จัดสัดส่วนให้ “ความเสี่ยง” สมดุล ไม่ใช่จำนวนเงิน (Risk Parity)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8000" y="1397000"/>
            <a:ext cx="5334000" cy="3048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35000" y="1397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สัดส่วนแนะนำ: หุ้น 30 · พันธบัตร 55 · ทอง+โภคภัณฑ์ 15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69000" y="1397000"/>
            <a:ext cx="2667000" cy="3048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6108700" y="1397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ทำไมต้องจัดแบบนี้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graphicFrame>
        <p:nvGraphicFramePr>
          <p:cNvPr id="90" name="Chart Returns"/>
          <p:cNvGraphicFramePr/>
          <p:nvPr/>
        </p:nvGraphicFramePr>
        <p:xfrm>
          <a:off x="508000" y="1752600"/>
          <a:ext cx="5334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Panel 200"/>
          <p:cNvSpPr/>
          <p:nvPr/>
        </p:nvSpPr>
        <p:spPr>
          <a:xfrm>
            <a:off x="5969000" y="1828800"/>
            <a:ext cx="26670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เศรษฐกิจมี 4 ฤดู: โต / ถดถอย × เงินเฟ้อขึ้น / ลง — ไม่มีใครทายถูกตลอด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พันธบัตรถือเยอะ (55%) เพราะผันผวนต่ำกว่าหุ้น — ถ่วงให้ความเสี่ยงแต่ละฝั่งพอ ๆ กัน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+ โภคภัณฑ์ 15% ไว้รับมือเงินเฟ้อสูง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600"/>
              </a:spcAft>
              <a:buFont typeface="Arial"/>
              <a:buChar char="•"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Holy Grail: กระจาย 15–20 กระแสผลตอบแทนที่ไม่สัมพันธ์กัน — เสี่ยงลดมาก ผลตอบแทนไม่หาย</a:t>
            </a:r>
            <a:endParaRPr lang="en-US" sz="1050" dirty="0"/>
          </a:p>
        </p:txBody>
      </p:sp>
      <p:sp>
        <p:nvSpPr>
          <p:cNvPr id="201" name="Panel 201"/>
          <p:cNvSpPr/>
          <p:nvPr/>
        </p:nvSpPr>
        <p:spPr>
          <a:xfrm>
            <a:off x="508000" y="4622800"/>
            <a:ext cx="6858000" cy="190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สัดส่วนจากบทสัมภาษณ์ Ray Dalio ใน Tony Robbins, “Money: Master the Game” (2014) · เพื่อการเรียนการสอน ไม่ใช่คำแนะนำการลงทุน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30932353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เลือกหุ้นเก่งอย่างเดียว ทำไมไม่พอ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WHY ALLOCATION MATTERS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960120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85800" y="118872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สถานการณ์จริงที่เกิดกับนักลงทุนมือใหม่บ่อยที่สุด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426464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"เลือกหุ้นถูกตัว 8 จาก 10 ตัว แต่พอร์ตยังขาดทุน" — เพราะทุ่มเงิน 60% ไปกับ 2 ตัวที่ผิด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502920" y="221284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คำถามที่ต้องตอบก่อนกดซื้อตัวแรก</a:t>
            </a:r>
            <a:endParaRPr lang="en-US" sz="1150" dirty="0"/>
          </a:p>
        </p:txBody>
      </p:sp>
      <p:sp>
        <p:nvSpPr>
          <p:cNvPr id="10" name="Shape 8"/>
          <p:cNvSpPr/>
          <p:nvPr/>
        </p:nvSpPr>
        <p:spPr>
          <a:xfrm>
            <a:off x="502920" y="2542032"/>
            <a:ext cx="384048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502920" y="2542032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1005840" y="2542032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จะแบ่งเงินอย่างไร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749040" y="2523744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หุ้นกี่ % · พันธบัตรกี่ % · ทองกี่ % · เงินสดสำรองกี่ %  — ตอบข้อนี้ก่อนเสมอ</a:t>
            </a:r>
            <a:endParaRPr lang="en-US" sz="950" dirty="0"/>
          </a:p>
        </p:txBody>
      </p:sp>
      <p:sp>
        <p:nvSpPr>
          <p:cNvPr id="14" name="Shape 12"/>
          <p:cNvSpPr/>
          <p:nvPr/>
        </p:nvSpPr>
        <p:spPr>
          <a:xfrm>
            <a:off x="502920" y="30723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3"/>
          <p:cNvSpPr/>
          <p:nvPr/>
        </p:nvSpPr>
        <p:spPr>
          <a:xfrm>
            <a:off x="502920" y="3145536"/>
            <a:ext cx="384048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02920" y="3145536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  <p:sp>
        <p:nvSpPr>
          <p:cNvPr id="17" name="Text 15"/>
          <p:cNvSpPr/>
          <p:nvPr/>
        </p:nvSpPr>
        <p:spPr>
          <a:xfrm>
            <a:off x="1005840" y="3145536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ตัวเดียวใส่ได้มากสุดเท่าไหร่</a:t>
            </a:r>
            <a:endParaRPr lang="en-US" sz="1150" dirty="0"/>
          </a:p>
        </p:txBody>
      </p:sp>
      <p:sp>
        <p:nvSpPr>
          <p:cNvPr id="18" name="Text 16"/>
          <p:cNvSpPr/>
          <p:nvPr/>
        </p:nvSpPr>
        <p:spPr>
          <a:xfrm>
            <a:off x="3749040" y="3127248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ถ้าตัวนั้นเป็นศูนย์ พอร์ตจะเสียหายกี่ % — ถ้าคำตอบทำให้นอนไม่หลับ แปลว่าใส่มากไป</a:t>
            </a:r>
            <a:endParaRPr lang="en-US" sz="950" dirty="0"/>
          </a:p>
        </p:txBody>
      </p:sp>
      <p:sp>
        <p:nvSpPr>
          <p:cNvPr id="19" name="Shape 17"/>
          <p:cNvSpPr/>
          <p:nvPr/>
        </p:nvSpPr>
        <p:spPr>
          <a:xfrm>
            <a:off x="502920" y="367588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Shape 18"/>
          <p:cNvSpPr/>
          <p:nvPr/>
        </p:nvSpPr>
        <p:spPr>
          <a:xfrm>
            <a:off x="502920" y="3749040"/>
            <a:ext cx="384048" cy="36576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502920" y="3749040"/>
            <a:ext cx="384048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1005840" y="3749040"/>
            <a:ext cx="2651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ถ้าผิดจะออกตรงไหน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3749040" y="3730752"/>
            <a:ext cx="4892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ตัดสินใจตอนหัวเย็น ก่อนที่จะมีเงินจริงอยู่ในเกม — ไม่ใช่ตอนราคากำลังร่วง</a:t>
            </a:r>
            <a:endParaRPr lang="en-US" sz="950" dirty="0"/>
          </a:p>
        </p:txBody>
      </p:sp>
      <p:sp>
        <p:nvSpPr>
          <p:cNvPr id="24" name="Shape 22"/>
          <p:cNvSpPr/>
          <p:nvPr/>
        </p:nvSpPr>
        <p:spPr>
          <a:xfrm>
            <a:off x="502920" y="427939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502920" y="4480560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ลำดับที่ถูกต้อง: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จัดสัดส่วนก่อน → แล้วค่อยเลือกตัว — ไม่ใช่เจอหุ้นน่าสนใจแล้วค่อยคิดว่าจะใส่เท่าไหร่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0058919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สินทรัพย์หลัก — ตัวเลขจริง ส.ค. 2569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THE ASSET MENU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21792" y="1097280"/>
            <a:ext cx="22860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สินทรัพย์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926080" y="1097280"/>
            <a:ext cx="16916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617720" y="1097280"/>
            <a:ext cx="13716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989320" y="1097280"/>
            <a:ext cx="2560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หมายเหตุ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21792" y="1426464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เงินฝาก / เงินสด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926080" y="1426464"/>
            <a:ext cx="1691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ราว 0.25–1.5%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4617720" y="1426464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ต่ำมาก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5989320" y="1426464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6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สภาพคล่องทันที แต่แพ้เงินเฟ้อ 1.95%</a:t>
            </a:r>
            <a:endParaRPr lang="en-US" sz="860" dirty="0"/>
          </a:p>
        </p:txBody>
      </p:sp>
      <p:sp>
        <p:nvSpPr>
          <p:cNvPr id="15" name="Shape 13"/>
          <p:cNvSpPr/>
          <p:nvPr/>
        </p:nvSpPr>
        <p:spPr>
          <a:xfrm>
            <a:off x="502920" y="19385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502920" y="1938528"/>
            <a:ext cx="8138160" cy="512064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621792" y="1938528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พันธบัตรรัฐบาลไทย 10 ปี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2926080" y="1938528"/>
            <a:ext cx="1691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2.36%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617720" y="1938528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ต่ำ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989320" y="1938528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6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ผลตอบแทนแน่นอนถ้าถือครบอายุ</a:t>
            </a:r>
            <a:endParaRPr lang="en-US" sz="860" dirty="0"/>
          </a:p>
        </p:txBody>
      </p:sp>
      <p:sp>
        <p:nvSpPr>
          <p:cNvPr id="21" name="Shape 19"/>
          <p:cNvSpPr/>
          <p:nvPr/>
        </p:nvSpPr>
        <p:spPr>
          <a:xfrm>
            <a:off x="502920" y="245059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621792" y="2450592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พันธบัตรสหรัฐฯ 10 ปี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2926080" y="2450592"/>
            <a:ext cx="1691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4.69%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617720" y="2450592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ต่ำ + เสี่ยงค่าเงิน</a:t>
            </a:r>
            <a:endParaRPr lang="en-US" sz="950" dirty="0"/>
          </a:p>
        </p:txBody>
      </p:sp>
      <p:sp>
        <p:nvSpPr>
          <p:cNvPr id="25" name="Text 23"/>
          <p:cNvSpPr/>
          <p:nvPr/>
        </p:nvSpPr>
        <p:spPr>
          <a:xfrm>
            <a:off x="5989320" y="2450592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6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ได้ดอกสูงกว่า แต่มีความเสี่ยงบาท/ดอลลาร์</a:t>
            </a:r>
            <a:endParaRPr lang="en-US" sz="860" dirty="0"/>
          </a:p>
        </p:txBody>
      </p:sp>
      <p:sp>
        <p:nvSpPr>
          <p:cNvPr id="26" name="Shape 24"/>
          <p:cNvSpPr/>
          <p:nvPr/>
        </p:nvSpPr>
        <p:spPr>
          <a:xfrm>
            <a:off x="502920" y="296265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502920" y="2962656"/>
            <a:ext cx="8138160" cy="512064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621792" y="2962656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 (SET)</a:t>
            </a:r>
            <a:endParaRPr lang="en-US" sz="1000" dirty="0"/>
          </a:p>
        </p:txBody>
      </p:sp>
      <p:sp>
        <p:nvSpPr>
          <p:cNvPr id="29" name="Text 27"/>
          <p:cNvSpPr/>
          <p:nvPr/>
        </p:nvSpPr>
        <p:spPr>
          <a:xfrm>
            <a:off x="2926080" y="2962656"/>
            <a:ext cx="1691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ผันผวน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617720" y="2962656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สูง</a:t>
            </a:r>
            <a:endParaRPr lang="en-US" sz="950" dirty="0"/>
          </a:p>
        </p:txBody>
      </p:sp>
      <p:sp>
        <p:nvSpPr>
          <p:cNvPr id="31" name="Text 29"/>
          <p:cNvSpPr/>
          <p:nvPr/>
        </p:nvSpPr>
        <p:spPr>
          <a:xfrm>
            <a:off x="5989320" y="2962656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6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ดัชนีแกว่ง 1,585–1,655 ช่วงปลาย ส.ค.</a:t>
            </a:r>
            <a:endParaRPr lang="en-US" sz="860" dirty="0"/>
          </a:p>
        </p:txBody>
      </p:sp>
      <p:sp>
        <p:nvSpPr>
          <p:cNvPr id="32" name="Shape 30"/>
          <p:cNvSpPr/>
          <p:nvPr/>
        </p:nvSpPr>
        <p:spPr>
          <a:xfrm>
            <a:off x="502920" y="347472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Text 31"/>
          <p:cNvSpPr/>
          <p:nvPr/>
        </p:nvSpPr>
        <p:spPr>
          <a:xfrm>
            <a:off x="621792" y="3474720"/>
            <a:ext cx="22860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1000" dirty="0"/>
          </a:p>
        </p:txBody>
      </p:sp>
      <p:sp>
        <p:nvSpPr>
          <p:cNvPr id="34" name="Text 32"/>
          <p:cNvSpPr/>
          <p:nvPr/>
        </p:nvSpPr>
        <p:spPr>
          <a:xfrm>
            <a:off x="2926080" y="3474720"/>
            <a:ext cx="169164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+10.2% ใน 3 สัปดาห์</a:t>
            </a:r>
            <a:endParaRPr lang="en-US" sz="1050" dirty="0"/>
          </a:p>
        </p:txBody>
      </p:sp>
      <p:sp>
        <p:nvSpPr>
          <p:cNvPr id="35" name="Text 33"/>
          <p:cNvSpPr/>
          <p:nvPr/>
        </p:nvSpPr>
        <p:spPr>
          <a:xfrm>
            <a:off x="4617720" y="3474720"/>
            <a:ext cx="13716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สูง</a:t>
            </a:r>
            <a:endParaRPr lang="en-US" sz="950" dirty="0"/>
          </a:p>
        </p:txBody>
      </p:sp>
      <p:sp>
        <p:nvSpPr>
          <p:cNvPr id="36" name="Text 34"/>
          <p:cNvSpPr/>
          <p:nvPr/>
        </p:nvSpPr>
        <p:spPr>
          <a:xfrm>
            <a:off x="5989320" y="3474720"/>
            <a:ext cx="256032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05000"/>
              </a:lnSpc>
              <a:buNone/>
            </a:pPr>
            <a:r>
              <a:rPr lang="en-US" sz="86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ส.ค. 64,900 → 24 ส.ค. 71,500 บาท/บาททอง</a:t>
            </a:r>
            <a:endParaRPr lang="en-US" sz="860" dirty="0"/>
          </a:p>
        </p:txBody>
      </p:sp>
      <p:sp>
        <p:nvSpPr>
          <p:cNvPr id="37" name="Shape 35"/>
          <p:cNvSpPr/>
          <p:nvPr/>
        </p:nvSpPr>
        <p:spPr>
          <a:xfrm>
            <a:off x="502920" y="39867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8" name="Shape 36"/>
          <p:cNvSpPr/>
          <p:nvPr/>
        </p:nvSpPr>
        <p:spPr>
          <a:xfrm>
            <a:off x="502920" y="4078224"/>
            <a:ext cx="8138160" cy="56692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9" name="Text 37"/>
          <p:cNvSpPr/>
          <p:nvPr/>
        </p:nvSpPr>
        <p:spPr>
          <a:xfrm>
            <a:off x="685800" y="4078224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จุดที่ต้องเห็น:  </a:t>
            </a:r>
            <a:r>
              <a:rPr lang="en-US" sz="11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เงินฝากได้ไม่ถึง 1.5% แต่เงินเฟ้อ 1.95% — เก็บเงินสดไว้เฉย ๆ คือ "ขาดทุนแบบช้า ๆ" ทุกปี</a:t>
            </a:r>
            <a:endParaRPr lang="en-US" sz="1100" dirty="0"/>
          </a:p>
        </p:txBody>
      </p:sp>
      <p:sp>
        <p:nvSpPr>
          <p:cNvPr id="40" name="Text 38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657690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เคสสด ๆ — ทำไมต้องมีมากกว่าหุ้น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เดือนสิงหาคม 2569 ที่เพิ่งผ่านมา เกิดอะไรขึ้นกับสองสินทรัพย์นี้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3977640" cy="192024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8" name="Shape 6"/>
          <p:cNvSpPr/>
          <p:nvPr/>
        </p:nvSpPr>
        <p:spPr>
          <a:xfrm>
            <a:off x="502920" y="1444752"/>
            <a:ext cx="3977640" cy="329184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40080" y="1444752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ทองคำแท่ง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658368" y="1828800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+10.2%</a:t>
            </a:r>
            <a:endParaRPr lang="en-US" sz="4200" dirty="0"/>
          </a:p>
        </p:txBody>
      </p:sp>
      <p:sp>
        <p:nvSpPr>
          <p:cNvPr id="11" name="Text 9"/>
          <p:cNvSpPr/>
          <p:nvPr/>
        </p:nvSpPr>
        <p:spPr>
          <a:xfrm>
            <a:off x="658368" y="250545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ส.ค.   64,900 บาท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 ส.ค.  71,500 บาท   (ต่อบาททอง)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658368" y="305409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ขึ้น 6,600 บาทต่อบาททอง ในเวลา 3 สัปดาห์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1444752"/>
            <a:ext cx="3977640" cy="192024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4" name="Shape 12"/>
          <p:cNvSpPr/>
          <p:nvPr/>
        </p:nvSpPr>
        <p:spPr>
          <a:xfrm>
            <a:off x="4663440" y="1444752"/>
            <a:ext cx="397764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4800600" y="1444752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 (SET Index)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818888" y="1828800"/>
            <a:ext cx="3657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แกว่งในกรอบ</a:t>
            </a:r>
            <a:endParaRPr lang="en-US" sz="2600" dirty="0"/>
          </a:p>
        </p:txBody>
      </p:sp>
      <p:sp>
        <p:nvSpPr>
          <p:cNvPr id="17" name="Text 15"/>
          <p:cNvSpPr/>
          <p:nvPr/>
        </p:nvSpPr>
        <p:spPr>
          <a:xfrm>
            <a:off x="4818888" y="2505456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แนวรับ  1,585 – 1,600</a:t>
            </a:r>
            <a:endParaRPr lang="en-US" sz="11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แนวต้าน 1,630 – 1,655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818888" y="3054096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ช่วงเดียวกัน ดัชนีแทบไม่ไปไหน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529584"/>
            <a:ext cx="8138160" cy="914400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685800" y="3602736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บทเรียนจากเคสนี้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85800" y="3840480"/>
            <a:ext cx="7772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ถ้าพอร์ตมีแต่หุ้นไทยล้วน เดือนนี้คุณแทบไม่ได้อะไรเลย — แต่ถ้าแบ่งไปทอง 10% พอร์ตรวมจะบวกขึ้นมาราว 1% โดยที่คุณไม่ต้องทำอะไรเพิ่มเลย นี่คือค่าของการกระจายสินทรัพย์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08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1039452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เคสสด ๆ — กราฟจริงจากตลาด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– 24 สิงหาคม 2569 · ทองคำพุ่งต่อเนื่อง ขณะที่ SET แกว่งออกข้างในกรอบแคบ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8000" y="1397000"/>
            <a:ext cx="3975100" cy="3048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35000" y="1397000"/>
            <a:ext cx="370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(XAU/USD) · +10.2% ใน 3 สัปดาห์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0900" y="1397000"/>
            <a:ext cx="3975100" cy="3048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4800600" y="1397000"/>
            <a:ext cx="370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 (SET Index) · แกว่งในกรอบ 1,585 – 1,655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09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A297A658-9EAD-4477-9FAA-61B6E3DDC6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62500" y="1752600"/>
            <a:ext cx="3771900" cy="281940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85AA3D1-7E39-6DD0-BCCC-EF7CA1190EE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" y="1752600"/>
            <a:ext cx="3771900" cy="2819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6042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แล้วสินทรัพย์อื่นล่ะ? — ผลตอบแทนเดือนสิงหา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– 28 สิงหาคม 2569 · เทียบ 6 สินทรัพย์ในช่วงเวลาเดียวกัน (% เปลี่ยนแปลง)</a:t>
            </a:r>
            <a:endParaRPr lang="en-US" sz="1150" dirty="0"/>
          </a:p>
        </p:txBody>
      </p:sp>
      <p:sp>
        <p:nvSpPr>
          <p:cNvPr id="8" name="Shape 6"/>
          <p:cNvSpPr/>
          <p:nvPr/>
        </p:nvSpPr>
        <p:spPr>
          <a:xfrm>
            <a:off x="508000" y="1397000"/>
            <a:ext cx="3975100" cy="3048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35000" y="1397000"/>
            <a:ext cx="370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กราฟเปรียบเทียบรายชั่วโมง (TradingView)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4660900" y="1397000"/>
            <a:ext cx="3975100" cy="3048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4800600" y="1397000"/>
            <a:ext cx="37084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สรุปผลตอบแทน 1 เดือน (%)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7809017-1E2B-7735-E21B-8831E11C1C1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" y="1752600"/>
            <a:ext cx="3771900" cy="2819074"/>
          </a:xfrm>
          <a:prstGeom prst="rect">
            <a:avLst/>
          </a:prstGeom>
        </p:spPr>
      </p:pic>
      <p:graphicFrame>
        <p:nvGraphicFramePr>
          <p:cNvPr id="90" name="Chart Returns"/>
          <p:cNvGraphicFramePr/>
          <p:nvPr/>
        </p:nvGraphicFramePr>
        <p:xfrm>
          <a:off x="4660900" y="1752600"/>
          <a:ext cx="39751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55681659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251460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ระหว่างทางเหวี่ยงแค่ไหน? — Max Drawdown ส.ค.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LIVE CASE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 Drawdown = % ที่ย่อจากจุดสูงสุดระหว่างเดือน · ขึ้นเยอะไม่ได้แปลว่าไม่เจ็บระหว่างทาง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508000" y="1397000"/>
            <a:ext cx="5334000" cy="3048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35000" y="1397000"/>
            <a:ext cx="5080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แดง = ผลตอบแทนทั้งเดือน · เทา = ย่อลึกสุดระหว่างทาง (Max Drawdown)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5969000" y="1397000"/>
            <a:ext cx="2667000" cy="30480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6108700" y="1397000"/>
            <a:ext cx="24130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อ่านผลให้เป็น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graphicFrame>
        <p:nvGraphicFramePr>
          <p:cNvPr id="90" name="Chart Returns"/>
          <p:cNvGraphicFramePr/>
          <p:nvPr/>
        </p:nvGraphicFramePr>
        <p:xfrm>
          <a:off x="508000" y="1752600"/>
          <a:ext cx="5334000" cy="2819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00" name="Panel 200"/>
          <p:cNvSpPr/>
          <p:nvPr/>
        </p:nvSpPr>
        <p:spPr>
          <a:xfrm>
            <a:off x="5969000" y="1828800"/>
            <a:ext cx="2667000" cy="25400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/>
          <a:lstStyle/>
          <a:p>
            <a:pPr marL="171450" indent="-171450">
              <a:lnSpc>
                <a:spcPct val="115000"/>
              </a:lnSpc>
              <a:spcAft>
                <a:spcPts val="7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 ขึ้นแรงสุด +26.6% — แต่ระหว่างทางก็ย่อ ~4%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7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Alibaba เหวี่ยงหนักสุด — ย่อลึก ~12% และจบเดือนติดลบ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700"/>
              </a:spcAft>
              <a:buFont typeface="Arial"/>
              <a:buChar char="•"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ขึ้น +12.9% แต่ย่อเพียง ~2.5% — คุ้มความเสี่ยงที่สุดในเดือนนี้</a:t>
            </a:r>
            <a:endParaRPr lang="en-US" sz="1050" dirty="0"/>
          </a:p>
          <a:p>
            <a:pPr marL="171450" indent="-171450">
              <a:lnSpc>
                <a:spcPct val="115000"/>
              </a:lnSpc>
              <a:spcAft>
                <a:spcPts val="700"/>
              </a:spcAft>
              <a:buFont typeface="Arial"/>
              <a:buChar char="•"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บทเรียน: อย่าดูแค่ผลตอบแทน — ถามใจว่ารับ Drawdown ระหว่างทางไหวไหม</a:t>
            </a:r>
            <a:endParaRPr lang="en-US" sz="1050" dirty="0"/>
          </a:p>
        </p:txBody>
      </p:sp>
      <p:sp>
        <p:nvSpPr>
          <p:cNvPr id="201" name="Panel 201"/>
          <p:cNvSpPr/>
          <p:nvPr/>
        </p:nvSpPr>
        <p:spPr>
          <a:xfrm>
            <a:off x="508000" y="4622800"/>
            <a:ext cx="6858000" cy="1905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* Max Drawdown ประมาณจากกราฟรายชั่วโมง TradingView (1–28 ส.ค. 2569) — ใช้เพื่อการเรียนการสอน</a:t>
            </a:r>
            <a:endParaRPr lang="en-US" sz="850" dirty="0"/>
          </a:p>
        </p:txBody>
      </p:sp>
    </p:spTree>
    <p:extLst>
      <p:ext uri="{BB962C8B-B14F-4D97-AF65-F5344CB8AC3E}">
        <p14:creationId xmlns:p14="http://schemas.microsoft.com/office/powerpoint/2010/main" val="13936122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กระจายอย่างไรถึงเรียกว่ากระจายจริง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REAL DIVERSIFICATION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3977640" cy="329184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40080" y="109728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กระจายปลอม (คิดว่ากระจายแล้ว)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502920" y="1499616"/>
            <a:ext cx="3977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ถือหุ้นธนาคาร 5 ตัว — ตัวไหนก็ตายพร้อมกันหมด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ถือหุ้น 20 ตัว แต่อยู่ในกลุ่มพลังงานหมด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ถือหุ้นไทย + กองทุนหุ้นไทย — ของเหมือนกัน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กระจายเยอะจนไม่รู้ว่าถืออะไรอยู่บ้าง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4663440" y="1097280"/>
            <a:ext cx="397764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4800600" y="1097280"/>
            <a:ext cx="37033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กระจายจริง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4663440" y="1499616"/>
            <a:ext cx="397764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ต่างชนิดสินทรัพย์ — หุ้น / พันธบัตร / ทอง / เงินสด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ต่างกลุ่มอุตสาหกรรม — ไม่ให้พึ่งปัจจัยเดียวกัน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ต่างสกุลเงิน — บาทอ่อนบาทแข็งไม่กระทบทั้งพอร์ต</a:t>
            </a:r>
            <a:endParaRPr lang="en-US" sz="1000" dirty="0"/>
          </a:p>
          <a:p>
            <a:pPr marL="0" indent="0">
              <a:lnSpc>
                <a:spcPct val="135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จำนวนที่ดูแลไหว — ราว 5–10 ตัวก็เพียงพอสำหรับมือใหม่</a:t>
            </a:r>
            <a:endParaRPr lang="en-US" sz="1000" dirty="0"/>
          </a:p>
        </p:txBody>
      </p:sp>
      <p:sp>
        <p:nvSpPr>
          <p:cNvPr id="12" name="Shape 10"/>
          <p:cNvSpPr/>
          <p:nvPr/>
        </p:nvSpPr>
        <p:spPr>
          <a:xfrm>
            <a:off x="502920" y="2926080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" name="Text 11"/>
          <p:cNvSpPr/>
          <p:nvPr/>
        </p:nvSpPr>
        <p:spPr>
          <a:xfrm>
            <a:off x="502920" y="301752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คำถามทดสอบง่าย ๆ ว่าพอร์ตกระจายจริงหรือเปล่า</a:t>
            </a:r>
            <a:endParaRPr lang="en-US" sz="1150" dirty="0"/>
          </a:p>
        </p:txBody>
      </p:sp>
      <p:sp>
        <p:nvSpPr>
          <p:cNvPr id="14" name="Text 12"/>
          <p:cNvSpPr/>
          <p:nvPr/>
        </p:nvSpPr>
        <p:spPr>
          <a:xfrm>
            <a:off x="502920" y="3328416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"ถ้าพรุ่งนี้เกิดข่าวร้ายเรื่องเดียว — จะมีกี่ตัวในพอร์ตที่ร่วงพร้อมกัน?"</a:t>
            </a:r>
            <a:endParaRPr lang="en-US" sz="1400" dirty="0"/>
          </a:p>
        </p:txBody>
      </p:sp>
      <p:sp>
        <p:nvSpPr>
          <p:cNvPr id="15" name="Text 13"/>
          <p:cNvSpPr/>
          <p:nvPr/>
        </p:nvSpPr>
        <p:spPr>
          <a:xfrm>
            <a:off x="502920" y="3675888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ถ้าคำตอบคือ "เกือบทั้งพอร์ต" — แปลว่ายังไม่ได้กระจาย เพียงแต่ซื้อของหลายชิ้นที่เหมือนกัน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502920" y="422452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หลักคิด: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 = ทำให้ "ข่าวร้ายหนึ่งเรื่อง" ทำลายพอร์ตทั้งใบไม่ได้ — ไม่ใช่การซื้อของให้เยอะที่สุด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421643269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โปรไฟล์ความเสี่ยง — เลือกให้ตรงตัวเอง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RISK PROFILES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2606040" cy="3017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7" name="Shape 5"/>
          <p:cNvSpPr/>
          <p:nvPr/>
        </p:nvSpPr>
        <p:spPr>
          <a:xfrm>
            <a:off x="502920" y="1097280"/>
            <a:ext cx="26060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40080" y="1097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ระมัดระวัง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640080" y="151790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640080" y="179222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30%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40080" y="2157984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640080" y="21945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 45%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640080" y="2560320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640080" y="2596896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10%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640080" y="2962656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640080" y="299923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 15%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640080" y="3364992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640080" y="34930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รับการขาดทุนได้น้อย</a:t>
            </a:r>
            <a:endParaRPr lang="en-US" sz="9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ต้องใช้เงินใน 1–3 ปี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3264408" y="1097280"/>
            <a:ext cx="2606040" cy="301752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0" name="Shape 18"/>
          <p:cNvSpPr/>
          <p:nvPr/>
        </p:nvSpPr>
        <p:spPr>
          <a:xfrm>
            <a:off x="3264408" y="1097280"/>
            <a:ext cx="2606040" cy="36576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1" name="Text 19"/>
          <p:cNvSpPr/>
          <p:nvPr/>
        </p:nvSpPr>
        <p:spPr>
          <a:xfrm>
            <a:off x="3401568" y="1097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สมดุล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3401568" y="151790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3401568" y="179222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55%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3401568" y="2157984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3401568" y="21945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 25%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3401568" y="2560320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3401568" y="2596896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10%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3401568" y="2962656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9" name="Text 27"/>
          <p:cNvSpPr/>
          <p:nvPr/>
        </p:nvSpPr>
        <p:spPr>
          <a:xfrm>
            <a:off x="3401568" y="299923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 10%</a:t>
            </a:r>
            <a:endParaRPr lang="en-US" sz="1200" dirty="0"/>
          </a:p>
        </p:txBody>
      </p:sp>
      <p:sp>
        <p:nvSpPr>
          <p:cNvPr id="30" name="Shape 28"/>
          <p:cNvSpPr/>
          <p:nvPr/>
        </p:nvSpPr>
        <p:spPr>
          <a:xfrm>
            <a:off x="3401568" y="3364992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1" name="Text 29"/>
          <p:cNvSpPr/>
          <p:nvPr/>
        </p:nvSpPr>
        <p:spPr>
          <a:xfrm>
            <a:off x="3401568" y="34930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เป้าหมายระยะกลาง 3–7 ปี</a:t>
            </a:r>
            <a:endParaRPr lang="en-US" sz="9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รับการแกว่งได้พอสมควร</a:t>
            </a:r>
            <a:endParaRPr lang="en-US" sz="900" dirty="0"/>
          </a:p>
        </p:txBody>
      </p:sp>
      <p:sp>
        <p:nvSpPr>
          <p:cNvPr id="32" name="Shape 30"/>
          <p:cNvSpPr/>
          <p:nvPr/>
        </p:nvSpPr>
        <p:spPr>
          <a:xfrm>
            <a:off x="6025896" y="1097280"/>
            <a:ext cx="2606040" cy="30175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3" name="Shape 31"/>
          <p:cNvSpPr/>
          <p:nvPr/>
        </p:nvSpPr>
        <p:spPr>
          <a:xfrm>
            <a:off x="6025896" y="1097280"/>
            <a:ext cx="260604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4" name="Text 32"/>
          <p:cNvSpPr/>
          <p:nvPr/>
        </p:nvSpPr>
        <p:spPr>
          <a:xfrm>
            <a:off x="6163056" y="109728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เชิงรุก</a:t>
            </a:r>
            <a:endParaRPr lang="en-US" sz="1200" dirty="0"/>
          </a:p>
        </p:txBody>
      </p:sp>
      <p:sp>
        <p:nvSpPr>
          <p:cNvPr id="35" name="Text 33"/>
          <p:cNvSpPr/>
          <p:nvPr/>
        </p:nvSpPr>
        <p:spPr>
          <a:xfrm>
            <a:off x="6163056" y="1517904"/>
            <a:ext cx="233172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750" b="1" kern="0" spc="2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AGGRESSIVE</a:t>
            </a:r>
            <a:endParaRPr lang="en-US" sz="750" dirty="0"/>
          </a:p>
        </p:txBody>
      </p:sp>
      <p:sp>
        <p:nvSpPr>
          <p:cNvPr id="36" name="Text 34"/>
          <p:cNvSpPr/>
          <p:nvPr/>
        </p:nvSpPr>
        <p:spPr>
          <a:xfrm>
            <a:off x="6163056" y="1792224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75%</a:t>
            </a:r>
            <a:endParaRPr lang="en-US" sz="1300" dirty="0"/>
          </a:p>
        </p:txBody>
      </p:sp>
      <p:sp>
        <p:nvSpPr>
          <p:cNvPr id="37" name="Shape 35"/>
          <p:cNvSpPr/>
          <p:nvPr/>
        </p:nvSpPr>
        <p:spPr>
          <a:xfrm>
            <a:off x="6163056" y="2157984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8" name="Text 36"/>
          <p:cNvSpPr/>
          <p:nvPr/>
        </p:nvSpPr>
        <p:spPr>
          <a:xfrm>
            <a:off x="6163056" y="2194560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 10%</a:t>
            </a:r>
            <a:endParaRPr lang="en-US" sz="1200" dirty="0"/>
          </a:p>
        </p:txBody>
      </p:sp>
      <p:sp>
        <p:nvSpPr>
          <p:cNvPr id="39" name="Shape 37"/>
          <p:cNvSpPr/>
          <p:nvPr/>
        </p:nvSpPr>
        <p:spPr>
          <a:xfrm>
            <a:off x="6163056" y="2560320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0" name="Text 38"/>
          <p:cNvSpPr/>
          <p:nvPr/>
        </p:nvSpPr>
        <p:spPr>
          <a:xfrm>
            <a:off x="6163056" y="2596896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10%</a:t>
            </a:r>
            <a:endParaRPr lang="en-US" sz="1200" dirty="0"/>
          </a:p>
        </p:txBody>
      </p:sp>
      <p:sp>
        <p:nvSpPr>
          <p:cNvPr id="41" name="Shape 39"/>
          <p:cNvSpPr/>
          <p:nvPr/>
        </p:nvSpPr>
        <p:spPr>
          <a:xfrm>
            <a:off x="6163056" y="2962656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2" name="Text 40"/>
          <p:cNvSpPr/>
          <p:nvPr/>
        </p:nvSpPr>
        <p:spPr>
          <a:xfrm>
            <a:off x="6163056" y="2999232"/>
            <a:ext cx="2331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 5%</a:t>
            </a:r>
            <a:endParaRPr lang="en-US" sz="1200" dirty="0"/>
          </a:p>
        </p:txBody>
      </p:sp>
      <p:sp>
        <p:nvSpPr>
          <p:cNvPr id="43" name="Shape 41"/>
          <p:cNvSpPr/>
          <p:nvPr/>
        </p:nvSpPr>
        <p:spPr>
          <a:xfrm>
            <a:off x="6163056" y="3364992"/>
            <a:ext cx="23317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4" name="Text 42"/>
          <p:cNvSpPr/>
          <p:nvPr/>
        </p:nvSpPr>
        <p:spPr>
          <a:xfrm>
            <a:off x="6163056" y="3493008"/>
            <a:ext cx="23317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อายุยังน้อย ลงทุนยาว 10 ปี+</a:t>
            </a:r>
            <a:endParaRPr lang="en-US" sz="900" dirty="0"/>
          </a:p>
          <a:p>
            <a:pPr marL="0" indent="0">
              <a:lnSpc>
                <a:spcPct val="120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รับเห็นพอร์ตติดลบแรงได้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502920" y="426110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ตัวเลขนี้ไม่ใช่กฎเหล็ก: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เป็นแค่จุดตั้งต้น — ตัวแปรจริงคือ "อีกกี่ปีจะใช้เงินก้อนนี้" และ "เห็นพอร์ตแดงแล้วยังนอนหลับไหม"</a:t>
            </a:r>
            <a:endParaRPr lang="en-US" sz="1050" dirty="0"/>
          </a:p>
        </p:txBody>
      </p:sp>
      <p:sp>
        <p:nvSpPr>
          <p:cNvPr id="46" name="Text 44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637605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Rebalancing — วินัยที่คนมองข้าม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01 · REBALANCING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ตั้งพอร์ตไว้ หุ้น 55% ทอง 10% … ผ่านไป 1 ปี สัดส่วนจะเพี้ยนไปเอง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1901952" cy="13258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12648" y="1536192"/>
            <a:ext cx="1682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ตอนตั้งพอร์ต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612648" y="1883664"/>
            <a:ext cx="1682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55%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 10%</a:t>
            </a:r>
            <a:endParaRPr lang="en-US" sz="1250" dirty="0"/>
          </a:p>
        </p:txBody>
      </p:sp>
      <p:sp>
        <p:nvSpPr>
          <p:cNvPr id="10" name="Shape 8"/>
          <p:cNvSpPr/>
          <p:nvPr/>
        </p:nvSpPr>
        <p:spPr>
          <a:xfrm>
            <a:off x="2551176" y="1444752"/>
            <a:ext cx="1901952" cy="132588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1" name="Text 9"/>
          <p:cNvSpPr/>
          <p:nvPr/>
        </p:nvSpPr>
        <p:spPr>
          <a:xfrm>
            <a:off x="2660904" y="1536192"/>
            <a:ext cx="1682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หุ้นขึ้นแรง 1 ปี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2660904" y="1883664"/>
            <a:ext cx="1682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68%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 8%</a:t>
            </a:r>
            <a:endParaRPr lang="en-US" sz="1250" dirty="0"/>
          </a:p>
        </p:txBody>
      </p:sp>
      <p:sp>
        <p:nvSpPr>
          <p:cNvPr id="13" name="Shape 11"/>
          <p:cNvSpPr/>
          <p:nvPr/>
        </p:nvSpPr>
        <p:spPr>
          <a:xfrm>
            <a:off x="4599432" y="1444752"/>
            <a:ext cx="1901952" cy="132588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4709160" y="1536192"/>
            <a:ext cx="1682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ความเสี่ยงเพิ่มเอง</a:t>
            </a:r>
            <a:endParaRPr lang="en-US" sz="1000" dirty="0"/>
          </a:p>
        </p:txBody>
      </p:sp>
      <p:sp>
        <p:nvSpPr>
          <p:cNvPr id="15" name="Text 13"/>
          <p:cNvSpPr/>
          <p:nvPr/>
        </p:nvSpPr>
        <p:spPr>
          <a:xfrm>
            <a:off x="4709160" y="1883664"/>
            <a:ext cx="1682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ทั้งที่ไม่ได้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ซื้อเพิ่มเลย</a:t>
            </a:r>
            <a:endParaRPr lang="en-US" sz="1250" dirty="0"/>
          </a:p>
        </p:txBody>
      </p:sp>
      <p:sp>
        <p:nvSpPr>
          <p:cNvPr id="16" name="Shape 14"/>
          <p:cNvSpPr/>
          <p:nvPr/>
        </p:nvSpPr>
        <p:spPr>
          <a:xfrm>
            <a:off x="6647688" y="1444752"/>
            <a:ext cx="1901952" cy="132588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6757416" y="1536192"/>
            <a:ext cx="168249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ขายหุ้นส่วนเกิน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757416" y="1883664"/>
            <a:ext cx="1682496" cy="7863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กลับไป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 55%</a:t>
            </a:r>
            <a:endParaRPr lang="en-US" sz="1250" dirty="0"/>
          </a:p>
        </p:txBody>
      </p:sp>
      <p:sp>
        <p:nvSpPr>
          <p:cNvPr id="19" name="Text 17"/>
          <p:cNvSpPr/>
          <p:nvPr/>
        </p:nvSpPr>
        <p:spPr>
          <a:xfrm>
            <a:off x="502920" y="29260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ทำไมมันยาก (และทำไมถึงได้ผล)</a:t>
            </a:r>
            <a:endParaRPr lang="en-US" sz="1150" dirty="0"/>
          </a:p>
        </p:txBody>
      </p:sp>
      <p:sp>
        <p:nvSpPr>
          <p:cNvPr id="20" name="Text 18"/>
          <p:cNvSpPr/>
          <p:nvPr/>
        </p:nvSpPr>
        <p:spPr>
          <a:xfrm>
            <a:off x="502920" y="3236976"/>
            <a:ext cx="39319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Rebalancing บังคับให้เรา "ขายตัวที่กำลังขึ้น" และ "ซื้อตัวที่กำลังลง" ซึ่งขัดความรู้สึกทุกอย่างในตัวเรา</a:t>
            </a:r>
            <a:endParaRPr lang="en-US" sz="1000" dirty="0"/>
          </a:p>
          <a:p>
            <a:pPr marL="0" indent="0">
              <a:lnSpc>
                <a:spcPct val="130000"/>
              </a:lnSpc>
              <a:buNone/>
            </a:pPr>
            <a:endParaRPr lang="en-US" sz="100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แต่นั่นแหละคือการซื้อถูกขายแพงแบบมีระบบ โดยไม่ต้องทำนายอะไรเลย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4709160" y="2889504"/>
            <a:ext cx="3931920" cy="118872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4873752" y="3017520"/>
            <a:ext cx="3602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ทำเมื่อไหร่ดี</a:t>
            </a:r>
            <a:endParaRPr lang="en-US" sz="1150" dirty="0"/>
          </a:p>
        </p:txBody>
      </p:sp>
      <p:sp>
        <p:nvSpPr>
          <p:cNvPr id="23" name="Text 21"/>
          <p:cNvSpPr/>
          <p:nvPr/>
        </p:nvSpPr>
        <p:spPr>
          <a:xfrm>
            <a:off x="4873752" y="3438144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เลือกอย่างใดอย่างหนึ่ง แล้วทำตามนั้น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73752" y="3685032"/>
            <a:ext cx="3602736" cy="26517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แบบที่ 1: ตามเวลา — ปีละครั้ง หรือทุก 6 เดือน  ·  แบบที่ 2: ตามส่วนต่าง — เพี้ยนจากเป้าเกิน 5% เมื่อไหร่ค่อยปรับ  ·  อย่าปรับบ่อยเกินไป เพราะเสียค่าคอมทุกครั้ง</a:t>
            </a:r>
            <a:endParaRPr lang="en-US" sz="850" dirty="0"/>
          </a:p>
        </p:txBody>
      </p:sp>
      <p:sp>
        <p:nvSpPr>
          <p:cNvPr id="25" name="Text 2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9541734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02 · RISK MANAGEMENT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อยู่รอดก่อน ค่อยรวย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"นักลงทุนที่อยู่ในตลาดได้นาน ไม่ใช่คนที่กำไรเยอะที่สุด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แต่เป็นคนที่ไม่เคยขาดทุนหนักจนต้องออกจากเกม"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คณิตศาสตร์ขาดทุน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69748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SIZING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STOP-LOSS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44652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HEDGING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8833021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คณิตศาสตร์ของการขาดทุน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THE MATH OF LOSS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ขาดทุนกี่ % ต้องได้กำไรกลับมากี่ % ถึงจะเท่าทุน — ตัวเลขนี้ไม่สมมาตรกันเลย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26464"/>
            <a:ext cx="813816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822960" y="1426464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ขาดทุน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2926080" y="1426464"/>
            <a:ext cx="23774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ต้องได้กำไรกลับมา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5577840" y="1426464"/>
            <a:ext cx="29260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ความรู้สึก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822960" y="1755648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−10%</a:t>
            </a:r>
            <a:endParaRPr lang="en-US" sz="1500" dirty="0"/>
          </a:p>
        </p:txBody>
      </p:sp>
      <p:sp>
        <p:nvSpPr>
          <p:cNvPr id="12" name="Text 10"/>
          <p:cNvSpPr/>
          <p:nvPr/>
        </p:nvSpPr>
        <p:spPr>
          <a:xfrm>
            <a:off x="2926080" y="1755648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+11%</a:t>
            </a:r>
            <a:endParaRPr lang="en-US" sz="1500" dirty="0"/>
          </a:p>
        </p:txBody>
      </p:sp>
      <p:sp>
        <p:nvSpPr>
          <p:cNvPr id="13" name="Text 11"/>
          <p:cNvSpPr/>
          <p:nvPr/>
        </p:nvSpPr>
        <p:spPr>
          <a:xfrm>
            <a:off x="5577840" y="1755648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ยังพอไหว</a:t>
            </a:r>
            <a:endParaRPr lang="en-US" sz="1000" dirty="0"/>
          </a:p>
        </p:txBody>
      </p:sp>
      <p:sp>
        <p:nvSpPr>
          <p:cNvPr id="14" name="Shape 12"/>
          <p:cNvSpPr/>
          <p:nvPr/>
        </p:nvSpPr>
        <p:spPr>
          <a:xfrm>
            <a:off x="502920" y="223113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Shape 13"/>
          <p:cNvSpPr/>
          <p:nvPr/>
        </p:nvSpPr>
        <p:spPr>
          <a:xfrm>
            <a:off x="502920" y="2231136"/>
            <a:ext cx="8138160" cy="475488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822960" y="2231136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−20%</a:t>
            </a:r>
            <a:endParaRPr lang="en-US" sz="1500" dirty="0"/>
          </a:p>
        </p:txBody>
      </p:sp>
      <p:sp>
        <p:nvSpPr>
          <p:cNvPr id="17" name="Text 15"/>
          <p:cNvSpPr/>
          <p:nvPr/>
        </p:nvSpPr>
        <p:spPr>
          <a:xfrm>
            <a:off x="2926080" y="2231136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+25%</a:t>
            </a:r>
            <a:endParaRPr lang="en-US" sz="1500" dirty="0"/>
          </a:p>
        </p:txBody>
      </p:sp>
      <p:sp>
        <p:nvSpPr>
          <p:cNvPr id="18" name="Text 16"/>
          <p:cNvSpPr/>
          <p:nvPr/>
        </p:nvSpPr>
        <p:spPr>
          <a:xfrm>
            <a:off x="5577840" y="2231136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เริ่มเหนื่อย</a:t>
            </a:r>
            <a:endParaRPr lang="en-US" sz="1000" dirty="0"/>
          </a:p>
        </p:txBody>
      </p:sp>
      <p:sp>
        <p:nvSpPr>
          <p:cNvPr id="19" name="Shape 17"/>
          <p:cNvSpPr/>
          <p:nvPr/>
        </p:nvSpPr>
        <p:spPr>
          <a:xfrm>
            <a:off x="502920" y="270662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822960" y="2706624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−30%</a:t>
            </a:r>
            <a:endParaRPr lang="en-US" sz="1500" dirty="0"/>
          </a:p>
        </p:txBody>
      </p:sp>
      <p:sp>
        <p:nvSpPr>
          <p:cNvPr id="21" name="Text 19"/>
          <p:cNvSpPr/>
          <p:nvPr/>
        </p:nvSpPr>
        <p:spPr>
          <a:xfrm>
            <a:off x="2926080" y="2706624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+43%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5577840" y="2706624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ยากขึ้นชัดเจน</a:t>
            </a:r>
            <a:endParaRPr lang="en-US" sz="1000" dirty="0"/>
          </a:p>
        </p:txBody>
      </p:sp>
      <p:sp>
        <p:nvSpPr>
          <p:cNvPr id="23" name="Shape 21"/>
          <p:cNvSpPr/>
          <p:nvPr/>
        </p:nvSpPr>
        <p:spPr>
          <a:xfrm>
            <a:off x="502920" y="318211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Shape 22"/>
          <p:cNvSpPr/>
          <p:nvPr/>
        </p:nvSpPr>
        <p:spPr>
          <a:xfrm>
            <a:off x="502920" y="3182112"/>
            <a:ext cx="8138160" cy="475488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822960" y="3182112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−50%</a:t>
            </a:r>
            <a:endParaRPr lang="en-US" sz="1500" dirty="0"/>
          </a:p>
        </p:txBody>
      </p:sp>
      <p:sp>
        <p:nvSpPr>
          <p:cNvPr id="26" name="Text 24"/>
          <p:cNvSpPr/>
          <p:nvPr/>
        </p:nvSpPr>
        <p:spPr>
          <a:xfrm>
            <a:off x="2926080" y="3182112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+100%</a:t>
            </a:r>
            <a:endParaRPr lang="en-US" sz="1500" dirty="0"/>
          </a:p>
        </p:txBody>
      </p:sp>
      <p:sp>
        <p:nvSpPr>
          <p:cNvPr id="27" name="Text 25"/>
          <p:cNvSpPr/>
          <p:nvPr/>
        </p:nvSpPr>
        <p:spPr>
          <a:xfrm>
            <a:off x="5577840" y="3182112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ต้องได้เท่าตัวถึงเท่าทุน</a:t>
            </a:r>
            <a:endParaRPr lang="en-US" sz="1000" dirty="0"/>
          </a:p>
        </p:txBody>
      </p:sp>
      <p:sp>
        <p:nvSpPr>
          <p:cNvPr id="28" name="Shape 26"/>
          <p:cNvSpPr/>
          <p:nvPr/>
        </p:nvSpPr>
        <p:spPr>
          <a:xfrm>
            <a:off x="502920" y="36576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9" name="Text 27"/>
          <p:cNvSpPr/>
          <p:nvPr/>
        </p:nvSpPr>
        <p:spPr>
          <a:xfrm>
            <a:off x="822960" y="3657600"/>
            <a:ext cx="182880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−90%</a:t>
            </a:r>
            <a:endParaRPr lang="en-US" sz="1500" dirty="0"/>
          </a:p>
        </p:txBody>
      </p:sp>
      <p:sp>
        <p:nvSpPr>
          <p:cNvPr id="30" name="Text 28"/>
          <p:cNvSpPr/>
          <p:nvPr/>
        </p:nvSpPr>
        <p:spPr>
          <a:xfrm>
            <a:off x="2926080" y="3657600"/>
            <a:ext cx="237744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+900%</a:t>
            </a:r>
            <a:endParaRPr lang="en-US" sz="1500" dirty="0"/>
          </a:p>
        </p:txBody>
      </p:sp>
      <p:sp>
        <p:nvSpPr>
          <p:cNvPr id="31" name="Text 29"/>
          <p:cNvSpPr/>
          <p:nvPr/>
        </p:nvSpPr>
        <p:spPr>
          <a:xfrm>
            <a:off x="5577840" y="3657600"/>
            <a:ext cx="2926080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แทบเป็นไปไม่ได้</a:t>
            </a:r>
            <a:endParaRPr lang="en-US" sz="1000" dirty="0"/>
          </a:p>
        </p:txBody>
      </p:sp>
      <p:sp>
        <p:nvSpPr>
          <p:cNvPr id="32" name="Shape 30"/>
          <p:cNvSpPr/>
          <p:nvPr/>
        </p:nvSpPr>
        <p:spPr>
          <a:xfrm>
            <a:off x="502920" y="413308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Shape 31"/>
          <p:cNvSpPr/>
          <p:nvPr/>
        </p:nvSpPr>
        <p:spPr>
          <a:xfrm>
            <a:off x="502920" y="4206240"/>
            <a:ext cx="8138160" cy="45720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4" name="Text 32"/>
          <p:cNvSpPr/>
          <p:nvPr/>
        </p:nvSpPr>
        <p:spPr>
          <a:xfrm>
            <a:off x="685800" y="4206240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นี่คือเหตุผลทั้งหมดว่าทำไมต้องมี Risk Management — การกันไม่ให้ขาดทุนหนัก มีค่ามากกว่าการหากำไรเพิ่ม</a:t>
            </a:r>
            <a:endParaRPr lang="en-US" sz="1100" dirty="0"/>
          </a:p>
        </p:txBody>
      </p:sp>
      <p:sp>
        <p:nvSpPr>
          <p:cNvPr id="35" name="Text 3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350220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Position Sizing — ใส่ตัวละเท่าไหร่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POSITION SIZING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คำถามที่สำคัญกว่า "ซื้อตัวไหน" คือ "ซื้อเท่าไหร่"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3977640" cy="1737360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58368" y="1536192"/>
            <a:ext cx="3657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กฎ 2% — ใช้กันแพร่หลายที่สุด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658368" y="1792224"/>
            <a:ext cx="3657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ยอมเสียได้ไม่เกิน 2% ของพอร์ต ต่อการเดิมพัน 1 ครั้ง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58368" y="2139696"/>
            <a:ext cx="3657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500,000 บาท → เสียได้ไม่เกิน 10,000 บาท/ตัว</a:t>
            </a:r>
            <a:endParaRPr lang="en-US" sz="98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ถ้าตั้งจุดตัดขาดทุนไว้ที่ −10% จากราคาซื้อ</a:t>
            </a:r>
            <a:endParaRPr lang="en-US" sz="980" dirty="0"/>
          </a:p>
          <a:p>
            <a:pPr marL="0" indent="0">
              <a:lnSpc>
                <a:spcPct val="130000"/>
              </a:lnSpc>
              <a:buNone/>
            </a:pPr>
            <a:r>
              <a:rPr lang="en-US" sz="98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→ ใส่ตัวนั้นได้ไม่เกิน 100,000 บาท (20% ของพอร์ต)</a:t>
            </a:r>
            <a:endParaRPr lang="en-US" sz="980" dirty="0"/>
          </a:p>
        </p:txBody>
      </p:sp>
      <p:sp>
        <p:nvSpPr>
          <p:cNvPr id="11" name="Shape 9"/>
          <p:cNvSpPr/>
          <p:nvPr/>
        </p:nvSpPr>
        <p:spPr>
          <a:xfrm>
            <a:off x="4709160" y="1444752"/>
            <a:ext cx="3931920" cy="17373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4873752" y="1572768"/>
            <a:ext cx="3602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เพดานที่แนะนำสำหรับมือใหม่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4873752" y="1993392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ตัวเดียวไม่เกิน 15–20% ของพอร์ต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4873752" y="2240280"/>
            <a:ext cx="3602736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ถ้าตัวนั้นเจ๊งสนิท พอร์ตยังเหลือ 80%+ ให้เล่นต่อได้</a:t>
            </a:r>
            <a:endParaRPr lang="en-US" sz="850" dirty="0"/>
          </a:p>
        </p:txBody>
      </p:sp>
      <p:sp>
        <p:nvSpPr>
          <p:cNvPr id="15" name="Text 13"/>
          <p:cNvSpPr/>
          <p:nvPr/>
        </p:nvSpPr>
        <p:spPr>
          <a:xfrm>
            <a:off x="4873752" y="2651760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กลุ่มอุตสาหกรรมเดียวไม่เกิน 30%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873752" y="2898648"/>
            <a:ext cx="3602736" cy="1554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กันกรณีข่าวร้ายลงทั้งกลุ่มพร้อมกัน</a:t>
            </a:r>
            <a:endParaRPr lang="en-US" sz="850" dirty="0"/>
          </a:p>
        </p:txBody>
      </p:sp>
      <p:sp>
        <p:nvSpPr>
          <p:cNvPr id="17" name="Shape 15"/>
          <p:cNvSpPr/>
          <p:nvPr/>
        </p:nvSpPr>
        <p:spPr>
          <a:xfrm>
            <a:off x="502920" y="3346704"/>
            <a:ext cx="8138160" cy="1463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502920" y="343814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ลองคิดตาม — พอร์ต 1,000,000 บาท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502920" y="3749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ใส่ตัวเดียว 50%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02920" y="40050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500,000 บาท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502920" y="4261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ตัวนั้นลง 40% = พอร์ตหาย 20%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3264408" y="3749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ใส่ตัวเดียว 20%</a:t>
            </a:r>
            <a:endParaRPr lang="en-US" sz="1050" dirty="0"/>
          </a:p>
        </p:txBody>
      </p:sp>
      <p:sp>
        <p:nvSpPr>
          <p:cNvPr id="23" name="Text 21"/>
          <p:cNvSpPr/>
          <p:nvPr/>
        </p:nvSpPr>
        <p:spPr>
          <a:xfrm>
            <a:off x="3264408" y="40050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200,000 บาท</a:t>
            </a:r>
            <a:endParaRPr lang="en-US" sz="1200" dirty="0"/>
          </a:p>
        </p:txBody>
      </p:sp>
      <p:sp>
        <p:nvSpPr>
          <p:cNvPr id="24" name="Text 22"/>
          <p:cNvSpPr/>
          <p:nvPr/>
        </p:nvSpPr>
        <p:spPr>
          <a:xfrm>
            <a:off x="3264408" y="4261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ตัวนั้นลง 40% = พอร์ตหาย 8%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6025896" y="3749040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ใส่ตัวเดียว 10%</a:t>
            </a:r>
            <a:endParaRPr lang="en-US" sz="1050" dirty="0"/>
          </a:p>
        </p:txBody>
      </p:sp>
      <p:sp>
        <p:nvSpPr>
          <p:cNvPr id="26" name="Text 24"/>
          <p:cNvSpPr/>
          <p:nvPr/>
        </p:nvSpPr>
        <p:spPr>
          <a:xfrm>
            <a:off x="6025896" y="4005072"/>
            <a:ext cx="25603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100,000 บาท</a:t>
            </a:r>
            <a:endParaRPr lang="en-US" sz="1200" dirty="0"/>
          </a:p>
        </p:txBody>
      </p:sp>
      <p:sp>
        <p:nvSpPr>
          <p:cNvPr id="27" name="Text 25"/>
          <p:cNvSpPr/>
          <p:nvPr/>
        </p:nvSpPr>
        <p:spPr>
          <a:xfrm>
            <a:off x="6025896" y="4261104"/>
            <a:ext cx="25603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ตัวนั้นลง 40% = พอร์ตหาย 4%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40070292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Stop-Loss — จุดยอมแพ้ที่ตั้งไว้ล่วงหน้า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STOP-LOSS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ตั้งตอนหัวเย็น ก่อนซื้อ — ไม่ใช่ตอนเห็นพอร์ตแดงแล้วค่อยคิด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2377440" cy="65836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40080" y="1444752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1. ตามเปอร์เซ็นต์</a:t>
            </a:r>
            <a:endParaRPr lang="en-US" sz="1150" dirty="0"/>
          </a:p>
        </p:txBody>
      </p:sp>
      <p:sp>
        <p:nvSpPr>
          <p:cNvPr id="9" name="Text 7"/>
          <p:cNvSpPr/>
          <p:nvPr/>
        </p:nvSpPr>
        <p:spPr>
          <a:xfrm>
            <a:off x="3063240" y="1463040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ลง 7–10% จากราคาซื้อ = ตัด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3063240" y="1755648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ง่ายที่สุด เหมาะกับมือใหม่ แต่ไม่สนใจโครงสร้างราคา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2231136"/>
            <a:ext cx="2377440" cy="65836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640080" y="2231136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2. ตามแนวรับ</a:t>
            </a:r>
            <a:endParaRPr lang="en-US" sz="1150" dirty="0"/>
          </a:p>
        </p:txBody>
      </p:sp>
      <p:sp>
        <p:nvSpPr>
          <p:cNvPr id="13" name="Text 11"/>
          <p:cNvSpPr/>
          <p:nvPr/>
        </p:nvSpPr>
        <p:spPr>
          <a:xfrm>
            <a:off x="3063240" y="2249424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หลุดแนวรับสำคัญ = ตัด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3063240" y="2542032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ใช้ความรู้ Week 6 — สมเหตุสมผลกว่า แต่ต้องอ่านกราฟเป็น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02920" y="3017520"/>
            <a:ext cx="2377440" cy="658368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640080" y="3017520"/>
            <a:ext cx="21031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3. ตามเหตุผลที่ซื้อ</a:t>
            </a:r>
            <a:endParaRPr lang="en-US" sz="1150" dirty="0"/>
          </a:p>
        </p:txBody>
      </p:sp>
      <p:sp>
        <p:nvSpPr>
          <p:cNvPr id="17" name="Text 15"/>
          <p:cNvSpPr/>
          <p:nvPr/>
        </p:nvSpPr>
        <p:spPr>
          <a:xfrm>
            <a:off x="3063240" y="3035808"/>
            <a:ext cx="2286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เหตุผลที่ซื้อหายไป = ตัด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3063240" y="3328416"/>
            <a:ext cx="5577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ดีที่สุดสำหรับสายพื้นฐาน เช่น ซื้อเพราะกำไรโต พอกำไรหดก็ออก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877056"/>
            <a:ext cx="8138160" cy="786384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685800" y="3931920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15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กับดักที่ต้องระวัง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85800" y="4151376"/>
            <a:ext cx="7772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อย่าตั้ง Stop-Loss ตรงเลขกลม ๆ ที่คนทั้งตลาดตั้งเหมือนกัน — จำ Week 7 ได้ไหม? โปรแกรมเทรดกิน 46% ของตลาด และมันเห็นว่าคำสั่งกองอยู่ตรงไหน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2843130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Trailing Stop — ล็อกกำไรระหว่างทาง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TRAILING STOP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Stop-Loss ธรรมดาอยู่กับที่ · Trailing Stop เลื่อนตามราคาขึ้นไป แต่ไม่เลื่อนลง</a:t>
            </a:r>
            <a:endParaRPr lang="en-US" sz="1150" dirty="0"/>
          </a:p>
        </p:txBody>
      </p:sp>
      <p:sp>
        <p:nvSpPr>
          <p:cNvPr id="7" name="Text 5"/>
          <p:cNvSpPr/>
          <p:nvPr/>
        </p:nvSpPr>
        <p:spPr>
          <a:xfrm>
            <a:off x="502920" y="1426464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ตัวอย่าง: ซื้อที่ 100 บาท · ตั้ง Trailing Stop 10%</a:t>
            </a:r>
            <a:endParaRPr lang="en-US" sz="1050" dirty="0"/>
          </a:p>
        </p:txBody>
      </p:sp>
      <p:sp>
        <p:nvSpPr>
          <p:cNvPr id="8" name="Shape 6"/>
          <p:cNvSpPr/>
          <p:nvPr/>
        </p:nvSpPr>
        <p:spPr>
          <a:xfrm>
            <a:off x="502920" y="1755648"/>
            <a:ext cx="8138160" cy="329184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9" name="Text 7"/>
          <p:cNvSpPr/>
          <p:nvPr/>
        </p:nvSpPr>
        <p:spPr>
          <a:xfrm>
            <a:off x="640080" y="1755648"/>
            <a:ext cx="18288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เหตุการณ์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2560320" y="1755648"/>
            <a:ext cx="118872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ราคาหุ้น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3840480" y="1755648"/>
            <a:ext cx="14630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จุดตัดขาดทุน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5440680" y="1755648"/>
            <a:ext cx="3108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เกิดอะไรขึ้น</a:t>
            </a:r>
            <a:endParaRPr lang="en-US" sz="950" dirty="0"/>
          </a:p>
        </p:txBody>
      </p:sp>
      <p:sp>
        <p:nvSpPr>
          <p:cNvPr id="13" name="Text 11"/>
          <p:cNvSpPr/>
          <p:nvPr/>
        </p:nvSpPr>
        <p:spPr>
          <a:xfrm>
            <a:off x="640080" y="2084832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ซื้อ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2560320" y="2084832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3840480" y="2084832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</a:t>
            </a:r>
            <a:endParaRPr lang="en-US" sz="1300" dirty="0"/>
          </a:p>
        </p:txBody>
      </p:sp>
      <p:sp>
        <p:nvSpPr>
          <p:cNvPr id="16" name="Text 14"/>
          <p:cNvSpPr/>
          <p:nvPr/>
        </p:nvSpPr>
        <p:spPr>
          <a:xfrm>
            <a:off x="5440680" y="2084832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จุดตัดเริ่มต้น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250545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Shape 16"/>
          <p:cNvSpPr/>
          <p:nvPr/>
        </p:nvSpPr>
        <p:spPr>
          <a:xfrm>
            <a:off x="502920" y="2505456"/>
            <a:ext cx="8138160" cy="420624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9" name="Text 17"/>
          <p:cNvSpPr/>
          <p:nvPr/>
        </p:nvSpPr>
        <p:spPr>
          <a:xfrm>
            <a:off x="640080" y="2505456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ราคาขึ้น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2560320" y="2505456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3840480" y="2505456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108</a:t>
            </a:r>
            <a:endParaRPr lang="en-US" sz="1300" dirty="0"/>
          </a:p>
        </p:txBody>
      </p:sp>
      <p:sp>
        <p:nvSpPr>
          <p:cNvPr id="22" name="Text 20"/>
          <p:cNvSpPr/>
          <p:nvPr/>
        </p:nvSpPr>
        <p:spPr>
          <a:xfrm>
            <a:off x="5440680" y="2505456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จุดตัดเลื่อนขึ้นตาม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2920" y="292608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640080" y="2926080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ราคาขึ้นอีก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2560320" y="2926080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3840480" y="2926080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135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5440680" y="2926080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ตอนนี้กำไรถูกล็อกแล้ว</a:t>
            </a:r>
            <a:endParaRPr lang="en-US" sz="900" dirty="0"/>
          </a:p>
        </p:txBody>
      </p:sp>
      <p:sp>
        <p:nvSpPr>
          <p:cNvPr id="28" name="Shape 26"/>
          <p:cNvSpPr/>
          <p:nvPr/>
        </p:nvSpPr>
        <p:spPr>
          <a:xfrm>
            <a:off x="502920" y="334670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9" name="Shape 27"/>
          <p:cNvSpPr/>
          <p:nvPr/>
        </p:nvSpPr>
        <p:spPr>
          <a:xfrm>
            <a:off x="502920" y="3346704"/>
            <a:ext cx="8138160" cy="420624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640080" y="3346704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ราคาย่อลง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2560320" y="3346704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3840480" y="3346704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135</a:t>
            </a:r>
            <a:endParaRPr lang="en-US" sz="1300" dirty="0"/>
          </a:p>
        </p:txBody>
      </p:sp>
      <p:sp>
        <p:nvSpPr>
          <p:cNvPr id="33" name="Text 31"/>
          <p:cNvSpPr/>
          <p:nvPr/>
        </p:nvSpPr>
        <p:spPr>
          <a:xfrm>
            <a:off x="5440680" y="3346704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จุดตัดไม่เลื่อนลง — ยังถืออยู่</a:t>
            </a:r>
            <a:endParaRPr lang="en-US" sz="900" dirty="0"/>
          </a:p>
        </p:txBody>
      </p:sp>
      <p:sp>
        <p:nvSpPr>
          <p:cNvPr id="34" name="Shape 32"/>
          <p:cNvSpPr/>
          <p:nvPr/>
        </p:nvSpPr>
        <p:spPr>
          <a:xfrm>
            <a:off x="502920" y="37673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5" name="Text 33"/>
          <p:cNvSpPr/>
          <p:nvPr/>
        </p:nvSpPr>
        <p:spPr>
          <a:xfrm>
            <a:off x="640080" y="3767328"/>
            <a:ext cx="182880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ราคาหลุด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2560320" y="3767328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134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3840480" y="3767328"/>
            <a:ext cx="146304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135</a:t>
            </a:r>
            <a:endParaRPr lang="en-US" sz="1300" dirty="0"/>
          </a:p>
        </p:txBody>
      </p:sp>
      <p:sp>
        <p:nvSpPr>
          <p:cNvPr id="38" name="Text 36"/>
          <p:cNvSpPr/>
          <p:nvPr/>
        </p:nvSpPr>
        <p:spPr>
          <a:xfrm>
            <a:off x="5440680" y="3767328"/>
            <a:ext cx="31089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ขายอัตโนมัติ — จบที่กำไร 35%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502920" y="418795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0" name="Text 38"/>
          <p:cNvSpPr/>
          <p:nvPr/>
        </p:nvSpPr>
        <p:spPr>
          <a:xfrm>
            <a:off x="502920" y="431596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ข้อดีของมัน: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ให้กำไรวิ่งต่อได้เต็มที่ตอนขาขึ้น แต่ล็อกไว้ไม่ให้คืนตลาดหมดตอนขาลง — โดยไม่ต้องเดาว่าจุดสูงสุดอยู่ตรงไหน</a:t>
            </a:r>
            <a:endParaRPr lang="en-US" sz="1050" dirty="0"/>
          </a:p>
        </p:txBody>
      </p:sp>
      <p:sp>
        <p:nvSpPr>
          <p:cNvPr id="41" name="Text 3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5762693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Hedging เบื้องต้น — ซื้อประกันให้พอร์ต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TOPIC 02 · HEDGING BASICS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Hedging ไม่ใช่การทำกำไรเพิ่ม — แต่คือการยอมจ่ายบางอย่าง เพื่อไม่ให้เจ็บหนักเวลาผิดทาง</a:t>
            </a:r>
            <a:endParaRPr lang="en-US" sz="1150" dirty="0"/>
          </a:p>
        </p:txBody>
      </p:sp>
      <p:sp>
        <p:nvSpPr>
          <p:cNvPr id="7" name="Shape 5"/>
          <p:cNvSpPr/>
          <p:nvPr/>
        </p:nvSpPr>
        <p:spPr>
          <a:xfrm>
            <a:off x="502920" y="1463040"/>
            <a:ext cx="1737360" cy="54864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594360" y="1463040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ถือเงินสด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2377440" y="1463040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ง่ายที่สุด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3794760" y="1463040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 10–20% ทำให้มีกระสุนซื้อของถูกตอนตลาดตกใจ และลดการแกว่งของพอร์ตทันที</a:t>
            </a:r>
            <a:endParaRPr lang="en-US" sz="920" dirty="0"/>
          </a:p>
        </p:txBody>
      </p:sp>
      <p:sp>
        <p:nvSpPr>
          <p:cNvPr id="11" name="Shape 9"/>
          <p:cNvSpPr/>
          <p:nvPr/>
        </p:nvSpPr>
        <p:spPr>
          <a:xfrm>
            <a:off x="502920" y="2121408"/>
            <a:ext cx="1737360" cy="54864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594360" y="2121408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ถือทองคำ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2377440" y="2121408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ของหลบภัย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3794760" y="2121408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มักวิ่งสวนทางกับสินทรัพย์เสี่ยงเวลาโลกไม่แน่นอน — เห็นชัดในเคสเดือน ส.ค. ที่ผ่านมา</a:t>
            </a:r>
            <a:endParaRPr lang="en-US" sz="920" dirty="0"/>
          </a:p>
        </p:txBody>
      </p:sp>
      <p:sp>
        <p:nvSpPr>
          <p:cNvPr id="15" name="Shape 13"/>
          <p:cNvSpPr/>
          <p:nvPr/>
        </p:nvSpPr>
        <p:spPr>
          <a:xfrm>
            <a:off x="502920" y="2779776"/>
            <a:ext cx="1737360" cy="54864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94360" y="2779776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ถือพันธบัตร</a:t>
            </a:r>
            <a:endParaRPr lang="en-US" sz="1100" dirty="0"/>
          </a:p>
        </p:txBody>
      </p:sp>
      <p:sp>
        <p:nvSpPr>
          <p:cNvPr id="17" name="Text 15"/>
          <p:cNvSpPr/>
          <p:nvPr/>
        </p:nvSpPr>
        <p:spPr>
          <a:xfrm>
            <a:off x="2377440" y="2779776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รายได้แน่นอน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3794760" y="2779776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ให้ดอกเบี้ยสม่ำเสมอ ถือครบอายุได้เงินต้นคืน ทำให้พอร์ตมีฐานที่มั่นคง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502920" y="3438144"/>
            <a:ext cx="1737360" cy="54864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594360" y="3438144"/>
            <a:ext cx="1554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กระจายสกุลเงิน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2377440" y="3438144"/>
            <a:ext cx="1371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กันความเสี่ยงบาท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3794760" y="3438144"/>
            <a:ext cx="4846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2000"/>
              </a:lnSpc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มีสินทรัพย์สกุลดอลลาร์บ้าง เวลาบาทอ่อนจะช่วยพยุงพอร์ต</a:t>
            </a:r>
            <a:endParaRPr lang="en-US" sz="920" dirty="0"/>
          </a:p>
        </p:txBody>
      </p:sp>
      <p:sp>
        <p:nvSpPr>
          <p:cNvPr id="23" name="Shape 21"/>
          <p:cNvSpPr/>
          <p:nvPr/>
        </p:nvSpPr>
        <p:spPr>
          <a:xfrm>
            <a:off x="502920" y="4114800"/>
            <a:ext cx="8138160" cy="566928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4" name="Text 22"/>
          <p:cNvSpPr/>
          <p:nvPr/>
        </p:nvSpPr>
        <p:spPr>
          <a:xfrm>
            <a:off x="685800" y="4114800"/>
            <a:ext cx="77724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ยังมีเครื่องมืออีกชุด: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Futures และ Options ใช้ป้องกันความเสี่ยงได้ตรงกว่านี้มาก — เดี๋ยวเจาะลึกกันในคาบ Derivatives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7569025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Shape 1"/>
          <p:cNvSpPr/>
          <p:nvPr/>
        </p:nvSpPr>
        <p:spPr>
          <a:xfrm>
            <a:off x="4023360" y="138988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" name="Shape 2"/>
          <p:cNvSpPr/>
          <p:nvPr/>
        </p:nvSpPr>
        <p:spPr>
          <a:xfrm>
            <a:off x="4023360" y="144932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914400" y="162763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PART 03 · CASE STUDY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1965960"/>
            <a:ext cx="80467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จัดพอร์ต 5,000,000</a:t>
            </a:r>
            <a:endParaRPr lang="en-US" sz="4000" dirty="0"/>
          </a:p>
        </p:txBody>
      </p:sp>
      <p:sp>
        <p:nvSpPr>
          <p:cNvPr id="7" name="Text 5"/>
          <p:cNvSpPr/>
          <p:nvPr/>
        </p:nvSpPr>
        <p:spPr>
          <a:xfrm>
            <a:off x="1097280" y="3017520"/>
            <a:ext cx="69494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"ถ้ามีเงินก้อนนี้อยู่ในมือจริง ๆ วันนี้ — คุณจะแบ่งอย่างไร"</a:t>
            </a:r>
            <a:endParaRPr lang="en-US" sz="1250" dirty="0"/>
          </a:p>
          <a:p>
            <a:pPr marL="0" indent="0" algn="ctr">
              <a:lnSpc>
                <a:spcPct val="120000"/>
              </a:lnSpc>
              <a:buNone/>
            </a:pPr>
            <a:r>
              <a:rPr lang="en-US" sz="12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ทักษะเดียวกับที่ต้องใช้แข่งขัน MT5 จริงใน Assignment 1</a:t>
            </a:r>
            <a:endParaRPr lang="en-US" sz="1250" dirty="0"/>
          </a:p>
        </p:txBody>
      </p:sp>
      <p:sp>
        <p:nvSpPr>
          <p:cNvPr id="8" name="Text 6"/>
          <p:cNvSpPr/>
          <p:nvPr/>
        </p:nvSpPr>
        <p:spPr>
          <a:xfrm>
            <a:off x="82296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CONSERVATIVE</a:t>
            </a:r>
            <a:endParaRPr lang="en-US" sz="850" dirty="0"/>
          </a:p>
        </p:txBody>
      </p:sp>
      <p:sp>
        <p:nvSpPr>
          <p:cNvPr id="9" name="Text 7"/>
          <p:cNvSpPr/>
          <p:nvPr/>
        </p:nvSpPr>
        <p:spPr>
          <a:xfrm>
            <a:off x="269748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BALANCED</a:t>
            </a:r>
            <a:endParaRPr lang="en-US" sz="850" dirty="0"/>
          </a:p>
        </p:txBody>
      </p:sp>
      <p:sp>
        <p:nvSpPr>
          <p:cNvPr id="10" name="Text 8"/>
          <p:cNvSpPr/>
          <p:nvPr/>
        </p:nvSpPr>
        <p:spPr>
          <a:xfrm>
            <a:off x="457200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AGGRESSIVE</a:t>
            </a:r>
            <a:endParaRPr lang="en-US" sz="850" dirty="0"/>
          </a:p>
        </p:txBody>
      </p:sp>
      <p:sp>
        <p:nvSpPr>
          <p:cNvPr id="11" name="Text 9"/>
          <p:cNvSpPr/>
          <p:nvPr/>
        </p:nvSpPr>
        <p:spPr>
          <a:xfrm>
            <a:off x="6446520" y="4041648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kern="0" spc="2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</a:t>
            </a:r>
            <a:endParaRPr lang="en-US" sz="850" dirty="0"/>
          </a:p>
        </p:txBody>
      </p:sp>
      <p:sp>
        <p:nvSpPr>
          <p:cNvPr id="12" name="Text 1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6923804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โจทย์: เงิน 5,000,000 บาท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THE BRIEF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100584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85800" y="1170432"/>
            <a:ext cx="77724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kern="0" spc="200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สถานการณ์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85800" y="1426464"/>
            <a:ext cx="77724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คุณอายุ 25 ปี เพิ่งได้รับมรดก 5,000,000 บาท · ยังไม่มีภาระหนี้ · มีรายได้ประจำพออยู่ได้</a:t>
            </a:r>
            <a:endParaRPr lang="en-US" sz="1250" dirty="0"/>
          </a:p>
          <a:p>
            <a:pPr marL="0" indent="0">
              <a:lnSpc>
                <a:spcPct val="125000"/>
              </a:lnSpc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เป้าหมาย: อยากให้เงินก้อนนี้โตไปเรื่อย ๆ และจะไม่แตะมันอย่างน้อย 10 ปี</a:t>
            </a:r>
            <a:endParaRPr lang="en-US" sz="1250" dirty="0"/>
          </a:p>
        </p:txBody>
      </p:sp>
      <p:sp>
        <p:nvSpPr>
          <p:cNvPr id="9" name="Text 7"/>
          <p:cNvSpPr/>
          <p:nvPr/>
        </p:nvSpPr>
        <p:spPr>
          <a:xfrm>
            <a:off x="502920" y="2231136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ก่อนจะแบ่งเงิน — 3 อย่างที่ต้องกันไว้ก่อนเสมอ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02920" y="2560320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เงินสำรองฉุกเฉิน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788920" y="25603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300,000 บาท</a:t>
            </a:r>
            <a:endParaRPr lang="en-US" sz="1100" dirty="0"/>
          </a:p>
        </p:txBody>
      </p:sp>
      <p:sp>
        <p:nvSpPr>
          <p:cNvPr id="12" name="Text 10"/>
          <p:cNvSpPr/>
          <p:nvPr/>
        </p:nvSpPr>
        <p:spPr>
          <a:xfrm>
            <a:off x="4434840" y="2560320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ค่าใช้จ่าย 6 เดือน เก็บในบัญชีที่ถอนได้ทันที ห้ามเอาไปลงทุน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502920" y="285292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502920" y="3127248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ประกันสุขภาพ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2788920" y="31272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~30,000 บาท/ปี</a:t>
            </a:r>
            <a:endParaRPr lang="en-US" sz="1100" dirty="0"/>
          </a:p>
        </p:txBody>
      </p:sp>
      <p:sp>
        <p:nvSpPr>
          <p:cNvPr id="16" name="Text 14"/>
          <p:cNvSpPr/>
          <p:nvPr/>
        </p:nvSpPr>
        <p:spPr>
          <a:xfrm>
            <a:off x="4434840" y="312724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ป่วยหนักครั้งเดียวกินพอร์ตได้ทั้งก้อน — นี่คือ Hedging ที่ถูกที่สุด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341985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502920" y="3694176"/>
            <a:ext cx="21945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เงินที่จะใช้ใน 1 ปี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788920" y="369417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ตามแผนจริง</a:t>
            </a:r>
            <a:endParaRPr lang="en-US" sz="1100" dirty="0"/>
          </a:p>
        </p:txBody>
      </p:sp>
      <p:sp>
        <p:nvSpPr>
          <p:cNvPr id="20" name="Text 18"/>
          <p:cNvSpPr/>
          <p:nvPr/>
        </p:nvSpPr>
        <p:spPr>
          <a:xfrm>
            <a:off x="4434840" y="3694176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ถ้ารู้ว่าปีหน้าต้องใช้ ห้ามเอาไปลงหุ้น เพราะอาจต้องขายตอนขาดทุน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502920" y="398678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502920" y="4315968"/>
            <a:ext cx="81381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เหลือเงินที่จะเอามาจัดพอร์ตจริง ≈ 4,600,000 บาท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3757714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A และ B — ระมัดระวัง / สมดุล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PORTFOLIO A &amp; B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393192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4008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A · ระมัดระวัง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15361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หุ้นไทยปันผลสูง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2880360" y="15361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179222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1,380,000 บาท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2029968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50292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 / กองทุนตราสารหนี้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2880360" y="21031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45%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" y="2359152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2,070,000 บาท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02920" y="259689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02920" y="267004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980" dirty="0"/>
          </a:p>
        </p:txBody>
      </p:sp>
      <p:sp>
        <p:nvSpPr>
          <p:cNvPr id="17" name="Text 15"/>
          <p:cNvSpPr/>
          <p:nvPr/>
        </p:nvSpPr>
        <p:spPr>
          <a:xfrm>
            <a:off x="2880360" y="26700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292608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460,000 บาท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163824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502920" y="3236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 / กองทุนตลาดเงิน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2880360" y="323697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15%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2920" y="3493008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690,000 บาท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2920" y="37307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Shape 22"/>
          <p:cNvSpPr/>
          <p:nvPr/>
        </p:nvSpPr>
        <p:spPr>
          <a:xfrm>
            <a:off x="502920" y="3877056"/>
            <a:ext cx="3931920" cy="603504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640080" y="3877056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คาดหวังราว 4–5% ต่อปี · ปีแย่ ๆ อาจติดลบราว 10%</a:t>
            </a:r>
            <a:endParaRPr lang="en-US" sz="950" dirty="0"/>
          </a:p>
        </p:txBody>
      </p:sp>
      <p:sp>
        <p:nvSpPr>
          <p:cNvPr id="26" name="Shape 24"/>
          <p:cNvSpPr/>
          <p:nvPr/>
        </p:nvSpPr>
        <p:spPr>
          <a:xfrm>
            <a:off x="4663440" y="1097280"/>
            <a:ext cx="3931920" cy="365760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480060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B · สมดุล</a:t>
            </a:r>
            <a:endParaRPr lang="en-US" sz="1200" dirty="0"/>
          </a:p>
        </p:txBody>
      </p:sp>
      <p:sp>
        <p:nvSpPr>
          <p:cNvPr id="28" name="Text 26"/>
          <p:cNvSpPr/>
          <p:nvPr/>
        </p:nvSpPr>
        <p:spPr>
          <a:xfrm>
            <a:off x="4663440" y="15361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 + หุ้นต่างประเทศ</a:t>
            </a:r>
            <a:endParaRPr lang="en-US" sz="980" dirty="0"/>
          </a:p>
        </p:txBody>
      </p:sp>
      <p:sp>
        <p:nvSpPr>
          <p:cNvPr id="29" name="Text 27"/>
          <p:cNvSpPr/>
          <p:nvPr/>
        </p:nvSpPr>
        <p:spPr>
          <a:xfrm>
            <a:off x="7040880" y="15361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200" dirty="0"/>
          </a:p>
        </p:txBody>
      </p:sp>
      <p:sp>
        <p:nvSpPr>
          <p:cNvPr id="30" name="Text 28"/>
          <p:cNvSpPr/>
          <p:nvPr/>
        </p:nvSpPr>
        <p:spPr>
          <a:xfrm>
            <a:off x="4663440" y="179222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2,530,000 บาท</a:t>
            </a:r>
            <a:endParaRPr lang="en-US" sz="900" dirty="0"/>
          </a:p>
        </p:txBody>
      </p:sp>
      <p:sp>
        <p:nvSpPr>
          <p:cNvPr id="31" name="Shape 29"/>
          <p:cNvSpPr/>
          <p:nvPr/>
        </p:nvSpPr>
        <p:spPr>
          <a:xfrm>
            <a:off x="4663440" y="2029968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Text 30"/>
          <p:cNvSpPr/>
          <p:nvPr/>
        </p:nvSpPr>
        <p:spPr>
          <a:xfrm>
            <a:off x="466344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 / ตราสารหนี้</a:t>
            </a:r>
            <a:endParaRPr lang="en-US" sz="980" dirty="0"/>
          </a:p>
        </p:txBody>
      </p:sp>
      <p:sp>
        <p:nvSpPr>
          <p:cNvPr id="33" name="Text 31"/>
          <p:cNvSpPr/>
          <p:nvPr/>
        </p:nvSpPr>
        <p:spPr>
          <a:xfrm>
            <a:off x="7040880" y="21031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25%</a:t>
            </a:r>
            <a:endParaRPr lang="en-US" sz="1200" dirty="0"/>
          </a:p>
        </p:txBody>
      </p:sp>
      <p:sp>
        <p:nvSpPr>
          <p:cNvPr id="34" name="Text 32"/>
          <p:cNvSpPr/>
          <p:nvPr/>
        </p:nvSpPr>
        <p:spPr>
          <a:xfrm>
            <a:off x="4663440" y="2359152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1,150,000 บาท</a:t>
            </a:r>
            <a:endParaRPr lang="en-US" sz="900" dirty="0"/>
          </a:p>
        </p:txBody>
      </p:sp>
      <p:sp>
        <p:nvSpPr>
          <p:cNvPr id="35" name="Shape 33"/>
          <p:cNvSpPr/>
          <p:nvPr/>
        </p:nvSpPr>
        <p:spPr>
          <a:xfrm>
            <a:off x="4663440" y="259689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6" name="Text 34"/>
          <p:cNvSpPr/>
          <p:nvPr/>
        </p:nvSpPr>
        <p:spPr>
          <a:xfrm>
            <a:off x="4663440" y="267004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980" dirty="0"/>
          </a:p>
        </p:txBody>
      </p:sp>
      <p:sp>
        <p:nvSpPr>
          <p:cNvPr id="37" name="Text 35"/>
          <p:cNvSpPr/>
          <p:nvPr/>
        </p:nvSpPr>
        <p:spPr>
          <a:xfrm>
            <a:off x="7040880" y="26700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38" name="Text 36"/>
          <p:cNvSpPr/>
          <p:nvPr/>
        </p:nvSpPr>
        <p:spPr>
          <a:xfrm>
            <a:off x="4663440" y="292608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460,000 บาท</a:t>
            </a:r>
            <a:endParaRPr lang="en-US" sz="900" dirty="0"/>
          </a:p>
        </p:txBody>
      </p:sp>
      <p:sp>
        <p:nvSpPr>
          <p:cNvPr id="39" name="Shape 37"/>
          <p:cNvSpPr/>
          <p:nvPr/>
        </p:nvSpPr>
        <p:spPr>
          <a:xfrm>
            <a:off x="4663440" y="3163824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0" name="Text 38"/>
          <p:cNvSpPr/>
          <p:nvPr/>
        </p:nvSpPr>
        <p:spPr>
          <a:xfrm>
            <a:off x="4663440" y="3236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</a:t>
            </a:r>
            <a:endParaRPr lang="en-US" sz="980" dirty="0"/>
          </a:p>
        </p:txBody>
      </p:sp>
      <p:sp>
        <p:nvSpPr>
          <p:cNvPr id="41" name="Text 39"/>
          <p:cNvSpPr/>
          <p:nvPr/>
        </p:nvSpPr>
        <p:spPr>
          <a:xfrm>
            <a:off x="7040880" y="323697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42" name="Text 40"/>
          <p:cNvSpPr/>
          <p:nvPr/>
        </p:nvSpPr>
        <p:spPr>
          <a:xfrm>
            <a:off x="4663440" y="3493008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460,000 บาท</a:t>
            </a:r>
            <a:endParaRPr lang="en-US" sz="900" dirty="0"/>
          </a:p>
        </p:txBody>
      </p:sp>
      <p:sp>
        <p:nvSpPr>
          <p:cNvPr id="43" name="Shape 41"/>
          <p:cNvSpPr/>
          <p:nvPr/>
        </p:nvSpPr>
        <p:spPr>
          <a:xfrm>
            <a:off x="4663440" y="37307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4" name="Shape 42"/>
          <p:cNvSpPr/>
          <p:nvPr/>
        </p:nvSpPr>
        <p:spPr>
          <a:xfrm>
            <a:off x="4663440" y="3877056"/>
            <a:ext cx="3931920" cy="603504"/>
          </a:xfrm>
          <a:prstGeom prst="rect">
            <a:avLst/>
          </a:prstGeom>
          <a:solidFill>
            <a:srgbClr val="F4F4F1"/>
          </a:solidFill>
          <a:ln w="1270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45" name="Text 43"/>
          <p:cNvSpPr/>
          <p:nvPr/>
        </p:nvSpPr>
        <p:spPr>
          <a:xfrm>
            <a:off x="4800600" y="3877056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คาดหวังราว 6–8% ต่อปี · ปีแย่ ๆ อาจติดลบราว 20%</a:t>
            </a:r>
            <a:endParaRPr lang="en-US" sz="950" dirty="0"/>
          </a:p>
        </p:txBody>
      </p:sp>
      <p:sp>
        <p:nvSpPr>
          <p:cNvPr id="46" name="Text 44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0719310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C · เชิงรุก — และการเปรียบเทียบ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PORTFOLIO C + COMPARISON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393192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40080" y="1097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C · เชิงรุก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502920" y="1536192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หุ้นไทย + ต่างประเทศ</a:t>
            </a:r>
            <a:endParaRPr lang="en-US" sz="980" dirty="0"/>
          </a:p>
        </p:txBody>
      </p:sp>
      <p:sp>
        <p:nvSpPr>
          <p:cNvPr id="9" name="Text 7"/>
          <p:cNvSpPr/>
          <p:nvPr/>
        </p:nvSpPr>
        <p:spPr>
          <a:xfrm>
            <a:off x="2880360" y="1536192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502920" y="1792224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3,450,000 บาท</a:t>
            </a:r>
            <a:endParaRPr lang="en-US" sz="900" dirty="0"/>
          </a:p>
        </p:txBody>
      </p:sp>
      <p:sp>
        <p:nvSpPr>
          <p:cNvPr id="11" name="Shape 9"/>
          <p:cNvSpPr/>
          <p:nvPr/>
        </p:nvSpPr>
        <p:spPr>
          <a:xfrm>
            <a:off x="502920" y="2029968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502920" y="2103120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พันธบัตร</a:t>
            </a:r>
            <a:endParaRPr lang="en-US" sz="980" dirty="0"/>
          </a:p>
        </p:txBody>
      </p:sp>
      <p:sp>
        <p:nvSpPr>
          <p:cNvPr id="13" name="Text 11"/>
          <p:cNvSpPr/>
          <p:nvPr/>
        </p:nvSpPr>
        <p:spPr>
          <a:xfrm>
            <a:off x="2880360" y="2103120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502920" y="2359152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460,000 บาท</a:t>
            </a:r>
            <a:endParaRPr lang="en-US" sz="900" dirty="0"/>
          </a:p>
        </p:txBody>
      </p:sp>
      <p:sp>
        <p:nvSpPr>
          <p:cNvPr id="15" name="Shape 13"/>
          <p:cNvSpPr/>
          <p:nvPr/>
        </p:nvSpPr>
        <p:spPr>
          <a:xfrm>
            <a:off x="502920" y="259689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502920" y="2670048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</a:t>
            </a:r>
            <a:endParaRPr lang="en-US" sz="980" dirty="0"/>
          </a:p>
        </p:txBody>
      </p:sp>
      <p:sp>
        <p:nvSpPr>
          <p:cNvPr id="17" name="Text 15"/>
          <p:cNvSpPr/>
          <p:nvPr/>
        </p:nvSpPr>
        <p:spPr>
          <a:xfrm>
            <a:off x="2880360" y="2670048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10%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502920" y="2926080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460,000 บาท</a:t>
            </a:r>
            <a:endParaRPr lang="en-US" sz="900" dirty="0"/>
          </a:p>
        </p:txBody>
      </p:sp>
      <p:sp>
        <p:nvSpPr>
          <p:cNvPr id="19" name="Shape 17"/>
          <p:cNvSpPr/>
          <p:nvPr/>
        </p:nvSpPr>
        <p:spPr>
          <a:xfrm>
            <a:off x="502920" y="3163824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502920" y="3236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8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เงินสด</a:t>
            </a:r>
            <a:endParaRPr lang="en-US" sz="980" dirty="0"/>
          </a:p>
        </p:txBody>
      </p:sp>
      <p:sp>
        <p:nvSpPr>
          <p:cNvPr id="21" name="Text 19"/>
          <p:cNvSpPr/>
          <p:nvPr/>
        </p:nvSpPr>
        <p:spPr>
          <a:xfrm>
            <a:off x="2880360" y="3236976"/>
            <a:ext cx="1554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1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5%</a:t>
            </a:r>
            <a:endParaRPr lang="en-US" sz="1200" dirty="0"/>
          </a:p>
        </p:txBody>
      </p:sp>
      <p:sp>
        <p:nvSpPr>
          <p:cNvPr id="22" name="Text 20"/>
          <p:cNvSpPr/>
          <p:nvPr/>
        </p:nvSpPr>
        <p:spPr>
          <a:xfrm>
            <a:off x="502920" y="3493008"/>
            <a:ext cx="39319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230,000 บาท</a:t>
            </a:r>
            <a:endParaRPr lang="en-US" sz="900" dirty="0"/>
          </a:p>
        </p:txBody>
      </p:sp>
      <p:sp>
        <p:nvSpPr>
          <p:cNvPr id="23" name="Shape 21"/>
          <p:cNvSpPr/>
          <p:nvPr/>
        </p:nvSpPr>
        <p:spPr>
          <a:xfrm>
            <a:off x="502920" y="37307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4" name="Shape 22"/>
          <p:cNvSpPr/>
          <p:nvPr/>
        </p:nvSpPr>
        <p:spPr>
          <a:xfrm>
            <a:off x="502920" y="3877056"/>
            <a:ext cx="3931920" cy="603504"/>
          </a:xfrm>
          <a:prstGeom prst="rect">
            <a:avLst/>
          </a:prstGeom>
          <a:solidFill>
            <a:srgbClr val="F4F4F1"/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640080" y="3877056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20000"/>
              </a:lnSpc>
              <a:buNone/>
            </a:pPr>
            <a:r>
              <a:rPr lang="en-US" sz="9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คาดหวังราว 8–10% ต่อปี · ปีแย่ ๆ อาจติดลบราว 30%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4709160" y="1097280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คำถามที่ต้องถามตัวเองก่อนเลือก</a:t>
            </a:r>
            <a:endParaRPr lang="en-US" sz="1150" dirty="0"/>
          </a:p>
        </p:txBody>
      </p:sp>
      <p:sp>
        <p:nvSpPr>
          <p:cNvPr id="27" name="Shape 25"/>
          <p:cNvSpPr/>
          <p:nvPr/>
        </p:nvSpPr>
        <p:spPr>
          <a:xfrm>
            <a:off x="4709160" y="1426464"/>
            <a:ext cx="3931920" cy="1371600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4846320" y="1517904"/>
            <a:ext cx="365760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"ถ้าพรุ่งนี้พอร์ตติดลบ 30%</a:t>
            </a:r>
            <a:endParaRPr lang="en-US" sz="130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13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คุณจะยังถืออยู่ หรือจะขายทิ้ง?"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846320" y="2157984"/>
            <a:ext cx="36576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 5 ล้าน ติดลบ 30% = หายไป 1,500,000 บาท</a:t>
            </a:r>
            <a:endParaRPr lang="en-US" sz="950" dirty="0"/>
          </a:p>
          <a:p>
            <a:pPr marL="0" indent="0" algn="ctr">
              <a:lnSpc>
                <a:spcPct val="125000"/>
              </a:lnSpc>
              <a:buNone/>
            </a:pPr>
            <a:r>
              <a:rPr lang="en-US" sz="95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ถ้าตัวเลขนี้ทำให้ใจหวิว แปลว่าพอร์ต C ไม่เหมาะกับคุณ</a:t>
            </a:r>
            <a:endParaRPr lang="en-US" sz="950" dirty="0"/>
          </a:p>
        </p:txBody>
      </p:sp>
      <p:sp>
        <p:nvSpPr>
          <p:cNvPr id="30" name="Shape 28"/>
          <p:cNvSpPr/>
          <p:nvPr/>
        </p:nvSpPr>
        <p:spPr>
          <a:xfrm>
            <a:off x="4709160" y="2907792"/>
            <a:ext cx="3931920" cy="1298448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1" name="Text 29"/>
          <p:cNvSpPr/>
          <p:nvPr/>
        </p:nvSpPr>
        <p:spPr>
          <a:xfrm>
            <a:off x="4873752" y="3035808"/>
            <a:ext cx="3602736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ความจริงที่ต้องยอมรับ</a:t>
            </a:r>
            <a:endParaRPr lang="en-US" sz="1150" dirty="0"/>
          </a:p>
        </p:txBody>
      </p:sp>
      <p:sp>
        <p:nvSpPr>
          <p:cNvPr id="32" name="Text 30"/>
          <p:cNvSpPr/>
          <p:nvPr/>
        </p:nvSpPr>
        <p:spPr>
          <a:xfrm>
            <a:off x="4873752" y="3456432"/>
            <a:ext cx="3602736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ไม่มีพอร์ตไหน "ดีที่สุด"</a:t>
            </a:r>
            <a:endParaRPr lang="en-US" sz="1000" dirty="0"/>
          </a:p>
        </p:txBody>
      </p:sp>
      <p:sp>
        <p:nvSpPr>
          <p:cNvPr id="33" name="Text 31"/>
          <p:cNvSpPr/>
          <p:nvPr/>
        </p:nvSpPr>
        <p:spPr>
          <a:xfrm>
            <a:off x="4873752" y="3703320"/>
            <a:ext cx="3602736" cy="3749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2000"/>
              </a:lnSpc>
              <a:buNone/>
            </a:pPr>
            <a:r>
              <a:rPr lang="en-US" sz="850" dirty="0">
                <a:solidFill>
                  <a:srgbClr val="CCCCC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มีแต่พอร์ตที่ "เหมาะกับคุณที่สุด" — พอร์ตที่ให้ผลตอบแทนดีแต่ทำให้คุณขายหนีตอนตลาดลง แย่กว่าพอร์ตธรรมดาที่คุณถือได้ตลอด</a:t>
            </a:r>
            <a:endParaRPr lang="en-US" sz="850" dirty="0"/>
          </a:p>
        </p:txBody>
      </p:sp>
      <p:sp>
        <p:nvSpPr>
          <p:cNvPr id="34" name="Text 32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24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136630999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เทียบ 3 พอร์ต — ผลตอบแทน vs ความเจ็บ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SIDE BY SIDE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365760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21792" y="1097280"/>
            <a:ext cx="2286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ประเด็น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2926080" y="109728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· ระมัดระวัง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4846320" y="109728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8A8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 · สมดุล</a:t>
            </a:r>
            <a:endParaRPr lang="en-US" sz="950" dirty="0"/>
          </a:p>
        </p:txBody>
      </p:sp>
      <p:sp>
        <p:nvSpPr>
          <p:cNvPr id="10" name="Text 8"/>
          <p:cNvSpPr/>
          <p:nvPr/>
        </p:nvSpPr>
        <p:spPr>
          <a:xfrm>
            <a:off x="6766560" y="1097280"/>
            <a:ext cx="1874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 · เชิงรุก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621792" y="1463040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สัดส่วนหุ้น</a:t>
            </a:r>
            <a:endParaRPr lang="en-US" sz="950" dirty="0"/>
          </a:p>
        </p:txBody>
      </p:sp>
      <p:sp>
        <p:nvSpPr>
          <p:cNvPr id="12" name="Text 10"/>
          <p:cNvSpPr/>
          <p:nvPr/>
        </p:nvSpPr>
        <p:spPr>
          <a:xfrm>
            <a:off x="2926080" y="146304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30%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4846320" y="146304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55%</a:t>
            </a:r>
            <a:endParaRPr lang="en-US" sz="1000" dirty="0"/>
          </a:p>
        </p:txBody>
      </p:sp>
      <p:sp>
        <p:nvSpPr>
          <p:cNvPr id="14" name="Text 12"/>
          <p:cNvSpPr/>
          <p:nvPr/>
        </p:nvSpPr>
        <p:spPr>
          <a:xfrm>
            <a:off x="6766560" y="146304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75%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502920" y="194767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6" name="Shape 14"/>
          <p:cNvSpPr/>
          <p:nvPr/>
        </p:nvSpPr>
        <p:spPr>
          <a:xfrm>
            <a:off x="502920" y="1947672"/>
            <a:ext cx="8138160" cy="484632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621792" y="1947672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ผลตอบแทนคาดหวังต่อปี</a:t>
            </a:r>
            <a:endParaRPr lang="en-US" sz="950" dirty="0"/>
          </a:p>
        </p:txBody>
      </p:sp>
      <p:sp>
        <p:nvSpPr>
          <p:cNvPr id="18" name="Text 16"/>
          <p:cNvSpPr/>
          <p:nvPr/>
        </p:nvSpPr>
        <p:spPr>
          <a:xfrm>
            <a:off x="2926080" y="1947672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4–5%</a:t>
            </a:r>
            <a:endParaRPr lang="en-US" sz="1000" dirty="0"/>
          </a:p>
        </p:txBody>
      </p:sp>
      <p:sp>
        <p:nvSpPr>
          <p:cNvPr id="19" name="Text 17"/>
          <p:cNvSpPr/>
          <p:nvPr/>
        </p:nvSpPr>
        <p:spPr>
          <a:xfrm>
            <a:off x="4846320" y="1947672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6–8%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6766560" y="1947672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8–10%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502920" y="243230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621792" y="2432304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ปีที่แย่ที่สุดอาจติดลบ</a:t>
            </a:r>
            <a:endParaRPr lang="en-US" sz="950" dirty="0"/>
          </a:p>
        </p:txBody>
      </p:sp>
      <p:sp>
        <p:nvSpPr>
          <p:cNvPr id="23" name="Text 21"/>
          <p:cNvSpPr/>
          <p:nvPr/>
        </p:nvSpPr>
        <p:spPr>
          <a:xfrm>
            <a:off x="2926080" y="2432304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−10%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4846320" y="2432304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−20%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6766560" y="2432304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−30%</a:t>
            </a:r>
            <a:endParaRPr lang="en-US" sz="1000" dirty="0"/>
          </a:p>
        </p:txBody>
      </p:sp>
      <p:sp>
        <p:nvSpPr>
          <p:cNvPr id="26" name="Shape 24"/>
          <p:cNvSpPr/>
          <p:nvPr/>
        </p:nvSpPr>
        <p:spPr>
          <a:xfrm>
            <a:off x="502920" y="291693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Shape 25"/>
          <p:cNvSpPr/>
          <p:nvPr/>
        </p:nvSpPr>
        <p:spPr>
          <a:xfrm>
            <a:off x="502920" y="2916936"/>
            <a:ext cx="8138160" cy="484632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8" name="Text 26"/>
          <p:cNvSpPr/>
          <p:nvPr/>
        </p:nvSpPr>
        <p:spPr>
          <a:xfrm>
            <a:off x="621792" y="2916936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คิดเป็นเงินจาก 5 ล้าน</a:t>
            </a:r>
            <a:endParaRPr lang="en-US" sz="950" dirty="0"/>
          </a:p>
        </p:txBody>
      </p:sp>
      <p:sp>
        <p:nvSpPr>
          <p:cNvPr id="29" name="Text 27"/>
          <p:cNvSpPr/>
          <p:nvPr/>
        </p:nvSpPr>
        <p:spPr>
          <a:xfrm>
            <a:off x="2926080" y="2916936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−500,000</a:t>
            </a:r>
            <a:endParaRPr lang="en-US" sz="1050" dirty="0"/>
          </a:p>
        </p:txBody>
      </p:sp>
      <p:sp>
        <p:nvSpPr>
          <p:cNvPr id="30" name="Text 28"/>
          <p:cNvSpPr/>
          <p:nvPr/>
        </p:nvSpPr>
        <p:spPr>
          <a:xfrm>
            <a:off x="4846320" y="2916936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−1,000,000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6766560" y="2916936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−1,500,000</a:t>
            </a:r>
            <a:endParaRPr lang="en-US" sz="1050" dirty="0"/>
          </a:p>
        </p:txBody>
      </p:sp>
      <p:sp>
        <p:nvSpPr>
          <p:cNvPr id="32" name="Shape 30"/>
          <p:cNvSpPr/>
          <p:nvPr/>
        </p:nvSpPr>
        <p:spPr>
          <a:xfrm>
            <a:off x="502920" y="340156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Text 31"/>
          <p:cNvSpPr/>
          <p:nvPr/>
        </p:nvSpPr>
        <p:spPr>
          <a:xfrm>
            <a:off x="621792" y="3401568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เหมาะกับ</a:t>
            </a:r>
            <a:endParaRPr lang="en-US" sz="950" dirty="0"/>
          </a:p>
        </p:txBody>
      </p:sp>
      <p:sp>
        <p:nvSpPr>
          <p:cNvPr id="34" name="Text 32"/>
          <p:cNvSpPr/>
          <p:nvPr/>
        </p:nvSpPr>
        <p:spPr>
          <a:xfrm>
            <a:off x="2926080" y="3401568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ใช้เงินใน 1–3 ปี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4846320" y="3401568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เป้าหมาย 3–7 ปี</a:t>
            </a:r>
            <a:endParaRPr lang="en-US" sz="1000" dirty="0"/>
          </a:p>
        </p:txBody>
      </p:sp>
      <p:sp>
        <p:nvSpPr>
          <p:cNvPr id="36" name="Text 34"/>
          <p:cNvSpPr/>
          <p:nvPr/>
        </p:nvSpPr>
        <p:spPr>
          <a:xfrm>
            <a:off x="6766560" y="3401568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ลงทุนยาว 10 ปี+</a:t>
            </a:r>
            <a:endParaRPr lang="en-US" sz="1000" dirty="0"/>
          </a:p>
        </p:txBody>
      </p:sp>
      <p:sp>
        <p:nvSpPr>
          <p:cNvPr id="37" name="Shape 35"/>
          <p:cNvSpPr/>
          <p:nvPr/>
        </p:nvSpPr>
        <p:spPr>
          <a:xfrm>
            <a:off x="502920" y="38862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8" name="Shape 36"/>
          <p:cNvSpPr/>
          <p:nvPr/>
        </p:nvSpPr>
        <p:spPr>
          <a:xfrm>
            <a:off x="502920" y="3886200"/>
            <a:ext cx="8138160" cy="484632"/>
          </a:xfrm>
          <a:prstGeom prst="rect">
            <a:avLst/>
          </a:prstGeom>
          <a:solidFill>
            <a:srgbClr val="F4F4F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9" name="Text 37"/>
          <p:cNvSpPr/>
          <p:nvPr/>
        </p:nvSpPr>
        <p:spPr>
          <a:xfrm>
            <a:off x="621792" y="3886200"/>
            <a:ext cx="228600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สิ่งที่ต้องมี</a:t>
            </a:r>
            <a:endParaRPr lang="en-US" sz="950" dirty="0"/>
          </a:p>
        </p:txBody>
      </p:sp>
      <p:sp>
        <p:nvSpPr>
          <p:cNvPr id="40" name="Text 38"/>
          <p:cNvSpPr/>
          <p:nvPr/>
        </p:nvSpPr>
        <p:spPr>
          <a:xfrm>
            <a:off x="2926080" y="388620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ความอดทนต่ำ ก็ไหว</a:t>
            </a:r>
            <a:endParaRPr lang="en-US" sz="1000" dirty="0"/>
          </a:p>
        </p:txBody>
      </p:sp>
      <p:sp>
        <p:nvSpPr>
          <p:cNvPr id="41" name="Text 39"/>
          <p:cNvSpPr/>
          <p:nvPr/>
        </p:nvSpPr>
        <p:spPr>
          <a:xfrm>
            <a:off x="4846320" y="388620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วินัย Rebalancing</a:t>
            </a:r>
            <a:endParaRPr lang="en-US" sz="1000" dirty="0"/>
          </a:p>
        </p:txBody>
      </p:sp>
      <p:sp>
        <p:nvSpPr>
          <p:cNvPr id="42" name="Text 40"/>
          <p:cNvSpPr/>
          <p:nvPr/>
        </p:nvSpPr>
        <p:spPr>
          <a:xfrm>
            <a:off x="6766560" y="3886200"/>
            <a:ext cx="1874520" cy="4846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จิตใจที่นิ่งมาก</a:t>
            </a:r>
            <a:endParaRPr lang="en-US" sz="1000" dirty="0"/>
          </a:p>
        </p:txBody>
      </p:sp>
      <p:sp>
        <p:nvSpPr>
          <p:cNvPr id="43" name="Shape 41"/>
          <p:cNvSpPr/>
          <p:nvPr/>
        </p:nvSpPr>
        <p:spPr>
          <a:xfrm>
            <a:off x="502920" y="43708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4" name="Text 42"/>
          <p:cNvSpPr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อ่านตารางนี้ให้เป็น: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แถวที่สำคัญที่สุดไม่ใช่ "ผลตอบแทน" แต่คือ "ปีที่แย่ที่สุดอาจติดลบเท่าไหร่" — เพราะแถวนั้นคือตัวที่ทำให้คนเลิกลงทุนกลางคัน</a:t>
            </a:r>
            <a:endParaRPr lang="en-US" sz="1050" dirty="0"/>
          </a:p>
        </p:txBody>
      </p:sp>
      <p:sp>
        <p:nvSpPr>
          <p:cNvPr id="45" name="Text 43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25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95717148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WORKSHOP — จัดพอร์ต MT5 ของคุณเอง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SOLO ACTIVITY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09728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ทำคนเดียว · ใช้พอร์ตจริงจาก MT5 ของคุณ · เวลา 20 นาที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02920" y="1444752"/>
            <a:ext cx="1901952" cy="990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8" name="Text 6"/>
          <p:cNvSpPr/>
          <p:nvPr/>
        </p:nvSpPr>
        <p:spPr>
          <a:xfrm>
            <a:off x="630936" y="147320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630936" y="1854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เลือกโปรไฟล์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630936" y="2108200"/>
            <a:ext cx="164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คุณเป็นโปรไฟล์ A, B หรือ C — เพราะอะไร</a:t>
            </a:r>
            <a:endParaRPr lang="en-US" sz="880" dirty="0"/>
          </a:p>
        </p:txBody>
      </p:sp>
      <p:sp>
        <p:nvSpPr>
          <p:cNvPr id="11" name="Shape 9"/>
          <p:cNvSpPr/>
          <p:nvPr/>
        </p:nvSpPr>
        <p:spPr>
          <a:xfrm>
            <a:off x="2551176" y="1444752"/>
            <a:ext cx="1901952" cy="990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2679192" y="147320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3" name="Text 11"/>
          <p:cNvSpPr/>
          <p:nvPr/>
        </p:nvSpPr>
        <p:spPr>
          <a:xfrm>
            <a:off x="2679192" y="1854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ลงตัวจริง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679192" y="2108200"/>
            <a:ext cx="164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ใช้สินทรัพย์จริงจากพอร์ต MT5 พร้อมจำนวนเงินแต่ละตัว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4599432" y="1444752"/>
            <a:ext cx="1901952" cy="99060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16" name="Text 14"/>
          <p:cNvSpPr/>
          <p:nvPr/>
        </p:nvSpPr>
        <p:spPr>
          <a:xfrm>
            <a:off x="4727448" y="147320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7" name="Text 15"/>
          <p:cNvSpPr/>
          <p:nvPr/>
        </p:nvSpPr>
        <p:spPr>
          <a:xfrm>
            <a:off x="4727448" y="1854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ตั้งกฎความเสี่ยง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727448" y="2108200"/>
            <a:ext cx="164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ตัวเดียวไม่เกินกี่ % · Stop-Loss ตั้งที่เท่าไหร่</a:t>
            </a:r>
            <a:endParaRPr lang="en-US" sz="880" dirty="0"/>
          </a:p>
        </p:txBody>
      </p:sp>
      <p:sp>
        <p:nvSpPr>
          <p:cNvPr id="19" name="Shape 17"/>
          <p:cNvSpPr/>
          <p:nvPr/>
        </p:nvSpPr>
        <p:spPr>
          <a:xfrm>
            <a:off x="6647688" y="1444752"/>
            <a:ext cx="1901952" cy="990600"/>
          </a:xfrm>
          <a:prstGeom prst="rect">
            <a:avLst/>
          </a:prstGeom>
          <a:solidFill>
            <a:srgbClr val="FFFFFF">
              <a:alpha val="0"/>
            </a:srgbClr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6775704" y="1473200"/>
            <a:ext cx="7315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21" name="Text 19"/>
          <p:cNvSpPr/>
          <p:nvPr/>
        </p:nvSpPr>
        <p:spPr>
          <a:xfrm>
            <a:off x="6775704" y="1854200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ตอบคำถามฆ่า</a:t>
            </a:r>
            <a:endParaRPr lang="en-US" sz="1100" dirty="0"/>
          </a:p>
        </p:txBody>
      </p:sp>
      <p:sp>
        <p:nvSpPr>
          <p:cNvPr id="22" name="Text 20"/>
          <p:cNvSpPr/>
          <p:nvPr/>
        </p:nvSpPr>
        <p:spPr>
          <a:xfrm>
            <a:off x="6775704" y="2108200"/>
            <a:ext cx="1645920" cy="3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5000"/>
              </a:lnSpc>
              <a:buNone/>
            </a:pPr>
            <a:r>
              <a:rPr lang="en-US" sz="88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ถ้าพอร์ตติดลบ 30% คุณจะทำอะไร</a:t>
            </a:r>
            <a:endParaRPr lang="en-US" sz="880" dirty="0"/>
          </a:p>
        </p:txBody>
      </p:sp>
      <p:sp>
        <p:nvSpPr>
          <p:cNvPr id="23" name="Text 21"/>
          <p:cNvSpPr/>
          <p:nvPr/>
        </p:nvSpPr>
        <p:spPr>
          <a:xfrm>
            <a:off x="502920" y="25400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ใบตอบ — ผลิตภัณฑ์ในการแข่งขัน MT5 ทั้ง 12 ตัว · กรอกจำนวนเงินและ % สดในคลาส</a:t>
            </a:r>
            <a:endParaRPr lang="en-US" sz="1150" dirty="0"/>
          </a:p>
        </p:txBody>
      </p:sp>
      <p:sp>
        <p:nvSpPr>
          <p:cNvPr id="24" name="Shape 22"/>
          <p:cNvSpPr/>
          <p:nvPr/>
        </p:nvSpPr>
        <p:spPr>
          <a:xfrm>
            <a:off x="502920" y="2844800"/>
            <a:ext cx="8138160" cy="310896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622300" y="2844800"/>
            <a:ext cx="1651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ผลิตภัณฑ์ (Symbol)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2489200" y="2844800"/>
            <a:ext cx="9525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จำนวนเงิน</a:t>
            </a:r>
            <a:endParaRPr lang="en-US" sz="950" dirty="0"/>
          </a:p>
        </p:txBody>
      </p:sp>
      <p:sp>
        <p:nvSpPr>
          <p:cNvPr id="27" name="Text 25"/>
          <p:cNvSpPr/>
          <p:nvPr/>
        </p:nvSpPr>
        <p:spPr>
          <a:xfrm>
            <a:off x="3568700" y="2844800"/>
            <a:ext cx="889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พอร์ต</a:t>
            </a:r>
            <a:endParaRPr lang="en-US" sz="950" dirty="0"/>
          </a:p>
        </p:txBody>
      </p:sp>
      <p:sp>
        <p:nvSpPr>
          <p:cNvPr id="28" name="Text 26"/>
          <p:cNvSpPr/>
          <p:nvPr/>
        </p:nvSpPr>
        <p:spPr>
          <a:xfrm>
            <a:off x="4749800" y="2844800"/>
            <a:ext cx="16510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ผลิตภัณฑ์ (Symbol)</a:t>
            </a:r>
            <a:endParaRPr lang="en-US" sz="950" dirty="0"/>
          </a:p>
        </p:txBody>
      </p:sp>
      <p:sp>
        <p:nvSpPr>
          <p:cNvPr id="29" name="Shape 27"/>
          <p:cNvSpPr/>
          <p:nvPr/>
        </p:nvSpPr>
        <p:spPr>
          <a:xfrm>
            <a:off x="502920" y="33401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Shape 28"/>
          <p:cNvSpPr/>
          <p:nvPr/>
        </p:nvSpPr>
        <p:spPr>
          <a:xfrm>
            <a:off x="2413000" y="3149600"/>
            <a:ext cx="10973" cy="1143000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1" name="Shape 29"/>
          <p:cNvSpPr/>
          <p:nvPr/>
        </p:nvSpPr>
        <p:spPr>
          <a:xfrm>
            <a:off x="3492500" y="3149600"/>
            <a:ext cx="10973" cy="1143000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Shape 30"/>
          <p:cNvSpPr/>
          <p:nvPr/>
        </p:nvSpPr>
        <p:spPr>
          <a:xfrm>
            <a:off x="4572000" y="3149600"/>
            <a:ext cx="10973" cy="1143000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3" name="Shape 31"/>
          <p:cNvSpPr/>
          <p:nvPr/>
        </p:nvSpPr>
        <p:spPr>
          <a:xfrm>
            <a:off x="502920" y="35306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7" name="Shape 35"/>
          <p:cNvSpPr/>
          <p:nvPr/>
        </p:nvSpPr>
        <p:spPr>
          <a:xfrm>
            <a:off x="502920" y="37211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1" name="Text 39"/>
          <p:cNvSpPr/>
          <p:nvPr/>
        </p:nvSpPr>
        <p:spPr>
          <a:xfrm>
            <a:off x="502920" y="4590288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ห้ามตอบว่า: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"แล้วแต่สถานการณ์" — ต้องลงตัวเลขจริงทุกช่อง เพราะของจริงคุณต้องกดซื้อด้วยจำนวนเงินที่แน่นอน</a:t>
            </a:r>
            <a:endParaRPr lang="en-US" sz="1050" dirty="0"/>
          </a:p>
        </p:txBody>
      </p:sp>
      <p:sp>
        <p:nvSpPr>
          <p:cNvPr id="42" name="Text 40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26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  <p:sp>
        <p:nvSpPr>
          <p:cNvPr id="120" name="RowLine 120"/>
          <p:cNvSpPr/>
          <p:nvPr/>
        </p:nvSpPr>
        <p:spPr>
          <a:xfrm>
            <a:off x="502920" y="39116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1" name="RowLine 121"/>
          <p:cNvSpPr/>
          <p:nvPr/>
        </p:nvSpPr>
        <p:spPr>
          <a:xfrm>
            <a:off x="502920" y="41021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2" name="RowLine 122"/>
          <p:cNvSpPr/>
          <p:nvPr/>
        </p:nvSpPr>
        <p:spPr>
          <a:xfrm>
            <a:off x="502920" y="42926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3" name="RowLine 123"/>
          <p:cNvSpPr/>
          <p:nvPr/>
        </p:nvSpPr>
        <p:spPr>
          <a:xfrm>
            <a:off x="502920" y="448310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30" name="MT5 Row 130"/>
          <p:cNvSpPr/>
          <p:nvPr/>
        </p:nvSpPr>
        <p:spPr>
          <a:xfrm>
            <a:off x="622300" y="3168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น้ำมัน WTI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MCL</a:t>
            </a:r>
            <a:endParaRPr lang="en-US" sz="1000" dirty="0"/>
          </a:p>
        </p:txBody>
      </p:sp>
      <p:sp>
        <p:nvSpPr>
          <p:cNvPr id="131" name="MT5 Row 131"/>
          <p:cNvSpPr/>
          <p:nvPr/>
        </p:nvSpPr>
        <p:spPr>
          <a:xfrm>
            <a:off x="622300" y="3359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ทองคำ 1 oz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1OZ</a:t>
            </a:r>
            <a:endParaRPr lang="en-US" sz="1000" dirty="0"/>
          </a:p>
        </p:txBody>
      </p:sp>
      <p:sp>
        <p:nvSpPr>
          <p:cNvPr id="132" name="MT5 Row 132"/>
          <p:cNvSpPr/>
          <p:nvPr/>
        </p:nvSpPr>
        <p:spPr>
          <a:xfrm>
            <a:off x="622300" y="3549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 Jones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MYM</a:t>
            </a:r>
            <a:endParaRPr lang="en-US" sz="1000" dirty="0"/>
          </a:p>
        </p:txBody>
      </p:sp>
      <p:sp>
        <p:nvSpPr>
          <p:cNvPr id="133" name="MT5 Row 133"/>
          <p:cNvSpPr/>
          <p:nvPr/>
        </p:nvSpPr>
        <p:spPr>
          <a:xfrm>
            <a:off x="622300" y="3740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S&amp;P 500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MES</a:t>
            </a:r>
            <a:endParaRPr lang="en-US" sz="1000" dirty="0"/>
          </a:p>
        </p:txBody>
      </p:sp>
      <p:sp>
        <p:nvSpPr>
          <p:cNvPr id="134" name="MT5 Row 134"/>
          <p:cNvSpPr/>
          <p:nvPr/>
        </p:nvSpPr>
        <p:spPr>
          <a:xfrm>
            <a:off x="622300" y="3930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Nasdaq-100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MNQ</a:t>
            </a:r>
            <a:endParaRPr lang="en-US" sz="1000" dirty="0"/>
          </a:p>
        </p:txBody>
      </p:sp>
      <p:sp>
        <p:nvSpPr>
          <p:cNvPr id="135" name="MT5 Row 135"/>
          <p:cNvSpPr/>
          <p:nvPr/>
        </p:nvSpPr>
        <p:spPr>
          <a:xfrm>
            <a:off x="622300" y="4121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Bitcoin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MBT</a:t>
            </a:r>
            <a:endParaRPr lang="en-US" sz="1000" dirty="0"/>
          </a:p>
        </p:txBody>
      </p:sp>
      <p:sp>
        <p:nvSpPr>
          <p:cNvPr id="140" name="MT5 Row 140"/>
          <p:cNvSpPr/>
          <p:nvPr/>
        </p:nvSpPr>
        <p:spPr>
          <a:xfrm>
            <a:off x="622300" y="4330700"/>
            <a:ext cx="25400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รวมทั้งพอร์ต (12 ผลิตภัณฑ์)</a:t>
            </a:r>
            <a:endParaRPr lang="en-US" sz="1000" dirty="0"/>
          </a:p>
        </p:txBody>
      </p:sp>
      <p:sp>
        <p:nvSpPr>
          <p:cNvPr id="141" name="MT5 Row 141"/>
          <p:cNvSpPr/>
          <p:nvPr/>
        </p:nvSpPr>
        <p:spPr>
          <a:xfrm>
            <a:off x="7696200" y="4330700"/>
            <a:ext cx="8890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 100%</a:t>
            </a:r>
            <a:endParaRPr lang="en-US" sz="1000" dirty="0"/>
          </a:p>
        </p:txBody>
      </p:sp>
      <p:sp>
        <p:nvSpPr>
          <p:cNvPr id="142" name="MT5 Row 142"/>
          <p:cNvSpPr/>
          <p:nvPr/>
        </p:nvSpPr>
        <p:spPr>
          <a:xfrm>
            <a:off x="3568700" y="4330700"/>
            <a:ext cx="35560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ผลตอบแทนพอร์ต = Σ (% × ผลตอบแทนรายตัว)</a:t>
            </a:r>
            <a:endParaRPr lang="en-US" sz="1000" dirty="0"/>
          </a:p>
        </p:txBody>
      </p:sp>
      <p:sp>
        <p:nvSpPr>
          <p:cNvPr id="143" name="MT5 Cell 143"/>
          <p:cNvSpPr/>
          <p:nvPr/>
        </p:nvSpPr>
        <p:spPr>
          <a:xfrm>
            <a:off x="6616700" y="2844800"/>
            <a:ext cx="9525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จำนวนเงิน</a:t>
            </a:r>
            <a:endParaRPr lang="en-US" sz="950" dirty="0"/>
          </a:p>
        </p:txBody>
      </p:sp>
      <p:sp>
        <p:nvSpPr>
          <p:cNvPr id="144" name="MT5 Cell 144"/>
          <p:cNvSpPr/>
          <p:nvPr/>
        </p:nvSpPr>
        <p:spPr>
          <a:xfrm>
            <a:off x="7696200" y="2844800"/>
            <a:ext cx="889000" cy="30480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9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พอร์ต</a:t>
            </a:r>
            <a:endParaRPr lang="en-US" sz="950" dirty="0"/>
          </a:p>
        </p:txBody>
      </p:sp>
      <p:sp>
        <p:nvSpPr>
          <p:cNvPr id="145" name="ColLine 145"/>
          <p:cNvSpPr/>
          <p:nvPr/>
        </p:nvSpPr>
        <p:spPr>
          <a:xfrm>
            <a:off x="6540500" y="3149600"/>
            <a:ext cx="10973" cy="1143000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6" name="ColLine 146"/>
          <p:cNvSpPr/>
          <p:nvPr/>
        </p:nvSpPr>
        <p:spPr>
          <a:xfrm>
            <a:off x="7620000" y="3149600"/>
            <a:ext cx="10973" cy="1143000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0" name="MT5 Cell 150"/>
          <p:cNvSpPr/>
          <p:nvPr/>
        </p:nvSpPr>
        <p:spPr>
          <a:xfrm>
            <a:off x="4749800" y="3168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Ether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MET</a:t>
            </a:r>
            <a:endParaRPr lang="en-US" sz="1000" dirty="0"/>
          </a:p>
        </p:txBody>
      </p:sp>
      <p:sp>
        <p:nvSpPr>
          <p:cNvPr id="151" name="MT5 Cell 151"/>
          <p:cNvSpPr/>
          <p:nvPr/>
        </p:nvSpPr>
        <p:spPr>
          <a:xfrm>
            <a:off x="4749800" y="3359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EUR/USD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M6E</a:t>
            </a:r>
            <a:endParaRPr lang="en-US" sz="1000" dirty="0"/>
          </a:p>
        </p:txBody>
      </p:sp>
      <p:sp>
        <p:nvSpPr>
          <p:cNvPr id="152" name="MT5 Cell 152"/>
          <p:cNvSpPr/>
          <p:nvPr/>
        </p:nvSpPr>
        <p:spPr>
          <a:xfrm>
            <a:off x="4749800" y="3549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GBP/USD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M6B</a:t>
            </a:r>
            <a:endParaRPr lang="en-US" sz="1000" dirty="0"/>
          </a:p>
        </p:txBody>
      </p:sp>
      <p:sp>
        <p:nvSpPr>
          <p:cNvPr id="153" name="MT5 Cell 153"/>
          <p:cNvSpPr/>
          <p:nvPr/>
        </p:nvSpPr>
        <p:spPr>
          <a:xfrm>
            <a:off x="4749800" y="3740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JPY/USD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MJY</a:t>
            </a:r>
            <a:endParaRPr lang="en-US" sz="1000" dirty="0"/>
          </a:p>
        </p:txBody>
      </p:sp>
      <p:sp>
        <p:nvSpPr>
          <p:cNvPr id="154" name="MT5 Cell 154"/>
          <p:cNvSpPr/>
          <p:nvPr/>
        </p:nvSpPr>
        <p:spPr>
          <a:xfrm>
            <a:off x="4749800" y="39306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AUD/USD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M6A</a:t>
            </a:r>
            <a:endParaRPr lang="en-US" sz="1000" dirty="0"/>
          </a:p>
        </p:txBody>
      </p:sp>
      <p:sp>
        <p:nvSpPr>
          <p:cNvPr id="155" name="MT5 Cell 155"/>
          <p:cNvSpPr/>
          <p:nvPr/>
        </p:nvSpPr>
        <p:spPr>
          <a:xfrm>
            <a:off x="4749800" y="4121150"/>
            <a:ext cx="1714500" cy="158750"/>
          </a:xfrm>
          <a:prstGeom prst="rect">
            <a:avLst/>
          </a:prstGeom>
          <a:noFill/>
          <a:ln>
            <a:noFill/>
          </a:ln>
        </p:spPr>
        <p:txBody>
          <a:bodyPr wrap="none" lIns="0" tIns="0" rIns="0" bIns="0" anchor="ctr"/>
          <a:lstStyle/>
          <a:p>
            <a:pPr marL="0" indent="0">
              <a:buNone/>
            </a:pPr>
            <a:r>
              <a:rPr lang="en-US" sz="10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CHF/USD</a:t>
            </a:r>
            <a:r>
              <a:rPr lang="en-US" sz="10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· MSF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57260226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งานนี้ = ทักษะที่ใช้แข่งขัน MT5 จริง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CASE · CONNECT TO THE COMPETITION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Shape 4"/>
          <p:cNvSpPr/>
          <p:nvPr/>
        </p:nvSpPr>
        <p:spPr>
          <a:xfrm>
            <a:off x="502920" y="1097280"/>
            <a:ext cx="8138160" cy="859536"/>
          </a:xfrm>
          <a:prstGeom prst="rect">
            <a:avLst/>
          </a:prstGeom>
          <a:solidFill>
            <a:srgbClr val="F4F4F1"/>
          </a:solidFill>
          <a:ln w="19050">
            <a:solidFill>
              <a:srgbClr val="E10600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7" name="Text 5"/>
          <p:cNvSpPr/>
          <p:nvPr/>
        </p:nvSpPr>
        <p:spPr>
          <a:xfrm>
            <a:off x="685800" y="1188720"/>
            <a:ext cx="777240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Assignment 1 — Professional Investor Development Program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85800" y="1536192"/>
            <a:ext cx="7772400" cy="51206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แข่งขันเทรดจริงผ่าน MT5 (Futures 12 สินทรัพย์) · น้ำหนัก 12 คะแนน · ระยะเวลา 3 ส.ค. – 25 ก.ย. 2569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502920" y="2286000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ทักษะที่ใช้ในการแข่งขันจริง — ใช้ทุกอย่างที่เรียนมาทั้ง 8 สัปดาห์</a:t>
            </a:r>
            <a:endParaRPr lang="en-US" sz="1150" dirty="0"/>
          </a:p>
        </p:txBody>
      </p:sp>
      <p:sp>
        <p:nvSpPr>
          <p:cNvPr id="10" name="Text 8"/>
          <p:cNvSpPr/>
          <p:nvPr/>
        </p:nvSpPr>
        <p:spPr>
          <a:xfrm>
            <a:off x="502920" y="2615184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สัดส่วนสินทรัพย์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2651760" y="2670048"/>
            <a:ext cx="914400" cy="2560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2" name="Text 10"/>
          <p:cNvSpPr/>
          <p:nvPr/>
        </p:nvSpPr>
        <p:spPr>
          <a:xfrm>
            <a:off x="2651760" y="2670048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</a:t>
            </a:r>
            <a:endParaRPr lang="en-US" sz="850" dirty="0"/>
          </a:p>
        </p:txBody>
      </p:sp>
      <p:sp>
        <p:nvSpPr>
          <p:cNvPr id="13" name="Text 11"/>
          <p:cNvSpPr/>
          <p:nvPr/>
        </p:nvSpPr>
        <p:spPr>
          <a:xfrm>
            <a:off x="3703320" y="2615184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แบ่งเงินอย่างไร และทำไมถึงเลือกสัดส่วนนั้น</a:t>
            </a:r>
            <a:endParaRPr lang="en-US" sz="920" dirty="0"/>
          </a:p>
        </p:txBody>
      </p:sp>
      <p:sp>
        <p:nvSpPr>
          <p:cNvPr id="14" name="Shape 12"/>
          <p:cNvSpPr/>
          <p:nvPr/>
        </p:nvSpPr>
        <p:spPr>
          <a:xfrm>
            <a:off x="502920" y="2999232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5" name="Text 13"/>
          <p:cNvSpPr/>
          <p:nvPr/>
        </p:nvSpPr>
        <p:spPr>
          <a:xfrm>
            <a:off x="502920" y="3017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เหตุผลรายตัว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2651760" y="3072384"/>
            <a:ext cx="914400" cy="2560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7" name="Text 15"/>
          <p:cNvSpPr/>
          <p:nvPr/>
        </p:nvSpPr>
        <p:spPr>
          <a:xfrm>
            <a:off x="2651760" y="3072384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3–5</a:t>
            </a:r>
            <a:endParaRPr lang="en-US" sz="850" dirty="0"/>
          </a:p>
        </p:txBody>
      </p:sp>
      <p:sp>
        <p:nvSpPr>
          <p:cNvPr id="18" name="Text 16"/>
          <p:cNvSpPr/>
          <p:nvPr/>
        </p:nvSpPr>
        <p:spPr>
          <a:xfrm>
            <a:off x="3703320" y="3017520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งบการเงิน · ความได้เปรียบทางธุรกิจ · มูลค่าที่เหมาะสม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502920" y="3401568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0" name="Text 18"/>
          <p:cNvSpPr/>
          <p:nvPr/>
        </p:nvSpPr>
        <p:spPr>
          <a:xfrm>
            <a:off x="502920" y="341985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จังหวะเข้าซื้อ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2651760" y="3474720"/>
            <a:ext cx="914400" cy="2560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2651760" y="3474720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6–7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3703320" y="3419856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กราฟบอกอะไร · ภาพเศรษฐกิจเอื้อหรือไม่</a:t>
            </a:r>
            <a:endParaRPr lang="en-US" sz="920" dirty="0"/>
          </a:p>
        </p:txBody>
      </p:sp>
      <p:sp>
        <p:nvSpPr>
          <p:cNvPr id="24" name="Shape 22"/>
          <p:cNvSpPr/>
          <p:nvPr/>
        </p:nvSpPr>
        <p:spPr>
          <a:xfrm>
            <a:off x="502920" y="3803904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5" name="Text 23"/>
          <p:cNvSpPr/>
          <p:nvPr/>
        </p:nvSpPr>
        <p:spPr>
          <a:xfrm>
            <a:off x="502920" y="3822192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แผนความเสี่ยง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2651760" y="3877056"/>
            <a:ext cx="914400" cy="2560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7" name="Text 25"/>
          <p:cNvSpPr/>
          <p:nvPr/>
        </p:nvSpPr>
        <p:spPr>
          <a:xfrm>
            <a:off x="2651760" y="3877056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</a:t>
            </a:r>
            <a:endParaRPr lang="en-US" sz="850" dirty="0"/>
          </a:p>
        </p:txBody>
      </p:sp>
      <p:sp>
        <p:nvSpPr>
          <p:cNvPr id="28" name="Text 26"/>
          <p:cNvSpPr/>
          <p:nvPr/>
        </p:nvSpPr>
        <p:spPr>
          <a:xfrm>
            <a:off x="3703320" y="3822192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ตัวละไม่เกินกี่ % · Stop-Loss ตรงไหน · ถ้าผิดทางจะทำอย่างไร</a:t>
            </a:r>
            <a:endParaRPr lang="en-US" sz="920" dirty="0"/>
          </a:p>
        </p:txBody>
      </p:sp>
      <p:sp>
        <p:nvSpPr>
          <p:cNvPr id="29" name="Shape 27"/>
          <p:cNvSpPr/>
          <p:nvPr/>
        </p:nvSpPr>
        <p:spPr>
          <a:xfrm>
            <a:off x="502920" y="4206240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502920" y="422452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ผลตอบแทนจริง</a:t>
            </a:r>
            <a:endParaRPr lang="en-US" sz="1050" dirty="0"/>
          </a:p>
        </p:txBody>
      </p:sp>
      <p:sp>
        <p:nvSpPr>
          <p:cNvPr id="31" name="Shape 29"/>
          <p:cNvSpPr/>
          <p:nvPr/>
        </p:nvSpPr>
        <p:spPr>
          <a:xfrm>
            <a:off x="2651760" y="4279392"/>
            <a:ext cx="914400" cy="256032"/>
          </a:xfrm>
          <a:prstGeom prst="rect">
            <a:avLst/>
          </a:prstGeom>
          <a:solidFill>
            <a:srgbClr val="E10600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2" name="Text 30"/>
          <p:cNvSpPr/>
          <p:nvPr/>
        </p:nvSpPr>
        <p:spPr>
          <a:xfrm>
            <a:off x="2651760" y="4279392"/>
            <a:ext cx="914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8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MT5 — Pro Investor Dev</a:t>
            </a:r>
            <a:endParaRPr lang="en-US" sz="850" dirty="0"/>
          </a:p>
        </p:txBody>
      </p:sp>
      <p:sp>
        <p:nvSpPr>
          <p:cNvPr id="33" name="Text 31"/>
          <p:cNvSpPr/>
          <p:nvPr/>
        </p:nvSpPr>
        <p:spPr>
          <a:xfrm>
            <a:off x="3703320" y="4224528"/>
            <a:ext cx="4937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2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พอร์ตทำได้เท่าไหร่ และอธิบายว่าทำไมถึงเป็นแบบนั้น</a:t>
            </a:r>
            <a:endParaRPr lang="en-US" sz="920" dirty="0"/>
          </a:p>
        </p:txBody>
      </p:sp>
      <p:sp>
        <p:nvSpPr>
          <p:cNvPr id="34" name="Shape 32"/>
          <p:cNvSpPr/>
          <p:nvPr/>
        </p:nvSpPr>
        <p:spPr>
          <a:xfrm>
            <a:off x="502920" y="4608576"/>
            <a:ext cx="813816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5" name="Text 33"/>
          <p:cNvSpPr/>
          <p:nvPr/>
        </p:nvSpPr>
        <p:spPr>
          <a:xfrm>
            <a:off x="502920" y="462686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เกณฑ์ให้คะแนน: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คะแนนมาจาก 2 ส่วน: การเข้าร่วม + เทรดจริงตามเงื่อนไข (≥10 ครั้ง/เดือน) และอันดับ/ผลตอบแทนจริงในระบบแข่งขัน (Growth Rate)</a:t>
            </a:r>
            <a:endParaRPr lang="en-US" sz="1050" dirty="0"/>
          </a:p>
        </p:txBody>
      </p:sp>
      <p:sp>
        <p:nvSpPr>
          <p:cNvPr id="36" name="Text 34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0047621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Text 1"/>
          <p:cNvSpPr/>
          <p:nvPr/>
        </p:nvSpPr>
        <p:spPr>
          <a:xfrm>
            <a:off x="502920" y="365760"/>
            <a:ext cx="58521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5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สรุป 6 ข้อ ที่ต้องจำกลับบ้าน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5120640" y="475488"/>
            <a:ext cx="35204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750" b="1" kern="0" spc="3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WEEK 8 · KEY TAKEAWAYS</a:t>
            </a:r>
            <a:endParaRPr lang="en-US" sz="750" dirty="0"/>
          </a:p>
        </p:txBody>
      </p:sp>
      <p:sp>
        <p:nvSpPr>
          <p:cNvPr id="5" name="Shape 3"/>
          <p:cNvSpPr/>
          <p:nvPr/>
        </p:nvSpPr>
        <p:spPr>
          <a:xfrm>
            <a:off x="502920" y="987552"/>
            <a:ext cx="8138160" cy="16459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6" name="Text 4"/>
          <p:cNvSpPr/>
          <p:nvPr/>
        </p:nvSpPr>
        <p:spPr>
          <a:xfrm>
            <a:off x="502920" y="1170432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01</a:t>
            </a:r>
            <a:endParaRPr lang="en-US" sz="2200" dirty="0"/>
          </a:p>
        </p:txBody>
      </p:sp>
      <p:sp>
        <p:nvSpPr>
          <p:cNvPr id="7" name="Text 5"/>
          <p:cNvSpPr/>
          <p:nvPr/>
        </p:nvSpPr>
        <p:spPr>
          <a:xfrm>
            <a:off x="1097280" y="1170432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จัดสัดส่วนก่อน เลือกตัวทีหลัง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1097280" y="153619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ผลตอบแทนพอร์ตส่วนใหญ่มาจากการแบ่งเงิน ไม่ใช่การเลือกหุ้นเก่ง</a:t>
            </a:r>
            <a:endParaRPr lang="en-US" sz="900" dirty="0"/>
          </a:p>
        </p:txBody>
      </p:sp>
      <p:sp>
        <p:nvSpPr>
          <p:cNvPr id="9" name="Shape 7"/>
          <p:cNvSpPr/>
          <p:nvPr/>
        </p:nvSpPr>
        <p:spPr>
          <a:xfrm>
            <a:off x="502920" y="2103120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4663440" y="1170432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02</a:t>
            </a:r>
            <a:endParaRPr lang="en-US" sz="2200" dirty="0"/>
          </a:p>
        </p:txBody>
      </p:sp>
      <p:sp>
        <p:nvSpPr>
          <p:cNvPr id="11" name="Text 9"/>
          <p:cNvSpPr/>
          <p:nvPr/>
        </p:nvSpPr>
        <p:spPr>
          <a:xfrm>
            <a:off x="5257800" y="1170432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ขาดทุน 50% ต้องได้ 100% กลับ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5257800" y="1536192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การกันไม่ให้เจ็บหนัก มีค่ากว่าการหากำไรเพิ่ม</a:t>
            </a:r>
            <a:endParaRPr lang="en-US" sz="900" dirty="0"/>
          </a:p>
        </p:txBody>
      </p:sp>
      <p:sp>
        <p:nvSpPr>
          <p:cNvPr id="13" name="Shape 11"/>
          <p:cNvSpPr/>
          <p:nvPr/>
        </p:nvSpPr>
        <p:spPr>
          <a:xfrm>
            <a:off x="4663440" y="2103120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4" name="Text 12"/>
          <p:cNvSpPr/>
          <p:nvPr/>
        </p:nvSpPr>
        <p:spPr>
          <a:xfrm>
            <a:off x="502920" y="2212848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</a:t>
            </a:r>
            <a:endParaRPr lang="en-US" sz="2200" dirty="0"/>
          </a:p>
        </p:txBody>
      </p:sp>
      <p:sp>
        <p:nvSpPr>
          <p:cNvPr id="15" name="Text 13"/>
          <p:cNvSpPr/>
          <p:nvPr/>
        </p:nvSpPr>
        <p:spPr>
          <a:xfrm>
            <a:off x="1097280" y="2212848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ถามว่าซื้อเท่าไหร่ ก่อนถามว่าซื้อตัวไหน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1097280" y="2578608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ตัวเดียวไม่ควรเกิน 15–20% ของพอร์ต</a:t>
            </a:r>
            <a:endParaRPr lang="en-US" sz="900" dirty="0"/>
          </a:p>
        </p:txBody>
      </p:sp>
      <p:sp>
        <p:nvSpPr>
          <p:cNvPr id="17" name="Shape 15"/>
          <p:cNvSpPr/>
          <p:nvPr/>
        </p:nvSpPr>
        <p:spPr>
          <a:xfrm>
            <a:off x="502920" y="314553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8" name="Text 16"/>
          <p:cNvSpPr/>
          <p:nvPr/>
        </p:nvSpPr>
        <p:spPr>
          <a:xfrm>
            <a:off x="4663440" y="2212848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04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5257800" y="2212848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ตั้งจุดออกตอนหัวเย็น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5257800" y="2578608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ก่อนซื้อเสมอ — ไม่ใช่ตอนเห็นพอร์ตแดงแล้วค่อยคิด</a:t>
            </a:r>
            <a:endParaRPr lang="en-US" sz="900" dirty="0"/>
          </a:p>
        </p:txBody>
      </p:sp>
      <p:sp>
        <p:nvSpPr>
          <p:cNvPr id="21" name="Shape 19"/>
          <p:cNvSpPr/>
          <p:nvPr/>
        </p:nvSpPr>
        <p:spPr>
          <a:xfrm>
            <a:off x="4663440" y="3145536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2" name="Text 20"/>
          <p:cNvSpPr/>
          <p:nvPr/>
        </p:nvSpPr>
        <p:spPr>
          <a:xfrm>
            <a:off x="502920" y="3255264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05</a:t>
            </a:r>
            <a:endParaRPr lang="en-US" sz="2200" dirty="0"/>
          </a:p>
        </p:txBody>
      </p:sp>
      <p:sp>
        <p:nvSpPr>
          <p:cNvPr id="23" name="Text 21"/>
          <p:cNvSpPr/>
          <p:nvPr/>
        </p:nvSpPr>
        <p:spPr>
          <a:xfrm>
            <a:off x="1097280" y="325526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กระจายจริง ไม่ใช่ซื้อเยอะ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1097280" y="36210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ถามว่า "ข่าวร้ายเรื่องเดียวจะทำให้กี่ตัวร่วงพร้อมกัน"</a:t>
            </a:r>
            <a:endParaRPr lang="en-US" sz="900" dirty="0"/>
          </a:p>
        </p:txBody>
      </p:sp>
      <p:sp>
        <p:nvSpPr>
          <p:cNvPr id="25" name="Shape 23"/>
          <p:cNvSpPr/>
          <p:nvPr/>
        </p:nvSpPr>
        <p:spPr>
          <a:xfrm>
            <a:off x="502920" y="41879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26" name="Text 24"/>
          <p:cNvSpPr/>
          <p:nvPr/>
        </p:nvSpPr>
        <p:spPr>
          <a:xfrm>
            <a:off x="4663440" y="3255264"/>
            <a:ext cx="5486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06</a:t>
            </a:r>
            <a:endParaRPr lang="en-US" sz="2200" dirty="0"/>
          </a:p>
        </p:txBody>
      </p:sp>
      <p:sp>
        <p:nvSpPr>
          <p:cNvPr id="27" name="Text 25"/>
          <p:cNvSpPr/>
          <p:nvPr/>
        </p:nvSpPr>
        <p:spPr>
          <a:xfrm>
            <a:off x="5257800" y="3255264"/>
            <a:ext cx="33375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พอร์ตที่ดีคือพอร์ตที่คุณถือได้</a:t>
            </a:r>
            <a:endParaRPr lang="en-US" sz="1050" dirty="0"/>
          </a:p>
        </p:txBody>
      </p:sp>
      <p:sp>
        <p:nvSpPr>
          <p:cNvPr id="28" name="Text 26"/>
          <p:cNvSpPr/>
          <p:nvPr/>
        </p:nvSpPr>
        <p:spPr>
          <a:xfrm>
            <a:off x="5257800" y="3621024"/>
            <a:ext cx="33375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>
              <a:lnSpc>
                <a:spcPct val="118000"/>
              </a:lnSpc>
              <a:buNone/>
            </a:pP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พอร์ตกำไรสูงที่ทำให้คุณขายหนี แย่กว่าพอร์ตธรรมดาที่ถือได้ตลอด</a:t>
            </a:r>
            <a:endParaRPr lang="en-US" sz="900" dirty="0"/>
          </a:p>
        </p:txBody>
      </p:sp>
      <p:sp>
        <p:nvSpPr>
          <p:cNvPr id="29" name="Shape 27"/>
          <p:cNvSpPr/>
          <p:nvPr/>
        </p:nvSpPr>
        <p:spPr>
          <a:xfrm>
            <a:off x="4663440" y="4187952"/>
            <a:ext cx="3931920" cy="9144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30" name="Text 28"/>
          <p:cNvSpPr/>
          <p:nvPr/>
        </p:nvSpPr>
        <p:spPr>
          <a:xfrm>
            <a:off x="502920" y="4443984"/>
            <a:ext cx="81381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5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คาบหน้า:  </a:t>
            </a:r>
            <a:r>
              <a:rPr lang="en-US" sz="105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&amp; FinTech in Modern Investing — ChatGPT ช่วยวิเคราะห์หุ้นได้จริงแค่ไหน + ทดลองสดในห้อง</a:t>
            </a:r>
            <a:endParaRPr lang="en-US" sz="1050" dirty="0"/>
          </a:p>
        </p:txBody>
      </p:sp>
      <p:sp>
        <p:nvSpPr>
          <p:cNvPr id="31" name="Text 2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28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343959501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64592" y="146304"/>
            <a:ext cx="8814816" cy="4846320"/>
          </a:xfrm>
          <a:prstGeom prst="rect">
            <a:avLst/>
          </a:prstGeom>
          <a:solidFill>
            <a:srgbClr val="FFFFFF">
              <a:alpha val="0"/>
            </a:srgbClr>
          </a:solidFill>
          <a:ln w="12700">
            <a:solidFill>
              <a:srgbClr val="111111"/>
            </a:solidFill>
            <a:prstDash val="solid"/>
          </a:ln>
        </p:spPr>
        <p:txBody>
          <a:bodyPr/>
          <a:lstStyle/>
          <a:p>
            <a:endParaRPr lang="en-TH"/>
          </a:p>
        </p:txBody>
      </p:sp>
      <p:sp>
        <p:nvSpPr>
          <p:cNvPr id="3" name="Shape 1"/>
          <p:cNvSpPr/>
          <p:nvPr/>
        </p:nvSpPr>
        <p:spPr>
          <a:xfrm>
            <a:off x="4023360" y="1481328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4" name="Shape 2"/>
          <p:cNvSpPr/>
          <p:nvPr/>
        </p:nvSpPr>
        <p:spPr>
          <a:xfrm>
            <a:off x="4023360" y="1540764"/>
            <a:ext cx="1097280" cy="12802"/>
          </a:xfrm>
          <a:prstGeom prst="rect">
            <a:avLst/>
          </a:prstGeom>
          <a:solidFill>
            <a:srgbClr val="111111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5" name="Text 3"/>
          <p:cNvSpPr/>
          <p:nvPr/>
        </p:nvSpPr>
        <p:spPr>
          <a:xfrm>
            <a:off x="914400" y="1719072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000" b="1" kern="0" spc="500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END OF WEEK 08</a:t>
            </a:r>
            <a:endParaRPr lang="en-US" sz="1000" dirty="0"/>
          </a:p>
        </p:txBody>
      </p:sp>
      <p:sp>
        <p:nvSpPr>
          <p:cNvPr id="6" name="Text 4"/>
          <p:cNvSpPr/>
          <p:nvPr/>
        </p:nvSpPr>
        <p:spPr>
          <a:xfrm>
            <a:off x="548640" y="2057400"/>
            <a:ext cx="80467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800" b="1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SURVIVE </a:t>
            </a:r>
            <a:r>
              <a:rPr lang="en-US" sz="48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FIRST</a:t>
            </a:r>
            <a:endParaRPr lang="en-US" sz="4800" dirty="0"/>
          </a:p>
        </p:txBody>
      </p:sp>
      <p:sp>
        <p:nvSpPr>
          <p:cNvPr id="7" name="Text 5"/>
          <p:cNvSpPr/>
          <p:nvPr/>
        </p:nvSpPr>
        <p:spPr>
          <a:xfrm>
            <a:off x="1097280" y="3063240"/>
            <a:ext cx="69494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อยู่ให้รอดก่อน แล้วเวลาจะทำงานให้คุณเอง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1097280" y="3474720"/>
            <a:ext cx="694944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1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อย่าลืม Assignment 1 · แข่งขัน MT5 จริง ถึง 25 ก.ย. 2569</a:t>
            </a:r>
            <a:endParaRPr lang="en-US" sz="1100" dirty="0"/>
          </a:p>
        </p:txBody>
      </p:sp>
      <p:sp>
        <p:nvSpPr>
          <p:cNvPr id="9" name="Shape 7"/>
          <p:cNvSpPr/>
          <p:nvPr/>
        </p:nvSpPr>
        <p:spPr>
          <a:xfrm>
            <a:off x="2743200" y="4023360"/>
            <a:ext cx="3657600" cy="12802"/>
          </a:xfrm>
          <a:prstGeom prst="rect">
            <a:avLst/>
          </a:prstGeom>
          <a:solidFill>
            <a:srgbClr val="D8D8D4"/>
          </a:solidFill>
          <a:ln/>
        </p:spPr>
        <p:txBody>
          <a:bodyPr/>
          <a:lstStyle/>
          <a:p>
            <a:endParaRPr lang="en-TH"/>
          </a:p>
        </p:txBody>
      </p:sp>
      <p:sp>
        <p:nvSpPr>
          <p:cNvPr id="10" name="Text 8"/>
          <p:cNvSpPr/>
          <p:nvPr/>
        </p:nvSpPr>
        <p:spPr>
          <a:xfrm>
            <a:off x="914400" y="4169664"/>
            <a:ext cx="73152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900" b="1" kern="0" spc="100" dirty="0">
                <a:solidFill>
                  <a:srgbClr val="11111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90643028 SMART TIPS FOR BEGINNING INVESTORS · อ.พงศธร โชติยะศิลป์ · KMITL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7955280" y="4617720"/>
            <a:ext cx="8686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900" b="1" dirty="0">
                <a:solidFill>
                  <a:srgbClr val="E106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29</a:t>
            </a:r>
            <a:r>
              <a:rPr lang="en-US" sz="9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/ 29</a:t>
            </a:r>
            <a:endParaRPr lang="en-US" sz="900" dirty="0"/>
          </a:p>
        </p:txBody>
      </p:sp>
    </p:spTree>
    <p:extLst>
      <p:ext uri="{BB962C8B-B14F-4D97-AF65-F5344CB8AC3E}">
        <p14:creationId xmlns:p14="http://schemas.microsoft.com/office/powerpoint/2010/main" val="2719103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7E8D3CDA-5639-D449-9F91-2651D6D9011A}">
  <we:reference id="wa200010725" version="1.0.0.1" store="en-US" storeType="OMEX"/>
  <we:alternateReferences>
    <we:reference id="WA200010725" version="1.0.0.1" store="" storeType="OMEX"/>
  </we:alternateReferences>
  <we:properties>
    <we:property name="claude.fileId" value="&quot;aa114502-afe8-496c-b6ed-2aa0bf776086&quot;"/>
  </we:properties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otalTime>742</TotalTime>
  <Words>4216</Words>
  <Application>Microsoft Macintosh PowerPoint</Application>
  <PresentationFormat>On-screen Show (16:9)</PresentationFormat>
  <Paragraphs>590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Pongsatorn Chotiyasilp</cp:lastModifiedBy>
  <cp:revision>3</cp:revision>
  <dcterms:created xsi:type="dcterms:W3CDTF">2026-08-25T14:37:12Z</dcterms:created>
  <dcterms:modified xsi:type="dcterms:W3CDTF">2026-08-28T13:52:04Z</dcterms:modified>
</cp:coreProperties>
</file>