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64"/>
    <p:restoredTop sz="94610"/>
  </p:normalViewPr>
  <p:slideViewPr>
    <p:cSldViewPr snapToGrid="0" snapToObjects="1">
      <p:cViewPr varScale="1">
        <p:scale>
          <a:sx n="110" d="100"/>
          <a:sy n="110" d="100"/>
        </p:scale>
        <p:origin x="176" y="8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0770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Week 7 — Macro Economics &amp; Market Cycles. เป้าหมายของคาบนี้คือทำให้นักศึกษาเชื่อมโยงข่าวเศรษฐกิจกับราคาหุ้นได้ ไม่ใช่ท่องสูตร. หลีกเลี่ยง IS-LM หรือสมการเศรษฐศาสตร์ เน้น Cause and Effect ล้วนๆ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เน้นว่านี่คือ "แผนที่คร่าวๆ" ไม่ใช่กฎเหล็ก — ตลาดจริงมักหมุนล่วงหน้าก่อนตัวเลขเศรษฐกิจออก 3-6 เดือน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ที่มา: ธนาคารกสิกรไทย · รายงานภาวะตลาดเงิน 3-7 ส.ค. 2569 (กรุงเทพธุรกิจ)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ที่มา: tradingeconomics.com — Thailand &amp; US Government Bond Yield. เปิดเว็บให้ดูสดในห้องได้เลย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ชี้ให้ดูว่าข้อมูลนี้ดูฟรีได้ทุกวันที่ settrade.com หรือหน้าเว็บ SET — "นักลงทุนแยกตามกลุ่ม"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ที่มา: ธนาคารแห่งประเทศไทย "ถอดบทเรียนวิกฤตต้มยำกุ้ง" · Finnomena. ถามนักศึกษา: พ่อแม่ของใครเคยเล่าเรื่องปี 40 บ้าง?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ให้เวลากลุ่ม 15 นาที ทำ Q1-Q4 แล้วเลือก 2-3 กลุ่มขึ้นนำเสนอ อย่าเพิ่งเฉลย ให้กลุ่มอื่นแย้งกันก่อน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พิมพ์สไลด์นี้แจกกลุ่มละ 1 แผ่น หรือให้เขียนลงกระดาษ A4 ตามโครงนี้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เปิดด้วยคำถาม: ใครเคยเห็นข่าว "เฟดคงดอกเบี้ย" แล้วสงสัยว่าเกี่ยวอะไรกับหุ้นที่เราถือ? ให้ 2-3 คนตอบก่อนเข้าเนื้อหา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ที่มา: FOMC statement 29 ก.ค. 2569 — federalreserve.gov. ย้ำว่าตัวเลขนี้เปลี่ยนได้ ให้นักศึกษาไปเช็คเองที่ tradingeconomics.com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ที่มา: ผลประชุม กนง. 24 มิ.ย. 2569 (ThaiPublica). ถามนักศึกษา: ถ้าคุณเป็นกองทุนต่างชาติ มีเงิน 100 ล้านดอลลาร์ จะเอาไปไว้ไหน?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ที่มา: ดัชนีราคาผู้บริโภค ก.ค. 2569 — สำนักงานนโยบายและยุทธศาสตร์การค้า (สนค.) กระทรวงพาณิชย์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กิจกรรมสั้น 3 นาที: ให้นักศึกษาบอกชื่อหุ้นไทยที่ตัวเองรู้จัก 1 ตัว แล้วให้เพื่อนช่วยจัดว่าอยู่ฝั่งซ้ายหรือฝั่งขวา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457200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90643028 · GENED 1/2569</a:t>
            </a:r>
            <a:endParaRPr lang="en-US" sz="1200" dirty="0"/>
          </a:p>
        </p:txBody>
      </p:sp>
      <p:sp>
        <p:nvSpPr>
          <p:cNvPr id="4" name="Text 2"/>
          <p:cNvSpPr/>
          <p:nvPr/>
        </p:nvSpPr>
        <p:spPr>
          <a:xfrm>
            <a:off x="2743200" y="457200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TIPS FOR BEGINNING INVESTORS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309360" y="4572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00" b="1" kern="0" spc="2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EDITION</a:t>
            </a:r>
            <a:endParaRPr lang="en-US" sz="1200" dirty="0"/>
          </a:p>
        </p:txBody>
      </p:sp>
      <p:sp>
        <p:nvSpPr>
          <p:cNvPr id="6" name="Shape 4"/>
          <p:cNvSpPr/>
          <p:nvPr/>
        </p:nvSpPr>
        <p:spPr>
          <a:xfrm>
            <a:off x="502920" y="841248"/>
            <a:ext cx="8138160" cy="1463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Shape 5"/>
          <p:cNvSpPr/>
          <p:nvPr/>
        </p:nvSpPr>
        <p:spPr>
          <a:xfrm>
            <a:off x="502920" y="882396"/>
            <a:ext cx="8138160" cy="1463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Text 6"/>
          <p:cNvSpPr/>
          <p:nvPr/>
        </p:nvSpPr>
        <p:spPr>
          <a:xfrm>
            <a:off x="457200" y="1234440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0" b="1" kern="0" spc="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</a:t>
            </a:r>
            <a:endParaRPr lang="en-US" sz="7600" dirty="0"/>
          </a:p>
        </p:txBody>
      </p:sp>
      <p:sp>
        <p:nvSpPr>
          <p:cNvPr id="9" name="Text 7"/>
          <p:cNvSpPr/>
          <p:nvPr/>
        </p:nvSpPr>
        <p:spPr>
          <a:xfrm>
            <a:off x="457200" y="2121408"/>
            <a:ext cx="8229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0" b="1" kern="0" spc="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ECONO</a:t>
            </a:r>
            <a:r>
              <a:rPr lang="en-US" sz="7600" b="1" kern="0" spc="2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MICS</a:t>
            </a:r>
            <a:endParaRPr lang="en-US" sz="7600" dirty="0"/>
          </a:p>
        </p:txBody>
      </p:sp>
      <p:sp>
        <p:nvSpPr>
          <p:cNvPr id="10" name="Text 8"/>
          <p:cNvSpPr/>
          <p:nvPr/>
        </p:nvSpPr>
        <p:spPr>
          <a:xfrm>
            <a:off x="914400" y="3127248"/>
            <a:ext cx="73152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5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&amp; MARKET CYCLES — CAUSE AND EFFECT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822960" y="3520440"/>
            <a:ext cx="7498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เศรษฐกิจขยับ ราคาหุ้นขยับตาม — Fed · กนง. · เงินเฟ้อ · ค่าเงิน · Bond Yield · Sector Rotation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2286000" y="4224528"/>
            <a:ext cx="4572000" cy="12802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3" name="Text 11"/>
          <p:cNvSpPr/>
          <p:nvPr/>
        </p:nvSpPr>
        <p:spPr>
          <a:xfrm>
            <a:off x="1371600" y="4370832"/>
            <a:ext cx="6400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 901 (เช้า) · SEC 902 (บ่าย)  •  อ.พงศธร โชติยะศิลป์  •  KMITL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Shape 1"/>
          <p:cNvSpPr/>
          <p:nvPr/>
        </p:nvSpPr>
        <p:spPr>
          <a:xfrm>
            <a:off x="4023360" y="1389888"/>
            <a:ext cx="1097280" cy="12802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" name="Shape 2"/>
          <p:cNvSpPr/>
          <p:nvPr/>
        </p:nvSpPr>
        <p:spPr>
          <a:xfrm>
            <a:off x="4023360" y="1449324"/>
            <a:ext cx="1097280" cy="12802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Text 3"/>
          <p:cNvSpPr/>
          <p:nvPr/>
        </p:nvSpPr>
        <p:spPr>
          <a:xfrm>
            <a:off x="914400" y="162763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5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02 · CYCLES · FX · YIELD · SENTIMENT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965960"/>
            <a:ext cx="8046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วัฏจักรและการหมุนเงิน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1097280" y="3017520"/>
            <a:ext cx="6949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"เงินในตลาดไม่เคยหายไปไหน — มันแค่ย้ายบ้าน"</a:t>
            </a:r>
            <a:endParaRPr lang="en-US" sz="16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งานของนักลงทุนคือรู้ว่าตอนนี้เงินกำลังจะย้ายไปอยู่ตรงไหน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404164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CYCLE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697480" y="404164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ROTATION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0" y="404164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&amp; YIELD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46520" y="404164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SENTIMENT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วัฏจักรเศรษฐกิจ 4 ระยะ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03 · MARKET CYCLES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02920" y="1170432"/>
            <a:ext cx="1901952" cy="18745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7" name="Text 5"/>
          <p:cNvSpPr/>
          <p:nvPr/>
        </p:nvSpPr>
        <p:spPr>
          <a:xfrm>
            <a:off x="630936" y="128016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30936" y="177393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ฟื้นตัว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30936" y="2103120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RECOVERY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630936" y="2340864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ดอกเบี้ยต่ำ เศรษฐกิจเริ่มกลับมา ความเชื่อมั่นฟื้น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551176" y="1170432"/>
            <a:ext cx="1901952" cy="18745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12" name="Text 10"/>
          <p:cNvSpPr/>
          <p:nvPr/>
        </p:nvSpPr>
        <p:spPr>
          <a:xfrm>
            <a:off x="2679192" y="128016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2679192" y="177393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ขยายตัว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679192" y="2103120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EXPANSION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2679192" y="2340864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โตแรง กำไรบริษัทดี เงินเฟ้อเริ่มขยับขึ้น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599432" y="1170432"/>
            <a:ext cx="1901952" cy="1874520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E10600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17" name="Text 15"/>
          <p:cNvSpPr/>
          <p:nvPr/>
        </p:nvSpPr>
        <p:spPr>
          <a:xfrm>
            <a:off x="4727448" y="128016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600" dirty="0"/>
          </a:p>
        </p:txBody>
      </p:sp>
      <p:sp>
        <p:nvSpPr>
          <p:cNvPr id="18" name="Text 16"/>
          <p:cNvSpPr/>
          <p:nvPr/>
        </p:nvSpPr>
        <p:spPr>
          <a:xfrm>
            <a:off x="4727448" y="177393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ชะลอตัว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727448" y="2103120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SLOWDOWN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4727448" y="2340864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ดอกเบี้ยขึ้นสกัดเงินเฟ้อ ต้นทุนแพง กำไรเริ่มแผ่ว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647688" y="1170432"/>
            <a:ext cx="1901952" cy="1874520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E10600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22" name="Text 20"/>
          <p:cNvSpPr/>
          <p:nvPr/>
        </p:nvSpPr>
        <p:spPr>
          <a:xfrm>
            <a:off x="6775704" y="1280160"/>
            <a:ext cx="640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600" dirty="0"/>
          </a:p>
        </p:txBody>
      </p:sp>
      <p:sp>
        <p:nvSpPr>
          <p:cNvPr id="23" name="Text 21"/>
          <p:cNvSpPr/>
          <p:nvPr/>
        </p:nvSpPr>
        <p:spPr>
          <a:xfrm>
            <a:off x="6775704" y="1773936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หดตัว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6775704" y="2103120"/>
            <a:ext cx="164592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CONTRACTION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6775704" y="2340864"/>
            <a:ext cx="16459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เศรษฐกิจถดถอย คนตกงาน ธนาคารกลางเริ่มลดดอกเบี้ย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02920" y="3182112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ตัวชี้ว่าเราอยู่ระยะไหน — ดู 3 อย่างนี้พร้อมกัน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502920" y="3511296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ทิศทางดอกเบี้ย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502920" y="376732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กำลังขึ้น ทรงตัว หรือกำลังลง?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3264408" y="3511296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ทิศทางเงินเฟ้อ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3264408" y="376732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เร่งขึ้น หรือชะลอลง?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6025896" y="3511296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ทิศทางกำไรบริษัท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6025896" y="3767328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งบไตรมาสล่าสุดดีขึ้นหรือแย่ลง?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02920" y="4315968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ไทยตอนนี้อยู่ไหน?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ดอกเบี้ยทรงตัวต่ำ 1.00% · เงินเฟ้อต่ำ 1.95% · GDP โตช้า 2.3% → ค่อนไปทาง "ฟื้นตัวช้าๆ" ไม่ใช่ขยายตัวเต็มที่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Rotation — หมุนกลุ่มตามวัฏจักร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03 · SECTOR ROTATION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09728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หลักการ: แต่ละระยะของเศรษฐกิจ มี "กลุ่มหุ้นเจ้าบ้าน" ของตัวเอง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02920" y="1444752"/>
            <a:ext cx="8138160" cy="329184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Text 6"/>
          <p:cNvSpPr/>
          <p:nvPr/>
        </p:nvSpPr>
        <p:spPr>
          <a:xfrm>
            <a:off x="621792" y="1444752"/>
            <a:ext cx="1371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ระยะเศรษฐกิจ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011680" y="1444752"/>
            <a:ext cx="22860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กลุ่มที่ควร OVERWEIGHT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389120" y="1444752"/>
            <a:ext cx="41148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ตัวอย่างกลุ่มหุ้นไทย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21792" y="1773936"/>
            <a:ext cx="1371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ฟื้นตัว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2011680" y="1773936"/>
            <a:ext cx="2286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กลุ่มวัฏจักร (Cyclical)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389120" y="1773936"/>
            <a:ext cx="4114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อสังหาฯ · วัสดุก่อสร้าง · การเงิน · ยานยนต์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02920" y="2340864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5" name="Shape 13"/>
          <p:cNvSpPr/>
          <p:nvPr/>
        </p:nvSpPr>
        <p:spPr>
          <a:xfrm>
            <a:off x="502920" y="2340864"/>
            <a:ext cx="8138160" cy="566928"/>
          </a:xfrm>
          <a:prstGeom prst="rect">
            <a:avLst/>
          </a:prstGeom>
          <a:solidFill>
            <a:srgbClr val="F4F4F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6" name="Text 14"/>
          <p:cNvSpPr/>
          <p:nvPr/>
        </p:nvSpPr>
        <p:spPr>
          <a:xfrm>
            <a:off x="621792" y="2340864"/>
            <a:ext cx="1371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ขยายตัว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2011680" y="2340864"/>
            <a:ext cx="2286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เติบโต + สินค้าฟุ่มเฟือย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389120" y="2340864"/>
            <a:ext cx="4114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เทคโนโลยี · ค้าปลีก · ท่องเที่ยว · ขนส่ง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02920" y="2907792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0" name="Text 18"/>
          <p:cNvSpPr/>
          <p:nvPr/>
        </p:nvSpPr>
        <p:spPr>
          <a:xfrm>
            <a:off x="621792" y="2907792"/>
            <a:ext cx="1371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ชะลอตัว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2011680" y="2907792"/>
            <a:ext cx="2286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พลังงาน + วัตถุดิบ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389120" y="2907792"/>
            <a:ext cx="4114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น้ำมัน · ปิโตรเคมี (ช่วงเงินเฟ้อสูง ราคาสินค้าโภคภัณฑ์ขึ้น)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502920" y="3474720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4" name="Shape 22"/>
          <p:cNvSpPr/>
          <p:nvPr/>
        </p:nvSpPr>
        <p:spPr>
          <a:xfrm>
            <a:off x="502920" y="3474720"/>
            <a:ext cx="8138160" cy="566928"/>
          </a:xfrm>
          <a:prstGeom prst="rect">
            <a:avLst/>
          </a:prstGeom>
          <a:solidFill>
            <a:srgbClr val="F4F4F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5" name="Text 23"/>
          <p:cNvSpPr/>
          <p:nvPr/>
        </p:nvSpPr>
        <p:spPr>
          <a:xfrm>
            <a:off x="621792" y="3474720"/>
            <a:ext cx="1371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หดตัว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2011680" y="3474720"/>
            <a:ext cx="22860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ตั้งรับ (Defensive)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389120" y="3474720"/>
            <a:ext cx="41148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โรงพยาบาล · สาธารณูปโภค · อาหาร-เครื่องดื่มจำเป็น · โรงไฟฟ้า</a:t>
            </a:r>
            <a:endParaRPr lang="en-US" sz="1300" dirty="0"/>
          </a:p>
        </p:txBody>
      </p:sp>
      <p:sp>
        <p:nvSpPr>
          <p:cNvPr id="28" name="Shape 26"/>
          <p:cNvSpPr/>
          <p:nvPr/>
        </p:nvSpPr>
        <p:spPr>
          <a:xfrm>
            <a:off x="502920" y="4041648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9" name="Text 27"/>
          <p:cNvSpPr/>
          <p:nvPr/>
        </p:nvSpPr>
        <p:spPr>
          <a:xfrm>
            <a:off x="502920" y="4114800"/>
            <a:ext cx="8138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ระวังกับดัก: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Rotation ไม่ใช่ "ขายทุกอย่างแล้วซื้อใหม่" — คือการ "ปรับน้ำหนัก" ในพอร์ต เพิ่มกลุ่มที่ได้ลม ลดกลุ่มที่ทวนลม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ค่าเงินบาท — บาทแข็ง vs บาทอ่อน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04 · FX RISK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8138160" cy="658368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7" name="Text 5"/>
          <p:cNvSpPr/>
          <p:nvPr/>
        </p:nvSpPr>
        <p:spPr>
          <a:xfrm>
            <a:off x="658368" y="1170432"/>
            <a:ext cx="2011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ตัวเลขจริง ส.ค. 2569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58368" y="1389888"/>
            <a:ext cx="31089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9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33.05 บาท / ดอลลาร์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3931920" y="1280160"/>
            <a:ext cx="45720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ปิด 7 ส.ค. 69 (แข็งค่าจาก 33.39 เมื่อ 31 ก.ค.)  ·  กรอบที่ธนาคารมอง 32.80 – 33.60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1883664"/>
            <a:ext cx="3977640" cy="329184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1" name="Text 9"/>
          <p:cNvSpPr/>
          <p:nvPr/>
        </p:nvSpPr>
        <p:spPr>
          <a:xfrm>
            <a:off x="640080" y="1883664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บาทอ่อน (เช่น 33 → 36)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02920" y="2286000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ได้ประโยชน์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02920" y="2523744"/>
            <a:ext cx="3977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หุ้นส่งออก — ขายเป็นดอลลาร์ แลกกลับได้บาทมากขึ้น</a:t>
            </a:r>
            <a:endParaRPr lang="en-US" sz="13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ท่องเที่ยว/โรงแรม — ต่างชาติเที่ยวไทยถูกลง</a:t>
            </a:r>
            <a:endParaRPr lang="en-US" sz="13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เกษตร-อาหารส่งออก · ชิ้นส่วนอิเล็กทรอนิกส์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02920" y="3328416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เสียประโยชน์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502920" y="3566160"/>
            <a:ext cx="3977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บริษัทที่มีหนี้สกุลดอลลาร์ — ภาระหนี้พองขึ้นทันที</a:t>
            </a:r>
            <a:endParaRPr lang="en-US" sz="13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ผู้นำเข้าน้ำมัน/วัตถุดิบ — ต้นทุนแพงขึ้น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4663440" y="1883664"/>
            <a:ext cx="3977640" cy="329184"/>
          </a:xfrm>
          <a:prstGeom prst="rect">
            <a:avLst/>
          </a:prstGeom>
          <a:solidFill>
            <a:srgbClr val="E106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7" name="Text 15"/>
          <p:cNvSpPr/>
          <p:nvPr/>
        </p:nvSpPr>
        <p:spPr>
          <a:xfrm>
            <a:off x="4800600" y="1883664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บาทแข็ง (เช่น 33 → 31)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663440" y="2286000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ได้ประโยชน์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663440" y="2523744"/>
            <a:ext cx="39776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โรงไฟฟ้า / สาธารณูปโภค — มักมีหนี้ต่างประเทศ ภาระเบาลง</a:t>
            </a:r>
            <a:endParaRPr lang="en-US" sz="13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สายการบิน — ต้นทุนน้ำมัน+ค่าเช่าเครื่องเป็นดอลลาร์</a:t>
            </a:r>
            <a:endParaRPr lang="en-US" sz="13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ผู้นำเข้าสินค้า/เครื่องจักร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663440" y="3328416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เสียประโยชน์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663440" y="3566160"/>
            <a:ext cx="39776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หุ้นส่งออกทุกกลุ่ม — รายได้แปลงกลับเป็นบาทได้น้อยลง</a:t>
            </a:r>
            <a:endParaRPr lang="en-US" sz="13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ท่องเที่ยว — ไทยแพงขึ้นในสายตาต่างชาติ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502920" y="4224528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วิธีจำ: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ถามตัวเองแค่ว่า "บริษัทนี้รับเงินสกุลอะไร และจ่ายหนี้สกุลอะไร" — คำตอบจะบอกเองว่าเขาชอบบาทแข็งหรือบาทอ่อน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 Yield — คู่แข่งตัวจริงของหุ้น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04 · BOND YIELD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152144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4.69%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02920" y="181051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 10-YEAR TREASURY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2066544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พันธบัตรรัฐบาลสหรัฐฯ อายุ 10 ปี</a:t>
            </a:r>
            <a:endParaRPr lang="en-US" sz="1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(12 ส.ค. 2569)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926080" y="1152144"/>
            <a:ext cx="22860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2.36%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2926080" y="1810512"/>
            <a:ext cx="2286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THAI 10-YEAR BOND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926080" y="2066544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พันธบัตรรัฐบาลไทย อายุ 10 ปี</a:t>
            </a:r>
            <a:endParaRPr lang="en-US" sz="1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(ส.ค. 2569)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5440680" y="1152144"/>
            <a:ext cx="3200400" cy="182880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3" name="Text 11"/>
          <p:cNvSpPr/>
          <p:nvPr/>
        </p:nvSpPr>
        <p:spPr>
          <a:xfrm>
            <a:off x="5605272" y="1280160"/>
            <a:ext cx="287121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 Yield คืออะไร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605272" y="1591056"/>
            <a:ext cx="2871216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ผลตอบแทนที่ได้จากการให้รัฐบาลยืมเงิน — ถือว่าเป็น "ผลตอบแทนแบบไม่มีความเสี่ยง"</a:t>
            </a:r>
            <a:endParaRPr lang="en-US" sz="1300" dirty="0"/>
          </a:p>
          <a:p>
            <a:pPr marL="0" indent="0">
              <a:lnSpc>
                <a:spcPct val="120000"/>
              </a:lnSpc>
              <a:buNone/>
            </a:pPr>
            <a:endParaRPr lang="en-US" sz="1300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DDDDD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มันคือเส้นมาตรฐานที่ทุกสินทรัพย์ต้องเอาชนะให้ได้ ถ้าหุ้นให้ผลตอบแทนไม่ชนะพันธบัตร ก็ไม่มีเหตุผลต้องเสี่ยง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108960"/>
            <a:ext cx="8138160" cy="1463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6" name="Text 14"/>
          <p:cNvSpPr/>
          <p:nvPr/>
        </p:nvSpPr>
        <p:spPr>
          <a:xfrm>
            <a:off x="502920" y="320040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 พุ่ง → หุ้นถูกกดดัน เพราะอะไร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02920" y="352958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เงินย้ายไปที่ปลอดภัย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02920" y="3803904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ได้ 4.69% แบบแทบไม่เสี่ยง ทำไมต้องมาลุ้นหุ้น? เงินไหลออกจากสินทรัพย์เสี่ยง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3264408" y="352958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มูลค่าหุ้นถูกลด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3264408" y="3803904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 คือตัวหารในสูตรหามูลค่า — Yield สูงขึ้น มูลค่าที่คำนวณได้ลดลงทันที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025896" y="3529584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เงินไหลออกจากไทย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025896" y="3803904"/>
            <a:ext cx="256032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ส่วนต่าง 4.69% vs 2.36% ทำให้เงินต่างชาติมีเหตุผลกลับบ้าน กดทั้งหุ้นไทยและค่าเงินบาท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 Curve — สัญญาณเตือนล่วงหน้า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04 · YIELD CURVE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09728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 Curve คือกราฟที่เอาผลตอบแทนพันธบัตรทุกอายุมาเรียงกัน — รูปร่างของมันบอกอนาคตได้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02920" y="1481328"/>
            <a:ext cx="3977640" cy="23317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8" name="Shape 6"/>
          <p:cNvSpPr/>
          <p:nvPr/>
        </p:nvSpPr>
        <p:spPr>
          <a:xfrm>
            <a:off x="502920" y="1481328"/>
            <a:ext cx="3977640" cy="329184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" name="Text 7"/>
          <p:cNvSpPr/>
          <p:nvPr/>
        </p:nvSpPr>
        <p:spPr>
          <a:xfrm>
            <a:off x="640080" y="1481328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ปกติ (Normal) — เศรษฐกิจสุขภาพดี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658368" y="1883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ยิ่งยาว ยิ่งได้ผลตอบแทนสูง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58368" y="2157984"/>
            <a:ext cx="3657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ปี  →  2.0%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ปี  →  2.2%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ปี →  2.36%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สมเหตุสมผล: ให้ยืมนานกว่า ก็ต้องได้ค่าตอบแทนความเสี่ยงมากกว่า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663440" y="1481328"/>
            <a:ext cx="3977640" cy="2331720"/>
          </a:xfrm>
          <a:prstGeom prst="rect">
            <a:avLst/>
          </a:prstGeom>
          <a:solidFill>
            <a:srgbClr val="FFFFFF">
              <a:alpha val="0"/>
            </a:srgbClr>
          </a:solidFill>
          <a:ln w="19050">
            <a:solidFill>
              <a:srgbClr val="E10600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13" name="Shape 11"/>
          <p:cNvSpPr/>
          <p:nvPr/>
        </p:nvSpPr>
        <p:spPr>
          <a:xfrm>
            <a:off x="4663440" y="1481328"/>
            <a:ext cx="3977640" cy="329184"/>
          </a:xfrm>
          <a:prstGeom prst="rect">
            <a:avLst/>
          </a:prstGeom>
          <a:solidFill>
            <a:srgbClr val="E106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Text 12"/>
          <p:cNvSpPr/>
          <p:nvPr/>
        </p:nvSpPr>
        <p:spPr>
          <a:xfrm>
            <a:off x="4800600" y="1481328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กลับหัว (Inverted) — สัญญาณอันตราย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818888" y="1883664"/>
            <a:ext cx="3657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ระยะสั้นได้มากกว่าระยะยาว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818888" y="2157984"/>
            <a:ext cx="365760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ปี  →  4.5%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ปี  →  4.1%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ปี →  3.9%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ผิดธรรมชาติ = ตลาดกำลังบอกว่า "อีกไม่นานเศรษฐกิจจะแย่ ดอกเบี้ยจะต้องถูกลดลง"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02920" y="3913632"/>
            <a:ext cx="813816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บันทึกทางประวัติศาสตร์: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Inverted Yield Curve ในสหรัฐฯ นำหน้าภาวะถดถอยมาแล้วหลายครั้ง — แต่ "นำหน้า" อาจกินเวลาเป็นปี ไม่ใช่สัญญาณให้ขายพรุ่งนี้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Sentiment — วัดความกลัวและความโลภ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05 · MARKET SENTIMENT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09728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 บอกทิศทางระยะยาว — แต่ระยะสั้น ตลาดขับเคลื่อนด้วย "อารมณ์"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02920" y="1444752"/>
            <a:ext cx="3977640" cy="329184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Text 6"/>
          <p:cNvSpPr/>
          <p:nvPr/>
        </p:nvSpPr>
        <p:spPr>
          <a:xfrm>
            <a:off x="640080" y="1444752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Fear &amp; Greed Index (สากล)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640080" y="1828800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 – 25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1627632" y="1828800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Extreme Fear — กลัวสุดขีด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02920" y="2157984"/>
            <a:ext cx="397764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2" name="Text 10"/>
          <p:cNvSpPr/>
          <p:nvPr/>
        </p:nvSpPr>
        <p:spPr>
          <a:xfrm>
            <a:off x="640080" y="2194560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– 45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627632" y="2194560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Fear — กลัว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02920" y="2523744"/>
            <a:ext cx="397764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5" name="Text 13"/>
          <p:cNvSpPr/>
          <p:nvPr/>
        </p:nvSpPr>
        <p:spPr>
          <a:xfrm>
            <a:off x="640080" y="2560320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 – 55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1627632" y="2560320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Neutral — เป็นกลาง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02920" y="2889504"/>
            <a:ext cx="397764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8" name="Text 16"/>
          <p:cNvSpPr/>
          <p:nvPr/>
        </p:nvSpPr>
        <p:spPr>
          <a:xfrm>
            <a:off x="640080" y="2926080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55 – 75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627632" y="2926080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Greed — โลภ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502920" y="3255264"/>
            <a:ext cx="397764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1" name="Text 19"/>
          <p:cNvSpPr/>
          <p:nvPr/>
        </p:nvSpPr>
        <p:spPr>
          <a:xfrm>
            <a:off x="640080" y="3291840"/>
            <a:ext cx="9144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75 – 100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627632" y="3291840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Extreme Greed — โลภสุดขีด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502920" y="3621024"/>
            <a:ext cx="397764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4" name="Text 22"/>
          <p:cNvSpPr/>
          <p:nvPr/>
        </p:nvSpPr>
        <p:spPr>
          <a:xfrm>
            <a:off x="502920" y="3712464"/>
            <a:ext cx="3977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VIX Index — "ดัชนีความกลัว" ยิ่งสูง ตลาดยิ่งผันผวนและตื่นตระหนก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4663440" y="1444752"/>
            <a:ext cx="3977640" cy="329184"/>
          </a:xfrm>
          <a:prstGeom prst="rect">
            <a:avLst/>
          </a:prstGeom>
          <a:solidFill>
            <a:srgbClr val="E106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6" name="Text 24"/>
          <p:cNvSpPr/>
          <p:nvPr/>
        </p:nvSpPr>
        <p:spPr>
          <a:xfrm>
            <a:off x="4800600" y="1444752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มูลค่าซื้อขายแยกกลุ่มนักลงทุน (SET)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800600" y="1847088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ต่างชาติ (Foreign)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4800600" y="2084832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เงินก้อนใหญ่ ตัดสินใจจากดอกเบี้ย + ค่าเงิน มักเป็นตัวชี้ทิศทางดัชนี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4800600" y="2423160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สถาบันในประเทศ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800600" y="2660904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กองทุนรวม/ประกัน มองยาว ซื้อเมื่อเห็นว่าราคาถูกกว่าพื้นฐาน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4800600" y="2999232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บัญชีบริษัทหลักทรัพย์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4800600" y="3236976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พอร์ตโบรกเกอร์ เทรดสั้น มักตามน้ำ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4800600" y="3575304"/>
            <a:ext cx="3703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รายย่อย (Retail)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4800600" y="3813048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เรานี่แหละ — มักซื้อตอนข่าวดี ขายตอนข่าวร้าย ซึ่งมักผิดจังหวะ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502920" y="426110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สัญญาณที่มืออาชีพจับตา: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ถ้า Macro ยังแย่ แต่ต่างชาติ+สถาบันเริ่มซื้อสุทธิต่อเนื่อง = ตลาดอาจกำลังเปลี่ยนวัฏจักรก่อนตัวเลขเศรษฐกิจจะออก</a:t>
            </a:r>
            <a:endParaRPr lang="en-US" sz="1400" dirty="0"/>
          </a:p>
        </p:txBody>
      </p:sp>
      <p:sp>
        <p:nvSpPr>
          <p:cNvPr id="36" name="Text 34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อ่านสัญญาณ: Macro แย่ แต่สถาบันซื้อ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05 · READING THE TURN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09728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ราคาหุ้นวิ่งล่วงหน้าตัวเลขเศรษฐกิจเสมอ — นี่คือหัวใจของทั้งคาบ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02920" y="1481328"/>
            <a:ext cx="1188720" cy="329184"/>
          </a:xfrm>
          <a:prstGeom prst="rect">
            <a:avLst/>
          </a:prstGeom>
          <a:solidFill>
            <a:srgbClr val="E106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Text 6"/>
          <p:cNvSpPr/>
          <p:nvPr/>
        </p:nvSpPr>
        <p:spPr>
          <a:xfrm>
            <a:off x="502920" y="1481328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เดือนที่ 0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828800" y="1481328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ข่าวร้ายสุด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1828800" y="1801368"/>
            <a:ext cx="6720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GDP ติดลบ · คนตกงาน · หน้าหนึ่งหนังสือพิมพ์เต็มไปด้วยข่าวร้าย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02920" y="2231136"/>
            <a:ext cx="1188720" cy="329184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2" name="Text 10"/>
          <p:cNvSpPr/>
          <p:nvPr/>
        </p:nvSpPr>
        <p:spPr>
          <a:xfrm>
            <a:off x="502920" y="2231136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เดือนที่ 0-3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828800" y="2231136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รายย่อยขายหนี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1828800" y="2551176"/>
            <a:ext cx="6720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ทนความกลัวไม่ไหว ขายตัดขาดทุน — ปริมาณขายพุ่ง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2980944"/>
            <a:ext cx="1188720" cy="329184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6" name="Text 14"/>
          <p:cNvSpPr/>
          <p:nvPr/>
        </p:nvSpPr>
        <p:spPr>
          <a:xfrm>
            <a:off x="502920" y="2980944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เดือนที่ 1-4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828800" y="2980944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สถาบันเริ่มเก็บเงียบๆ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1828800" y="3300984"/>
            <a:ext cx="6720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เห็นว่าราคาต่ำกว่ามูลค่าจริงมาก ทยอยสะสม ไม่ประกาศให้ใครรู้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02920" y="3730752"/>
            <a:ext cx="1188720" cy="329184"/>
          </a:xfrm>
          <a:prstGeom prst="rect">
            <a:avLst/>
          </a:prstGeom>
          <a:solidFill>
            <a:srgbClr val="E106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0" name="Text 18"/>
          <p:cNvSpPr/>
          <p:nvPr/>
        </p:nvSpPr>
        <p:spPr>
          <a:xfrm>
            <a:off x="502920" y="3730752"/>
            <a:ext cx="11887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เดือนที่ 6-12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828800" y="3730752"/>
            <a:ext cx="27432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ตัวเลขเศรษฐกิจเพิ่งดีขึ้น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828800" y="4050792"/>
            <a:ext cx="6720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ตอนข่าวดีออก ดัชนีขึ้นมาแล้ว 30-40% — รายย่อยเพิ่งกลับมาซื้อที่ราคาแพง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502920" y="4480560"/>
            <a:ext cx="8138160" cy="1463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4" name="Text 22"/>
          <p:cNvSpPr/>
          <p:nvPr/>
        </p:nvSpPr>
        <p:spPr>
          <a:xfrm>
            <a:off x="502920" y="4572000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บทเรียนที่แพงที่สุดในตลาดหุ้น: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ถ้ารอให้ "ข่าวดี" ก่อนค่อยซื้อ คุณจะซื้อแพงเสมอ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17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Shape 1"/>
          <p:cNvSpPr/>
          <p:nvPr/>
        </p:nvSpPr>
        <p:spPr>
          <a:xfrm>
            <a:off x="4023360" y="1389888"/>
            <a:ext cx="1097280" cy="12802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" name="Shape 2"/>
          <p:cNvSpPr/>
          <p:nvPr/>
        </p:nvSpPr>
        <p:spPr>
          <a:xfrm>
            <a:off x="4023360" y="1449324"/>
            <a:ext cx="1097280" cy="12802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Text 3"/>
          <p:cNvSpPr/>
          <p:nvPr/>
        </p:nvSpPr>
        <p:spPr>
          <a:xfrm>
            <a:off x="914400" y="162763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5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03 · CASE STUDY &amp; WORKSHOP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965960"/>
            <a:ext cx="8046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บทเรียนจากของจริง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1097280" y="3017520"/>
            <a:ext cx="6949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"ประวัติศาสตร์ไม่ได้ซ้ำรอยเป๊ะๆ — แต่มันคล้องจองกันเสมอ"</a:t>
            </a:r>
            <a:endParaRPr lang="en-US" sz="16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สามวิกฤต สามบทเรียน ที่จะทำให้ทฤษฎีข้างบนกลายเป็นภาพจำ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4041648"/>
            <a:ext cx="249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ต้มยำกุ้ง 2540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22320" y="4041648"/>
            <a:ext cx="249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COVID-19 2563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821680" y="4041648"/>
            <a:ext cx="2499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WAR 2.0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18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01 — ต้มยำกุ้ง 2540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· FX RISK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8138160" cy="822960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7" name="Text 5"/>
          <p:cNvSpPr/>
          <p:nvPr/>
        </p:nvSpPr>
        <p:spPr>
          <a:xfrm>
            <a:off x="685800" y="1170432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1,789 → 204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685800" y="151790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INDEX (จุด)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170078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−88% ถึงจุดต่ำสุด ส.ค. 2541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383280" y="1170432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 → 55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3383280" y="151790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บาท / ดอลลาร์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383280" y="170078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อ่อนค่ากว่าเท่าตัวใน 6 เดือน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080760" y="1170432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ก.ค. 2540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6080760" y="151790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วันประกาศลอยตัวค่าเงิน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080760" y="170078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จุดเริ่มต้นของวิกฤต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02920" y="2048256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เกิดอะไรขึ้น — ห่วงโซ่ของความผิดพลาด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02920" y="2359152"/>
            <a:ext cx="40233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ไทยตรึงค่าเงินไว้ที่ ~25 บาท/ดอลลาร์</a:t>
            </a:r>
            <a:endParaRPr lang="en-US" sz="13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บริษัทไทยกู้เงินดอลลาร์กันมโหฬาร เพราะดอกเบี้ยถูกกว่า และคิดว่าค่าเงินจะไม่ขยับ</a:t>
            </a:r>
            <a:endParaRPr lang="en-US" sz="13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เงินทุนไหลเข้ามาเก็งกำไรอสังหาฯ เกิดฟองสบู่</a:t>
            </a:r>
            <a:endParaRPr lang="en-US" sz="13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4. ทุนสำรองหมด ต้องปล่อยลอยตัว 2 ก.ค. 2540</a:t>
            </a:r>
            <a:endParaRPr lang="en-US" sz="13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5. หนี้ดอลลาร์พองขึ้นเท่าตัวในชั่วข้ามคืน บริษัทล้มเป็นโดมิโน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709160" y="2048256"/>
            <a:ext cx="3931920" cy="228600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9" name="Text 17"/>
          <p:cNvSpPr/>
          <p:nvPr/>
        </p:nvSpPr>
        <p:spPr>
          <a:xfrm>
            <a:off x="4873752" y="2176272"/>
            <a:ext cx="36027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บทเรียนที่ใช้ได้ถึงวันนี้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873752" y="2596896"/>
            <a:ext cx="3602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Risk ไม่ใช่เรื่องไกลตัว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873752" y="2843784"/>
            <a:ext cx="360273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บริษัทที่มีหนี้สกุลต่างประเทศ = คุณกำลังถือความเสี่ยงค่าเงินโดยไม่รู้ตัว ต้องเปิดงบดูว่ามีหนี้ดอลลาร์เท่าไหร่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873752" y="3557016"/>
            <a:ext cx="3602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ของถูกผิดปกติ มักมีเหตุผล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873752" y="3803904"/>
            <a:ext cx="36027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ดอกเบี้ยดอลลาร์ถูกกว่า "ดูดี" จนกระทั่งค่าเงินขยับ — ไม่มีอะไรได้มาฟรี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19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Game Plan — 180 นาที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· MACRO &amp; MARKET CYCLES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234440"/>
            <a:ext cx="1280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5400" dirty="0"/>
          </a:p>
        </p:txBody>
      </p:sp>
      <p:sp>
        <p:nvSpPr>
          <p:cNvPr id="7" name="Text 5"/>
          <p:cNvSpPr/>
          <p:nvPr/>
        </p:nvSpPr>
        <p:spPr>
          <a:xfrm>
            <a:off x="1828800" y="148132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นาที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02920" y="2212848"/>
            <a:ext cx="2514600" cy="1463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" name="Text 7"/>
          <p:cNvSpPr/>
          <p:nvPr/>
        </p:nvSpPr>
        <p:spPr>
          <a:xfrm>
            <a:off x="502920" y="2340864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Global &amp; Domestic Macro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02920" y="2926080"/>
            <a:ext cx="25146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 Rate · กนง./BOT · เงินเฟ้อ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War 2.0 กับภาคอุตสาหกรรมไทย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ตัวเลขจริง ณ สิงหาคม 2569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264408" y="1234440"/>
            <a:ext cx="1280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5400" dirty="0"/>
          </a:p>
        </p:txBody>
      </p:sp>
      <p:sp>
        <p:nvSpPr>
          <p:cNvPr id="12" name="Text 10"/>
          <p:cNvSpPr/>
          <p:nvPr/>
        </p:nvSpPr>
        <p:spPr>
          <a:xfrm>
            <a:off x="4590288" y="148132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นาที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264408" y="2212848"/>
            <a:ext cx="2514600" cy="1463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Text 12"/>
          <p:cNvSpPr/>
          <p:nvPr/>
        </p:nvSpPr>
        <p:spPr>
          <a:xfrm>
            <a:off x="3264408" y="2340864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Cycles &amp; Sector Rotation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3264408" y="2926080"/>
            <a:ext cx="25146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ค่าเงินบาท · Bond Yield · Yield Curve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วัฏจักรเศรษฐกิจ 4 ระยะ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Sentiment: Fear &amp; Greed · เงินต่างชาติ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025896" y="1234440"/>
            <a:ext cx="12801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5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5400" dirty="0"/>
          </a:p>
        </p:txBody>
      </p:sp>
      <p:sp>
        <p:nvSpPr>
          <p:cNvPr id="17" name="Text 15"/>
          <p:cNvSpPr/>
          <p:nvPr/>
        </p:nvSpPr>
        <p:spPr>
          <a:xfrm>
            <a:off x="7351776" y="1481328"/>
            <a:ext cx="1188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60 นาที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025896" y="2212848"/>
            <a:ext cx="2514600" cy="1463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9" name="Text 17"/>
          <p:cNvSpPr/>
          <p:nvPr/>
        </p:nvSpPr>
        <p:spPr>
          <a:xfrm>
            <a:off x="6025896" y="2340864"/>
            <a:ext cx="25146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&amp; Workshop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025896" y="2926080"/>
            <a:ext cx="25146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ต้มยำกุ้ง 2540 · COVID 2563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War 2.0 (ปัจจุบัน)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กิจกรรม "Macro to Stock Checklist"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02920" y="4315968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กติกาของคาบนี้: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ไม่มีสูตรให้ท่อง มีแต่ "เหตุ → ผล" ที่ต้องเชื่อมให้เป็น แล้วเอาไปใช้กับพอร์ตจริงได้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02 — COVID-19 (2563)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· DISCOUNTING MECHANISM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8138160" cy="822960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7" name="Text 5"/>
          <p:cNvSpPr/>
          <p:nvPr/>
        </p:nvSpPr>
        <p:spPr>
          <a:xfrm>
            <a:off x="685800" y="1170432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~1,600 → 969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685800" y="151790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INDEX (จุด)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170078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ดิ่งลงในเวลาไม่กี่สัปดาห์ มี.ค. 2563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383280" y="1170432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เดือน</a:t>
            </a:r>
            <a:endParaRPr lang="en-US" sz="2100" dirty="0"/>
          </a:p>
        </p:txBody>
      </p:sp>
      <p:sp>
        <p:nvSpPr>
          <p:cNvPr id="11" name="Text 9"/>
          <p:cNvSpPr/>
          <p:nvPr/>
        </p:nvSpPr>
        <p:spPr>
          <a:xfrm>
            <a:off x="3383280" y="151790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ระยะเวลาที่ตลาดร่วง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383280" y="170078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เร็วที่สุดครั้งหนึ่งในประวัติศาสตร์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080760" y="1170432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ก่อนวัคซีน</a:t>
            </a:r>
            <a:endParaRPr lang="en-US" sz="2100" dirty="0"/>
          </a:p>
        </p:txBody>
      </p:sp>
      <p:sp>
        <p:nvSpPr>
          <p:cNvPr id="14" name="Text 12"/>
          <p:cNvSpPr/>
          <p:nvPr/>
        </p:nvSpPr>
        <p:spPr>
          <a:xfrm>
            <a:off x="6080760" y="151790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จุดที่ตลาดเริ่มฟื้น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080760" y="170078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ฟื้นก่อนที่โรคจะจบ หลายเดือน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02920" y="2048256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ประเด็นสำคัญที่สุดของเคสนี้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02920" y="2359152"/>
            <a:ext cx="40233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ตลาดหุ้นฟื้นตัว "ก่อน" เศรษฐกิจจริงหลายเดือน</a:t>
            </a: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ตอนที่ SET แตะ 969 จุด ข่าวยังเลวร้ายที่สุด — ล็อกดาวน์ ปิดประเทศ ไม่มีใครรู้ว่าจะจบเมื่อไหร่</a:t>
            </a: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แต่ตลาดไม่ได้ซื้อขาย "วันนี้" ตลาดซื้อขาย "ความคาดหวังของ 6-12 เดือนข้างหน้า" พอมีสัญญาณมาตรการกระตุ้น + ความหวังเรื่องวัคซีน ตลาดก็เริ่มวิ่งทันที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709160" y="2048256"/>
            <a:ext cx="3931920" cy="228600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9" name="Text 17"/>
          <p:cNvSpPr/>
          <p:nvPr/>
        </p:nvSpPr>
        <p:spPr>
          <a:xfrm>
            <a:off x="4873752" y="2176272"/>
            <a:ext cx="36027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 on Bad News, Sell on Good News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873752" y="2596896"/>
            <a:ext cx="3602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ทำไมถึงเป็นแบบนั้น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873752" y="2843784"/>
            <a:ext cx="360273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ราคาหุ้นสะท้อนข่าวที่ "ทุกคนรู้แล้ว" ไปเรียบร้อย พอข่าวดีประกาศจริง คนที่ซื้อล่วงหน้าคือคนที่ขายทำกำไร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873752" y="3557016"/>
            <a:ext cx="3602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ข้อควรระวัง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873752" y="3803904"/>
            <a:ext cx="36027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ไม่ได้แปลว่าเห็นข่าวร้ายแล้วให้ซื้อ — ต้องแยกให้ออกว่าเป็นวิกฤตชั่วคราว หรือธุรกิจพังถาวร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03 — Trade War 2.0 (ตอนนี้)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· LIVE SITUATION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8138160" cy="822960"/>
          </a:xfrm>
          <a:prstGeom prst="rect">
            <a:avLst/>
          </a:prstGeom>
          <a:solidFill>
            <a:srgbClr val="F4F4F1"/>
          </a:solidFill>
          <a:ln w="19050">
            <a:solidFill>
              <a:srgbClr val="E10600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7" name="Text 5"/>
          <p:cNvSpPr/>
          <p:nvPr/>
        </p:nvSpPr>
        <p:spPr>
          <a:xfrm>
            <a:off x="685800" y="1170432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1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1,623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685800" y="151790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INDEX (13 ส.ค. 69)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170078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แกว่งกรอบ 1,600–1,625 จุด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3383280" y="1170432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−3.1% ถึง +1.1%</a:t>
            </a:r>
            <a:endParaRPr lang="en-US" sz="1700" dirty="0"/>
          </a:p>
        </p:txBody>
      </p:sp>
      <p:sp>
        <p:nvSpPr>
          <p:cNvPr id="11" name="Text 9"/>
          <p:cNvSpPr/>
          <p:nvPr/>
        </p:nvSpPr>
        <p:spPr>
          <a:xfrm>
            <a:off x="3383280" y="151790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คาดการณ์ส่งออกไทย 2569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383280" y="170078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ช่วงกว้างมาก = ความไม่แน่นอนสูง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080760" y="1170432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7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12.5% + 40%?</a:t>
            </a:r>
            <a:endParaRPr lang="en-US" sz="1700" dirty="0"/>
          </a:p>
        </p:txBody>
      </p:sp>
      <p:sp>
        <p:nvSpPr>
          <p:cNvPr id="14" name="Text 12"/>
          <p:cNvSpPr/>
          <p:nvPr/>
        </p:nvSpPr>
        <p:spPr>
          <a:xfrm>
            <a:off x="6080760" y="151790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kern="0" spc="12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ภาษีปัจจุบัน + ความเสี่ยงสวมสิทธิ์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080760" y="1700784"/>
            <a:ext cx="25603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ยังไม่จบ — ยังเป็นเรื่องที่กำลังเกิด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02920" y="2048256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ทำไมเคสนี้ต่างจากสองเคสแรก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02920" y="2359152"/>
            <a:ext cx="4023360" cy="1783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สองเคสก่อนหน้าเรารู้ตอนจบแล้ว จึงวิเคราะห์ง่าย</a:t>
            </a: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เคสนี้ยังไม่จบ — เราไม่รู้ว่าภาษี 40% จะถูกใช้จริงไหม ไม่รู้ว่าจะเจรจากันได้เมื่อไหร่</a:t>
            </a: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นี่คือสภาพจริงของการลงทุน: ตัดสินใจภายใต้ความไม่แน่นอน ไม่ใช่ตัดสินใจตอนรู้เฉลยแล้ว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4709160" y="2048256"/>
            <a:ext cx="3931920" cy="228600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9" name="Text 17"/>
          <p:cNvSpPr/>
          <p:nvPr/>
        </p:nvSpPr>
        <p:spPr>
          <a:xfrm>
            <a:off x="4873752" y="2176272"/>
            <a:ext cx="36027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วิธีรับมือความไม่แน่นอน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873752" y="2596896"/>
            <a:ext cx="3602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กระจายความเสี่ยง ไม่ใช่ทำนายอนาคต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873752" y="2843784"/>
            <a:ext cx="3602736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ไม่มีใครรู้ว่าภาษีจะออกมาแบบไหน — แต่เรากระจายพอร์ตให้ไม่ตายถ้าเดาผิดได้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873752" y="3557016"/>
            <a:ext cx="3602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ดูสัดส่วนรายได้จากสหรัฐฯ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873752" y="3803904"/>
            <a:ext cx="36027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เปิดงบดูว่าบริษัทพึ่งตลาดสหรัฐฯ กี่ % — ตัวเลขนี้บอกความเสี่ยงตรงๆ ดีกว่าเดาข่าว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21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สามวิกฤต เทียบกันชัดๆ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 · SIDE BY SIDE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8138160" cy="36576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Text 5"/>
          <p:cNvSpPr/>
          <p:nvPr/>
        </p:nvSpPr>
        <p:spPr>
          <a:xfrm>
            <a:off x="621792" y="1097280"/>
            <a:ext cx="1371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ประเด็น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2011680" y="10972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ต้มยำกุ้ง 2540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251960" y="10972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COVID-19 2563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92240" y="10972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8A8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War 2.0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621792" y="1463040"/>
            <a:ext cx="13716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ต้นเหตุ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2011680" y="1463040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ค่าเงิน + หนี้ต่างประเทศ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251960" y="1463040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โรคระบาด (เหตุภายนอก)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6492240" y="1463040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นโยบายการค้าระหว่างประเทศ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2039112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6" name="Shape 14"/>
          <p:cNvSpPr/>
          <p:nvPr/>
        </p:nvSpPr>
        <p:spPr>
          <a:xfrm>
            <a:off x="502920" y="2039112"/>
            <a:ext cx="8138160" cy="576072"/>
          </a:xfrm>
          <a:prstGeom prst="rect">
            <a:avLst/>
          </a:prstGeom>
          <a:solidFill>
            <a:srgbClr val="F4F4F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7" name="Text 15"/>
          <p:cNvSpPr/>
          <p:nvPr/>
        </p:nvSpPr>
        <p:spPr>
          <a:xfrm>
            <a:off x="621792" y="2039112"/>
            <a:ext cx="13716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ความเร็ว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2011680" y="2039112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ค่อยๆ ทรุดเป็นปี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251960" y="2039112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ร่วงใน 1 เดือน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6492240" y="2039112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ทยอย ยืดเยื้อ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02920" y="2615184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2" name="Text 20"/>
          <p:cNvSpPr/>
          <p:nvPr/>
        </p:nvSpPr>
        <p:spPr>
          <a:xfrm>
            <a:off x="621792" y="2615184"/>
            <a:ext cx="13716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 ต่ำสุด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2011680" y="2615184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204 จุด (−88%)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4251960" y="2615184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969 จุด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92240" y="2615184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ยังไม่จบ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502920" y="3191256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7" name="Shape 25"/>
          <p:cNvSpPr/>
          <p:nvPr/>
        </p:nvSpPr>
        <p:spPr>
          <a:xfrm>
            <a:off x="502920" y="3191256"/>
            <a:ext cx="8138160" cy="576072"/>
          </a:xfrm>
          <a:prstGeom prst="rect">
            <a:avLst/>
          </a:prstGeom>
          <a:solidFill>
            <a:srgbClr val="F4F4F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8" name="Text 26"/>
          <p:cNvSpPr/>
          <p:nvPr/>
        </p:nvSpPr>
        <p:spPr>
          <a:xfrm>
            <a:off x="621792" y="3191256"/>
            <a:ext cx="13716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กลุ่มที่เจ็บหนัก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2011680" y="3191256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ไฟแนนซ์ · อสังหาฯ · หนี้ USD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4251960" y="3191256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ท่องเที่ยว · สายการบิน · ค้าปลีก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6492240" y="3191256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ส่งออก · อิเล็กทรอนิกส์ · ยานยนต์</a:t>
            </a:r>
            <a:endParaRPr lang="en-US" sz="1300" dirty="0"/>
          </a:p>
        </p:txBody>
      </p:sp>
      <p:sp>
        <p:nvSpPr>
          <p:cNvPr id="32" name="Shape 30"/>
          <p:cNvSpPr/>
          <p:nvPr/>
        </p:nvSpPr>
        <p:spPr>
          <a:xfrm>
            <a:off x="502920" y="3767328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3" name="Text 31"/>
          <p:cNvSpPr/>
          <p:nvPr/>
        </p:nvSpPr>
        <p:spPr>
          <a:xfrm>
            <a:off x="621792" y="3767328"/>
            <a:ext cx="137160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บทเรียนหลัก</a:t>
            </a:r>
            <a:endParaRPr lang="en-US" sz="1300" dirty="0"/>
          </a:p>
        </p:txBody>
      </p:sp>
      <p:sp>
        <p:nvSpPr>
          <p:cNvPr id="34" name="Text 32"/>
          <p:cNvSpPr/>
          <p:nvPr/>
        </p:nvSpPr>
        <p:spPr>
          <a:xfrm>
            <a:off x="2011680" y="3767328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FX Risk ฆ่าบริษัทได้จริง</a:t>
            </a:r>
            <a:endParaRPr lang="en-US" sz="1300" dirty="0"/>
          </a:p>
        </p:txBody>
      </p:sp>
      <p:sp>
        <p:nvSpPr>
          <p:cNvPr id="35" name="Text 33"/>
          <p:cNvSpPr/>
          <p:nvPr/>
        </p:nvSpPr>
        <p:spPr>
          <a:xfrm>
            <a:off x="4251960" y="3767328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ตลาดฟื้นก่อนเศรษฐกิจ</a:t>
            </a:r>
            <a:endParaRPr lang="en-US" sz="1300" dirty="0"/>
          </a:p>
        </p:txBody>
      </p:sp>
      <p:sp>
        <p:nvSpPr>
          <p:cNvPr id="36" name="Text 34"/>
          <p:cNvSpPr/>
          <p:nvPr/>
        </p:nvSpPr>
        <p:spPr>
          <a:xfrm>
            <a:off x="6492240" y="3767328"/>
            <a:ext cx="2148840" cy="5760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กระจายเสี่ยง &gt; ทำนายอนาคต</a:t>
            </a:r>
            <a:endParaRPr lang="en-US" sz="1300" dirty="0"/>
          </a:p>
        </p:txBody>
      </p:sp>
      <p:sp>
        <p:nvSpPr>
          <p:cNvPr id="37" name="Shape 35"/>
          <p:cNvSpPr/>
          <p:nvPr/>
        </p:nvSpPr>
        <p:spPr>
          <a:xfrm>
            <a:off x="502920" y="4343400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8" name="Text 36"/>
          <p:cNvSpPr/>
          <p:nvPr/>
        </p:nvSpPr>
        <p:spPr>
          <a:xfrm>
            <a:off x="502920" y="4480560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สิ่งที่เหมือนกันทั้ง 3 เคส: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ตอนที่ทุกคนกลัวที่สุด คือตอนที่ราคาถูกที่สุด — และตอนนั้นแหละที่ยากที่สุดที่จะกดปุ่มซื้อ</a:t>
            </a:r>
            <a:endParaRPr lang="en-US" sz="1400" dirty="0"/>
          </a:p>
        </p:txBody>
      </p:sp>
      <p:sp>
        <p:nvSpPr>
          <p:cNvPr id="39" name="Text 37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22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Discounting Mechanism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CORE PRINCIPLE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097280"/>
            <a:ext cx="8138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ราคาหุ้นวันนี้ = ความคาดหวังของอนาคต ไม่ใช่สภาพของวันนี้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502920" y="1536192"/>
            <a:ext cx="40233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ตัวอย่างที่เข้าใจง่ายที่สุด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1810512"/>
            <a:ext cx="4023360" cy="1691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บริษัท A ประกาศกำไรโต 50% — แต่หุ้นกลับร่วง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ทำไม? เพราะตลาดคาดไว้แล้วว่าจะโต 70%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พอออกมาแค่ 50% = "แย่กว่าที่คาด" ทั้งที่ตัวเลขดูดีมาก</a:t>
            </a: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endParaRPr lang="en-US" sz="1400" dirty="0"/>
          </a:p>
          <a:p>
            <a:pPr marL="0" indent="0">
              <a:lnSpc>
                <a:spcPct val="13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ราคาหุ้นไม่ได้แข่งกับ "ศูนย์" แต่แข่งกับ "สิ่งที่ตลาดคาดไว้"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09160" y="1536192"/>
            <a:ext cx="3931920" cy="228600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0" name="Text 8"/>
          <p:cNvSpPr/>
          <p:nvPr/>
        </p:nvSpPr>
        <p:spPr>
          <a:xfrm>
            <a:off x="4873752" y="1664208"/>
            <a:ext cx="36027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สิ่งที่ต้องเปลี่ยนในหัว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873752" y="2084832"/>
            <a:ext cx="3602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เลิกถามว่า "ข่าวดีหรือข่าวร้าย"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873752" y="2331720"/>
            <a:ext cx="360273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ให้ถามแทนว่า "ดีกว่าหรือแย่กว่าที่ตลาดคาดไว้"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73752" y="3182112"/>
            <a:ext cx="3602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ข่าวที่ทุกคนรู้แล้ว = ไม่มีมูลค่า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873752" y="3429000"/>
            <a:ext cx="3602736" cy="2651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ถ้าคุณอ่านเจอในข่าวหน้าหนึ่ง แปลว่าราคาสะท้อนไปแล้ว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02920" y="3895344"/>
            <a:ext cx="8138160" cy="658368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16" name="Text 14"/>
          <p:cNvSpPr/>
          <p:nvPr/>
        </p:nvSpPr>
        <p:spPr>
          <a:xfrm>
            <a:off x="685800" y="3950208"/>
            <a:ext cx="7772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เชื่อมกับสิ่งที่เรียนไปแล้ว: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นี่คือเหตุผลที่ Week 5 เราคำนวณมูลค่าหุ้นจากกระแสเงินสด "ในอนาคต" ไม่ใช่กำไรของปีที่แล้ว — ตลาดมองไปข้างหน้าเสมอ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23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— Macro to Stock Checklist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03 · GROUP ACTIVITY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09728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เป้าหมาย: แปลง "ข่าวเศรษฐกิจ" ให้กลายเป็น "การตัดสินใจในพอร์ต"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02920" y="1481328"/>
            <a:ext cx="1901952" cy="1417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8" name="Text 6"/>
          <p:cNvSpPr/>
          <p:nvPr/>
        </p:nvSpPr>
        <p:spPr>
          <a:xfrm>
            <a:off x="630936" y="1572768"/>
            <a:ext cx="731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30936" y="2011680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จับกลุ่ม 4-5 คน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630936" y="2359152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รับโจทย์สถานการณ์มหภาค 1 ชุด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551176" y="1481328"/>
            <a:ext cx="1901952" cy="1417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12" name="Text 10"/>
          <p:cNvSpPr/>
          <p:nvPr/>
        </p:nvSpPr>
        <p:spPr>
          <a:xfrm>
            <a:off x="2679192" y="1572768"/>
            <a:ext cx="731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2679192" y="2011680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แตกเป็นเหตุ-ผล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2679192" y="2359152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ไล่ให้ครบว่าแต่ละปัจจัยกระทบอะไรบ้าง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99432" y="1481328"/>
            <a:ext cx="1901952" cy="1417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16" name="Text 14"/>
          <p:cNvSpPr/>
          <p:nvPr/>
        </p:nvSpPr>
        <p:spPr>
          <a:xfrm>
            <a:off x="4727448" y="1572768"/>
            <a:ext cx="731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4727448" y="2011680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เลือกกลุ่มหุ้น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4727448" y="2359152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ระบุ OVERWEIGHT 2 กลุ่ม + UNDERWEIGHT 2 กลุ่ม</a:t>
            </a:r>
            <a:endParaRPr lang="en-US" sz="1200" dirty="0"/>
          </a:p>
        </p:txBody>
      </p:sp>
      <p:sp>
        <p:nvSpPr>
          <p:cNvPr id="19" name="Shape 17"/>
          <p:cNvSpPr/>
          <p:nvPr/>
        </p:nvSpPr>
        <p:spPr>
          <a:xfrm>
            <a:off x="6647688" y="1481328"/>
            <a:ext cx="1901952" cy="1417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20" name="Text 18"/>
          <p:cNvSpPr/>
          <p:nvPr/>
        </p:nvSpPr>
        <p:spPr>
          <a:xfrm>
            <a:off x="6775704" y="1572768"/>
            <a:ext cx="7315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6775704" y="2011680"/>
            <a:ext cx="1645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นำเสนอ 3 นาที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6775704" y="2359152"/>
            <a:ext cx="164592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ต้องอธิบาย "เพราะอะไร" ไม่ใช่แค่ตอบว่ากลุ่มไหน</a:t>
            </a:r>
            <a:endParaRPr lang="en-US" sz="1200" dirty="0"/>
          </a:p>
        </p:txBody>
      </p:sp>
      <p:sp>
        <p:nvSpPr>
          <p:cNvPr id="23" name="Shape 21"/>
          <p:cNvSpPr/>
          <p:nvPr/>
        </p:nvSpPr>
        <p:spPr>
          <a:xfrm>
            <a:off x="502920" y="3054096"/>
            <a:ext cx="8138160" cy="1463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4" name="Text 22"/>
          <p:cNvSpPr/>
          <p:nvPr/>
        </p:nvSpPr>
        <p:spPr>
          <a:xfrm>
            <a:off x="502920" y="3145536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เกณฑ์ให้คะแนน — ไม่มีคำตอบถูกผิดตายตัว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502920" y="347472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เชื่อมเหตุ-ผลครบไหม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02920" y="3730752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ไล่จากปัจจัยมหภาค → กลไก → กลุ่มหุ้น ได้ครบทุกขั้นหรือไม่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3264408" y="347472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ใช้ตัวเลขจริงไหม</a:t>
            </a:r>
            <a:endParaRPr lang="en-US" sz="1400" dirty="0"/>
          </a:p>
        </p:txBody>
      </p:sp>
      <p:sp>
        <p:nvSpPr>
          <p:cNvPr id="28" name="Text 26"/>
          <p:cNvSpPr/>
          <p:nvPr/>
        </p:nvSpPr>
        <p:spPr>
          <a:xfrm>
            <a:off x="3264408" y="3730752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อ้างอิงตัวเลขจากในคาบหรือจาก tradingeconomics ได้หรือเปล่า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6025896" y="3474720"/>
            <a:ext cx="25603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กล้าเลือกไหม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6025896" y="3730752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ตอบว่า "แล้วแต่สถานการณ์" ไม่ได้คะแนน — ต้องเลือกและปกป้องคำตอบตัวเอง</a:t>
            </a:r>
            <a:endParaRPr lang="en-US" sz="1300" dirty="0"/>
          </a:p>
        </p:txBody>
      </p:sp>
      <p:sp>
        <p:nvSpPr>
          <p:cNvPr id="31" name="Text 29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24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โจทย์ A — เฟดลด · บาทอ่อน · ภาษีพุ่ง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· SCENARIO A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8138160" cy="105156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Text 5"/>
          <p:cNvSpPr/>
          <p:nvPr/>
        </p:nvSpPr>
        <p:spPr>
          <a:xfrm>
            <a:off x="685800" y="1188720"/>
            <a:ext cx="7772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สถานการณ์สมมติ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444752"/>
            <a:ext cx="77724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20000"/>
              </a:lnSpc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"เฟดประกาศลดดอกเบี้ย 0.50%  +  เงินบาทอ่อนค่าจาก 33 ไปที่ 35.50  +  สหรัฐฯ ประกาศใช้ภาษีสวมสิทธิ์ 40% กับสินค้าที่ผ่านไทย"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2920" y="2267712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คำถามที่ต้องตอบให้ครบ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02920" y="2596896"/>
            <a:ext cx="475488" cy="329184"/>
          </a:xfrm>
          <a:prstGeom prst="rect">
            <a:avLst/>
          </a:prstGeom>
          <a:solidFill>
            <a:srgbClr val="E106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1" name="Text 9"/>
          <p:cNvSpPr/>
          <p:nvPr/>
        </p:nvSpPr>
        <p:spPr>
          <a:xfrm>
            <a:off x="502920" y="2596896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Q1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97280" y="2596896"/>
            <a:ext cx="7543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เฟดลดดอกเบี้ยแล้ว "โดยรวม" ดีหรือร้ายต่อหุ้นไทย? แล้วทำไมบาทถึงอ่อนแทนที่จะแข็ง?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02920" y="3099816"/>
            <a:ext cx="475488" cy="329184"/>
          </a:xfrm>
          <a:prstGeom prst="rect">
            <a:avLst/>
          </a:prstGeom>
          <a:solidFill>
            <a:srgbClr val="E106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Text 12"/>
          <p:cNvSpPr/>
          <p:nvPr/>
        </p:nvSpPr>
        <p:spPr>
          <a:xfrm>
            <a:off x="502920" y="3099816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Q2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97280" y="3099816"/>
            <a:ext cx="7543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บาทอ่อนไป 35.50 — กลุ่มไหนยิ้ม กลุ่มไหนหน้าซีด? (ยกอย่างน้อย 2 กลุ่มต่อฝั่ง)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502920" y="3602736"/>
            <a:ext cx="475488" cy="329184"/>
          </a:xfrm>
          <a:prstGeom prst="rect">
            <a:avLst/>
          </a:prstGeom>
          <a:solidFill>
            <a:srgbClr val="E106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7" name="Text 15"/>
          <p:cNvSpPr/>
          <p:nvPr/>
        </p:nvSpPr>
        <p:spPr>
          <a:xfrm>
            <a:off x="502920" y="3602736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Q3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97280" y="3602736"/>
            <a:ext cx="7543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ภาษีสวมสิทธิ์ 40% ตัดกับผลบวกจากบาทอ่อนไหม? ในกลุ่มส่งออก สุทธิแล้วยังได้ประโยชน์อยู่หรือเปล่า?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502920" y="4105656"/>
            <a:ext cx="475488" cy="329184"/>
          </a:xfrm>
          <a:prstGeom prst="rect">
            <a:avLst/>
          </a:prstGeom>
          <a:solidFill>
            <a:srgbClr val="E106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0" name="Text 18"/>
          <p:cNvSpPr/>
          <p:nvPr/>
        </p:nvSpPr>
        <p:spPr>
          <a:xfrm>
            <a:off x="502920" y="4105656"/>
            <a:ext cx="47548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Q4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097280" y="4105656"/>
            <a:ext cx="754380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lnSpc>
                <a:spcPct val="110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สรุป: OVERWEIGHT 2 กลุ่ม / UNDERWEIGHT 2 กลุ่ม พร้อมเหตุผลกลุ่มละ 1 บรรทัด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25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โจทย์ B และ C — สำหรับกลุ่มที่เหลือ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· SCENARIO B / C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3977640" cy="36576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Text 5"/>
          <p:cNvSpPr/>
          <p:nvPr/>
        </p:nvSpPr>
        <p:spPr>
          <a:xfrm>
            <a:off x="640080" y="109728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โจทย์ B — "เงินเฟ้อกลับมา"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502920" y="1536192"/>
            <a:ext cx="3977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เงินเฟ้อไทยพุ่งจาก 1.95% ไปที่ 4.2%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กนง. ขึ้นดอกเบี้ยจาก 1.00% เป็น 2.00%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ราคาน้ำมันโลกขึ้น 30%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2377440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ต้องตอบ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02920" y="2615184"/>
            <a:ext cx="3977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หุ้นเติบโต vs หุ้นปันผล ใครเจ็บกว่ากัน เพราะอะไร</a:t>
            </a: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กลุ่มพลังงาน/ปิโตรเคมี ได้ประโยชน์จริงไหม</a:t>
            </a: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คนที่มีหนี้บ้านผ่อนอยู่ ควรทำอะไรกับพอร์ต</a:t>
            </a: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สรุป OVERWEIGHT 2 / UNDERWEIGHT 2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663440" y="1097280"/>
            <a:ext cx="3977640" cy="365760"/>
          </a:xfrm>
          <a:prstGeom prst="rect">
            <a:avLst/>
          </a:prstGeom>
          <a:solidFill>
            <a:srgbClr val="E106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2" name="Text 10"/>
          <p:cNvSpPr/>
          <p:nvPr/>
        </p:nvSpPr>
        <p:spPr>
          <a:xfrm>
            <a:off x="4800600" y="1097280"/>
            <a:ext cx="3703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โจทย์ C — "ฟ้าหลังฝน"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4663440" y="1536192"/>
            <a:ext cx="39776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สงครามการค้าเจรจาจบ ภาษีลดเหลือ 5%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เฟดเริ่มวงจรลดดอกเบี้ยชัดเจน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ต่างชาติกลับมาซื้อสุทธิ 3 สัปดาห์ติด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663440" y="2377440"/>
            <a:ext cx="397764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ต้องตอบ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663440" y="2615184"/>
            <a:ext cx="39776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เราอยู่ระยะไหนของวัฏจักร และควรหมุนไปกลุ่มใด</a:t>
            </a: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ยังทันซื้อไหม หรือราคาสะท้อนข่าวดีไปหมดแล้ว</a:t>
            </a: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หุ้น Defensive ที่ถืออยู่ ควรทำอย่างไรต่อ</a:t>
            </a:r>
            <a:endParaRPr lang="en-US" sz="13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สรุป OVERWEIGHT 2 / UNDERWEIGHT 2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02920" y="4114800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ข้อห้ามในกิจกรรมนี้: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ห้ามตอบว่า "ขึ้นอยู่กับหลายปัจจัย" — ต้องเลือกข้าง แล้วอธิบายให้เพื่อนเชื่อให้ได้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26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ใบตอบกลุ่ม — Macro to Stock Checklist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· ANSWER SHEET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09728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กลุ่มที่ ______   สมาชิก ____________________________________   โจทย์  A / B / C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1463040"/>
            <a:ext cx="8138160" cy="310896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Text 6"/>
          <p:cNvSpPr/>
          <p:nvPr/>
        </p:nvSpPr>
        <p:spPr>
          <a:xfrm>
            <a:off x="621792" y="1463040"/>
            <a:ext cx="2377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ขั้นที่ 1 — แตกเหตุ-ผล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108960" y="1463040"/>
            <a:ext cx="54864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กลไกที่เกิดขึ้น (เขียนเอง)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21792" y="1773936"/>
            <a:ext cx="2377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ปัจจัยที่ 1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502920" y="2176272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2" name="Text 10"/>
          <p:cNvSpPr/>
          <p:nvPr/>
        </p:nvSpPr>
        <p:spPr>
          <a:xfrm>
            <a:off x="621792" y="2176272"/>
            <a:ext cx="2377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ปัจจัยที่ 2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502920" y="2578608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Text 12"/>
          <p:cNvSpPr/>
          <p:nvPr/>
        </p:nvSpPr>
        <p:spPr>
          <a:xfrm>
            <a:off x="621792" y="2578608"/>
            <a:ext cx="237744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ปัจจัยที่ 3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02920" y="2980944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6" name="Shape 14"/>
          <p:cNvSpPr/>
          <p:nvPr/>
        </p:nvSpPr>
        <p:spPr>
          <a:xfrm>
            <a:off x="3017520" y="1773936"/>
            <a:ext cx="12802" cy="1207008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7" name="Shape 15"/>
          <p:cNvSpPr/>
          <p:nvPr/>
        </p:nvSpPr>
        <p:spPr>
          <a:xfrm>
            <a:off x="502920" y="3127248"/>
            <a:ext cx="3977640" cy="310896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8" name="Text 16"/>
          <p:cNvSpPr/>
          <p:nvPr/>
        </p:nvSpPr>
        <p:spPr>
          <a:xfrm>
            <a:off x="621792" y="3127248"/>
            <a:ext cx="3749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ขั้นที่ 2 — OVERWEIGHT (ซื้อ/เพิ่มน้ำหนัก)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4663440" y="3127248"/>
            <a:ext cx="3977640" cy="310896"/>
          </a:xfrm>
          <a:prstGeom prst="rect">
            <a:avLst/>
          </a:prstGeom>
          <a:solidFill>
            <a:srgbClr val="E106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0" name="Text 18"/>
          <p:cNvSpPr/>
          <p:nvPr/>
        </p:nvSpPr>
        <p:spPr>
          <a:xfrm>
            <a:off x="4782312" y="3127248"/>
            <a:ext cx="37490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ขั้นที่ 3 — UNDERWEIGHT (เลี่ยง/ลดน้ำหนัก)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21792" y="3438144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กลุ่ม 1 : ______________  เพราะ ________________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4782312" y="3438144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กลุ่ม 1 : ______________  เพราะ ________________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502920" y="3895344"/>
            <a:ext cx="397764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4" name="Shape 22"/>
          <p:cNvSpPr/>
          <p:nvPr/>
        </p:nvSpPr>
        <p:spPr>
          <a:xfrm>
            <a:off x="4663440" y="3895344"/>
            <a:ext cx="397764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5" name="Text 23"/>
          <p:cNvSpPr/>
          <p:nvPr/>
        </p:nvSpPr>
        <p:spPr>
          <a:xfrm>
            <a:off x="621792" y="3895344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กลุ่ม 2 : ______________  เพราะ ________________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782312" y="3895344"/>
            <a:ext cx="3749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กลุ่ม 2 : ______________  เพราะ ________________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502920" y="4352544"/>
            <a:ext cx="397764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8" name="Shape 26"/>
          <p:cNvSpPr/>
          <p:nvPr/>
        </p:nvSpPr>
        <p:spPr>
          <a:xfrm>
            <a:off x="4663440" y="4352544"/>
            <a:ext cx="397764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9" name="Text 27"/>
          <p:cNvSpPr/>
          <p:nvPr/>
        </p:nvSpPr>
        <p:spPr>
          <a:xfrm>
            <a:off x="502920" y="438912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ความเสี่ยงที่กลุ่มเรามองข้ามไปได้ คือ ________________________________________________</a:t>
            </a:r>
            <a:endParaRPr lang="en-US" sz="1300" dirty="0"/>
          </a:p>
        </p:txBody>
      </p:sp>
      <p:sp>
        <p:nvSpPr>
          <p:cNvPr id="30" name="Text 28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27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แนวคำตอบ โจทย์ A (ไม่ใช่คำตอบเดียวที่ถูก)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WORKSHOP · DISCUSSION GUIDE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133856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เฟดลดดอกเบี้ย 0.50%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788920" y="1133856"/>
            <a:ext cx="5852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โดยทั่วไป "บวก" ต่อหุ้น — ต้นทุนเงินถูกลง มูลค่าหุ้นสูงขึ้น เงินไหลออกจากพันธบัตรกลับเข้าสินทรัพย์เสี่ยง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02920" y="1847088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9" name="Text 7"/>
          <p:cNvSpPr/>
          <p:nvPr/>
        </p:nvSpPr>
        <p:spPr>
          <a:xfrm>
            <a:off x="502920" y="1920240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แต่ทำไมบาทถึงอ่อน?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788920" y="1920240"/>
            <a:ext cx="5852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จุดที่กลุ่มส่วนใหญ่พลาด — ถ้าเฟดลดเพราะเศรษฐกิจสหรัฐฯ กำลังจะถดถอย เงินจะวิ่งหา "ที่ปลอดภัย" ซึ่งก็คือดอลลาร์อยู่ดี ตลาดเกิดใหม่จึงถูกเทขาย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02920" y="2633472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2" name="Text 10"/>
          <p:cNvSpPr/>
          <p:nvPr/>
        </p:nvSpPr>
        <p:spPr>
          <a:xfrm>
            <a:off x="502920" y="2706624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บาทอ่อน 35.50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788920" y="2706624"/>
            <a:ext cx="5852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ยิ้ม: ส่งออก · ท่องเที่ยว · เกษตร-อาหาร   |   หน้าซีด: บริษัทหนี้ดอลลาร์ · โรงไฟฟ้า · สายการบิน · ผู้นำเข้าน้ำมัน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502920" y="3419856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5" name="Text 13"/>
          <p:cNvSpPr/>
          <p:nvPr/>
        </p:nvSpPr>
        <p:spPr>
          <a:xfrm>
            <a:off x="502920" y="3493008"/>
            <a:ext cx="21488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ภาษี 40% ตัดผลบวกไหม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2788920" y="3493008"/>
            <a:ext cx="58521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2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ตัดแรงมาก — บาทอ่อน 7% ชดเชยภาษี 40% ไม่ไหว กลุ่มส่งออกไปสหรัฐฯ สุทธิแล้วยัง "ลบ"  แต่กลุ่มส่งออกที่ขายตลาดอื่น (จีน/อาเซียน/ยุโรป) ยังได้ประโยชน์เต็มๆ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02920" y="4206240"/>
            <a:ext cx="81381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8" name="Shape 16"/>
          <p:cNvSpPr/>
          <p:nvPr/>
        </p:nvSpPr>
        <p:spPr>
          <a:xfrm>
            <a:off x="502920" y="4169664"/>
            <a:ext cx="8138160" cy="402336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19" name="Text 17"/>
          <p:cNvSpPr/>
          <p:nvPr/>
        </p:nvSpPr>
        <p:spPr>
          <a:xfrm>
            <a:off x="658368" y="4178808"/>
            <a:ext cx="78638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ข้อสรุปที่อยากให้ติดหัวกลับบ้าน: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ปัจจัยมหภาคหลายตัวมักตีกันเอง — งานของเราคือชั่งว่าตัวไหน "แรงกว่า" ไม่ใช่หาว่าตัวไหน "ถูก"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28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เครื่องมือติดตาม — ดูเองได้ทุกวัน ฟรี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TOOLKIT · DATA SOURCES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02920" y="1097280"/>
            <a:ext cx="8138160" cy="841248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Text 5"/>
          <p:cNvSpPr/>
          <p:nvPr/>
        </p:nvSpPr>
        <p:spPr>
          <a:xfrm>
            <a:off x="685800" y="1188720"/>
            <a:ext cx="77724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200" dirty="0">
                <a:solidFill>
                  <a:srgbClr val="FF6B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เว็บหลักที่ใช้ประจำ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85800" y="1426464"/>
            <a:ext cx="3840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tradingeconomics.com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4572000" y="1426464"/>
            <a:ext cx="3931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ดูข้อมูลไทยโดยเฉพาะ:  tradingeconomics.com/search.aspx?q=thailand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502920" y="2066544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ดอกเบี้ยนโยบาย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2920" y="2304288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tradingeconomics · bot.or.th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502920" y="2523744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ทั้ง Fed และ กนง. อัปเดตทันทีที่ประชุมเสร็จ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663440" y="2066544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เงินเฟ้อ (CPI)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4663440" y="2304288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tpso.go.th · tradingeconomics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663440" y="2523744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สนค. ประกาศต้นเดือนของทุกเดือน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02920" y="2852928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Bond Yield / Yield Curve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02920" y="3090672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tradingeconomics · thaibma.or.th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02920" y="331012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ดูเส้นโค้งไทยและสหรัฐฯ เทียบกันได้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663440" y="2852928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ค่าเงินบาท</a:t>
            </a:r>
            <a:endParaRPr lang="en-US" sz="1400" dirty="0"/>
          </a:p>
        </p:txBody>
      </p:sp>
      <p:sp>
        <p:nvSpPr>
          <p:cNvPr id="20" name="Text 18"/>
          <p:cNvSpPr/>
          <p:nvPr/>
        </p:nvSpPr>
        <p:spPr>
          <a:xfrm>
            <a:off x="4663440" y="3090672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bot.or.th · investing.com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4663440" y="3310128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อัตราแลกเปลี่ยนอ้างอิงรายวัน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02920" y="3639312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เงินต่างชาติซื้อ-ขายสุทธิ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502920" y="3877056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settrade.com · set.or.th</a:t>
            </a:r>
            <a:endParaRPr lang="en-US" sz="1300" dirty="0"/>
          </a:p>
        </p:txBody>
      </p:sp>
      <p:sp>
        <p:nvSpPr>
          <p:cNvPr id="24" name="Text 22"/>
          <p:cNvSpPr/>
          <p:nvPr/>
        </p:nvSpPr>
        <p:spPr>
          <a:xfrm>
            <a:off x="502920" y="4096512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ดูมูลค่าซื้อขายแยกกลุ่มนักลงทุนรายวัน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4663440" y="3639312"/>
            <a:ext cx="39319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Fear &amp; Greed / VIX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4663440" y="3877056"/>
            <a:ext cx="39319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CNN Fear &amp; Greed · investing.com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663440" y="4096512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วัดอารมณ์ตลาดสากล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02920" y="4480560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ทำเป็นนิสัย: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เปิดดู 5 ตัวเลขนี้สัปดาห์ละครั้ง ใช้เวลา 10 นาที — คุณจะรู้ทิศทางตลาดมากกว่าคนส่วนใหญ่แล้ว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29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Shape 1"/>
          <p:cNvSpPr/>
          <p:nvPr/>
        </p:nvSpPr>
        <p:spPr>
          <a:xfrm>
            <a:off x="4023360" y="1389888"/>
            <a:ext cx="1097280" cy="12802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" name="Shape 2"/>
          <p:cNvSpPr/>
          <p:nvPr/>
        </p:nvSpPr>
        <p:spPr>
          <a:xfrm>
            <a:off x="4023360" y="1449324"/>
            <a:ext cx="1097280" cy="12802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Text 3"/>
          <p:cNvSpPr/>
          <p:nvPr/>
        </p:nvSpPr>
        <p:spPr>
          <a:xfrm>
            <a:off x="914400" y="162763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5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01 · GLOBAL &amp; DOMESTIC MACRO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1965960"/>
            <a:ext cx="80467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เศรษฐกิจสั่งตลาด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1097280" y="3017520"/>
            <a:ext cx="6949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"ทำไมวันที่เฟดพูดแค่ประโยคเดียว หุ้นไทยถึงร่วง 20 จุด?"</a:t>
            </a:r>
            <a:endParaRPr lang="en-US" sz="1600" dirty="0"/>
          </a:p>
          <a:p>
            <a:pPr marL="0" indent="0" algn="ctr">
              <a:lnSpc>
                <a:spcPct val="120000"/>
              </a:lnSpc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เพราะราคาหุ้นไม่ได้สะท้อนแค่บริษัท — แต่สะท้อน "ต้นทุนของเงิน" ทั้งระบบ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22960" y="404164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 RATE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2697480" y="404164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 / กนง.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4572000" y="404164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INFLATION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446520" y="4041648"/>
            <a:ext cx="1874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2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WAR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การบ้าน Week 7 — "Macro Watch"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HOMEWORK · DUE NEXT WEEK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09728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ทำเป็นรายบุคคล · ส่งก่อนคาบหน้า · ความยาว 1 หน้า A4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02920" y="1426464"/>
            <a:ext cx="548640" cy="36576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Text 6"/>
          <p:cNvSpPr/>
          <p:nvPr/>
        </p:nvSpPr>
        <p:spPr>
          <a:xfrm>
            <a:off x="502920" y="1426464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170432" y="1426464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บันทึก 5 ตัวเลข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3429000" y="1408176"/>
            <a:ext cx="52120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เข้า tradingeconomics.com บันทึกค่าปัจจุบันของ: ดอกเบี้ยนโยบายไทย · เงินเฟ้อไทย · Thai 10Y Yield · USD/THB · SET Index  (พร้อมวันที่ที่ดู)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502920" y="2176272"/>
            <a:ext cx="548640" cy="36576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2" name="Text 10"/>
          <p:cNvSpPr/>
          <p:nvPr/>
        </p:nvSpPr>
        <p:spPr>
          <a:xfrm>
            <a:off x="502920" y="2176272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1170432" y="2176272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เลือกหุ้นไทย 1 ตัว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3429000" y="2157984"/>
            <a:ext cx="52120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เลือกหุ้นที่ตัวเองสนใจจริง 1 ตัว ระบุว่าอยู่กลุ่มอุตสาหกรรมไหน และรายได้หลักมาจากในประเทศหรือส่งออก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2926080"/>
            <a:ext cx="548640" cy="36576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6" name="Text 14"/>
          <p:cNvSpPr/>
          <p:nvPr/>
        </p:nvSpPr>
        <p:spPr>
          <a:xfrm>
            <a:off x="502920" y="2926080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170432" y="2926080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เชื่อม Macro กับหุ้นตัวนั้น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3429000" y="2907792"/>
            <a:ext cx="52120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ตอบ 3 ข้อ: (1) บาทอ่อนแล้วหุ้นตัวนี้ได้หรือเสีย เพราะอะไร (2) ถ้าดอกเบี้ยขึ้น 1% กระทบอย่างไร (3) Trade War 2.0 เกี่ยวกับหุ้นตัวนี้ไหม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502920" y="3675888"/>
            <a:ext cx="548640" cy="365760"/>
          </a:xfrm>
          <a:prstGeom prst="rect">
            <a:avLst/>
          </a:prstGeom>
          <a:solidFill>
            <a:srgbClr val="E106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0" name="Text 18"/>
          <p:cNvSpPr/>
          <p:nvPr/>
        </p:nvSpPr>
        <p:spPr>
          <a:xfrm>
            <a:off x="502920" y="3675888"/>
            <a:ext cx="548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1170432" y="3675888"/>
            <a:ext cx="2194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สรุปจุดยืน 3 บรรทัด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3429000" y="3657600"/>
            <a:ext cx="521208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ณ สภาพเศรษฐกิจตอนนี้ คุณจะให้น้ำหนักหุ้นตัวนี้เป็น OVERWEIGHT / NEUTRAL / UNDERWEIGHT — พร้อมเหตุผล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502920" y="4443984"/>
            <a:ext cx="8138160" cy="1463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4" name="Text 22"/>
          <p:cNvSpPr/>
          <p:nvPr/>
        </p:nvSpPr>
        <p:spPr>
          <a:xfrm>
            <a:off x="502920" y="453542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สิ่งที่ให้คะแนน: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ไม่ได้ดูว่าทำนายถูกไหม — ดูว่า "เหตุผล" ที่เขียนมา เชื่อมโยงกันสมเหตุสมผลหรือเปล่า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สรุป 6 ข้อ ที่ต้องจำกลับบ้าน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 7 · KEY TAKEAWAYS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170432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1097280" y="1170432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ดอกเบี้ยคือแรงโน้มถ่วง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1097280" y="1536192"/>
            <a:ext cx="3337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ดอกเบี้ยขึ้น ราคาสินทรัพย์ทุกอย่างถูกดึงลง — นี่คือกฎที่แรงที่สุดในตลาด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02920" y="2103120"/>
            <a:ext cx="393192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0" name="Text 8"/>
          <p:cNvSpPr/>
          <p:nvPr/>
        </p:nvSpPr>
        <p:spPr>
          <a:xfrm>
            <a:off x="4663440" y="1170432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257800" y="1170432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ตลาดมองไปข้างหน้าเสมอ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5257800" y="1536192"/>
            <a:ext cx="3337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ราคาวันนี้สะท้อนความคาดหวังของ 6-12 เดือนหน้า ไม่ใช่ข่าววันนี้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4663440" y="2103120"/>
            <a:ext cx="393192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4" name="Text 12"/>
          <p:cNvSpPr/>
          <p:nvPr/>
        </p:nvSpPr>
        <p:spPr>
          <a:xfrm>
            <a:off x="502920" y="2212848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" dirty="0"/>
          </a:p>
        </p:txBody>
      </p:sp>
      <p:sp>
        <p:nvSpPr>
          <p:cNvPr id="15" name="Text 13"/>
          <p:cNvSpPr/>
          <p:nvPr/>
        </p:nvSpPr>
        <p:spPr>
          <a:xfrm>
            <a:off x="1097280" y="2212848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ถามว่ารับ-จ่ายสกุลอะไร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097280" y="2578608"/>
            <a:ext cx="3337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คำถามเดียวนี้บอกได้ทันทีว่าบริษัทชอบบาทแข็งหรือบาทอ่อน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02920" y="3145536"/>
            <a:ext cx="393192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8" name="Text 16"/>
          <p:cNvSpPr/>
          <p:nvPr/>
        </p:nvSpPr>
        <p:spPr>
          <a:xfrm>
            <a:off x="4663440" y="2212848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5257800" y="2212848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Yield คือคู่แข่งของหุ้น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257800" y="2578608"/>
            <a:ext cx="3337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ถ้าพันธบัตรให้ 4.69% แบบไม่เสี่ยง หุ้นต้องให้ผลตอบแทนที่คุ้มกับความเสี่ยง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4663440" y="3145536"/>
            <a:ext cx="393192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2" name="Text 20"/>
          <p:cNvSpPr/>
          <p:nvPr/>
        </p:nvSpPr>
        <p:spPr>
          <a:xfrm>
            <a:off x="502920" y="3255264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2200" dirty="0"/>
          </a:p>
        </p:txBody>
      </p:sp>
      <p:sp>
        <p:nvSpPr>
          <p:cNvPr id="23" name="Text 21"/>
          <p:cNvSpPr/>
          <p:nvPr/>
        </p:nvSpPr>
        <p:spPr>
          <a:xfrm>
            <a:off x="1097280" y="3255264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ข่าวร้ายไม่กระทบทุกตัวเท่ากัน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1097280" y="3621024"/>
            <a:ext cx="3337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งานของเราคือแยกให้ออกว่าใครอยู่ในเส้นทางพายุ ใครอยู่นอกเส้นทาง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02920" y="4187952"/>
            <a:ext cx="393192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6" name="Text 24"/>
          <p:cNvSpPr/>
          <p:nvPr/>
        </p:nvSpPr>
        <p:spPr>
          <a:xfrm>
            <a:off x="4663440" y="3255264"/>
            <a:ext cx="5486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endParaRPr lang="en-US" sz="2200" dirty="0"/>
          </a:p>
        </p:txBody>
      </p:sp>
      <p:sp>
        <p:nvSpPr>
          <p:cNvPr id="27" name="Text 25"/>
          <p:cNvSpPr/>
          <p:nvPr/>
        </p:nvSpPr>
        <p:spPr>
          <a:xfrm>
            <a:off x="5257800" y="3255264"/>
            <a:ext cx="3337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กระจายเสี่ยง &gt; ทำนายอนาคต</a:t>
            </a:r>
            <a:endParaRPr lang="en-US" sz="1500" dirty="0"/>
          </a:p>
        </p:txBody>
      </p:sp>
      <p:sp>
        <p:nvSpPr>
          <p:cNvPr id="28" name="Text 26"/>
          <p:cNvSpPr/>
          <p:nvPr/>
        </p:nvSpPr>
        <p:spPr>
          <a:xfrm>
            <a:off x="5257800" y="3621024"/>
            <a:ext cx="33375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8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ไม่มีใครรู้อนาคต แต่เราออกแบบพอร์ตให้ไม่ตายถ้าเดาผิดได้</a:t>
            </a:r>
            <a:endParaRPr lang="en-US" sz="1300" dirty="0"/>
          </a:p>
        </p:txBody>
      </p:sp>
      <p:sp>
        <p:nvSpPr>
          <p:cNvPr id="29" name="Shape 27"/>
          <p:cNvSpPr/>
          <p:nvPr/>
        </p:nvSpPr>
        <p:spPr>
          <a:xfrm>
            <a:off x="4663440" y="4187952"/>
            <a:ext cx="393192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0" name="Text 28"/>
          <p:cNvSpPr/>
          <p:nvPr/>
        </p:nvSpPr>
        <p:spPr>
          <a:xfrm>
            <a:off x="502920" y="444398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คาบหน้า: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เอาการบ้าน "Macro Watch" มาคุยกัน แล้วต่อด้วย Review Port Click2Win</a:t>
            </a:r>
            <a:endParaRPr lang="en-US" sz="1400" dirty="0"/>
          </a:p>
        </p:txBody>
      </p:sp>
      <p:sp>
        <p:nvSpPr>
          <p:cNvPr id="31" name="Text 29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Shape 1"/>
          <p:cNvSpPr/>
          <p:nvPr/>
        </p:nvSpPr>
        <p:spPr>
          <a:xfrm>
            <a:off x="4023360" y="1481328"/>
            <a:ext cx="1097280" cy="12802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4" name="Shape 2"/>
          <p:cNvSpPr/>
          <p:nvPr/>
        </p:nvSpPr>
        <p:spPr>
          <a:xfrm>
            <a:off x="4023360" y="1540764"/>
            <a:ext cx="1097280" cy="12802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5" name="Text 3"/>
          <p:cNvSpPr/>
          <p:nvPr/>
        </p:nvSpPr>
        <p:spPr>
          <a:xfrm>
            <a:off x="914400" y="1719072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5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OF WEEK 07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548640" y="2057400"/>
            <a:ext cx="8046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8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</a:t>
            </a:r>
            <a:r>
              <a:rPr lang="en-US" sz="48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DOTS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1097280" y="3063240"/>
            <a:ext cx="6949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เศรษฐกิจ → กลไก → กลุ่มหุ้น → พอร์ตของคุณ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97280" y="3474720"/>
            <a:ext cx="69494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อย่าลืมทำการบ้าน "Macro Watch" · เจอกันคาบหน้า</a:t>
            </a:r>
            <a:endParaRPr lang="en-US" sz="1500" dirty="0"/>
          </a:p>
        </p:txBody>
      </p:sp>
      <p:sp>
        <p:nvSpPr>
          <p:cNvPr id="9" name="Shape 7"/>
          <p:cNvSpPr/>
          <p:nvPr/>
        </p:nvSpPr>
        <p:spPr>
          <a:xfrm>
            <a:off x="2743200" y="4023360"/>
            <a:ext cx="3657600" cy="12802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0" name="Text 8"/>
          <p:cNvSpPr/>
          <p:nvPr/>
        </p:nvSpPr>
        <p:spPr>
          <a:xfrm>
            <a:off x="914400" y="4169664"/>
            <a:ext cx="7315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kern="0" spc="1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90643028 SMART TIPS FOR BEGINNING INVESTORS · อ.พงศธร โชติยะศิลป์ · KMITL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32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ทำไมมือใหม่ต้องรู้ Macro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CAUSE AND EFFECT CHAIN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115568"/>
            <a:ext cx="8138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หุ้นดีแค่ไหน ถ้าเจอ "ลมต้าน" ระดับมหภาค ก็ลงได้ทั้งกระดาน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502920" y="1600200"/>
            <a:ext cx="1481328" cy="960120"/>
          </a:xfrm>
          <a:prstGeom prst="rect">
            <a:avLst/>
          </a:prstGeom>
          <a:solidFill>
            <a:srgbClr val="111111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8" name="Text 6"/>
          <p:cNvSpPr/>
          <p:nvPr/>
        </p:nvSpPr>
        <p:spPr>
          <a:xfrm>
            <a:off x="502920" y="1673352"/>
            <a:ext cx="14813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เหตุ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76072" y="1938528"/>
            <a:ext cx="13350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เฟดขึ้นดอกเบี้ย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2139696" y="1600200"/>
            <a:ext cx="1481328" cy="9601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11" name="Text 9"/>
          <p:cNvSpPr/>
          <p:nvPr/>
        </p:nvSpPr>
        <p:spPr>
          <a:xfrm>
            <a:off x="2139696" y="1673352"/>
            <a:ext cx="14813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212848" y="1938528"/>
            <a:ext cx="13350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ต้นทุนเงินแพงขึ้น</a:t>
            </a:r>
            <a:endParaRPr lang="en-US" sz="1500" dirty="0"/>
          </a:p>
        </p:txBody>
      </p:sp>
      <p:sp>
        <p:nvSpPr>
          <p:cNvPr id="13" name="Shape 11"/>
          <p:cNvSpPr/>
          <p:nvPr/>
        </p:nvSpPr>
        <p:spPr>
          <a:xfrm>
            <a:off x="3776472" y="1600200"/>
            <a:ext cx="1481328" cy="9601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14" name="Text 12"/>
          <p:cNvSpPr/>
          <p:nvPr/>
        </p:nvSpPr>
        <p:spPr>
          <a:xfrm>
            <a:off x="3776472" y="1673352"/>
            <a:ext cx="14813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3849624" y="1938528"/>
            <a:ext cx="13350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เงินไหลออกจากหุ้น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5413248" y="1600200"/>
            <a:ext cx="1481328" cy="9601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17" name="Text 15"/>
          <p:cNvSpPr/>
          <p:nvPr/>
        </p:nvSpPr>
        <p:spPr>
          <a:xfrm>
            <a:off x="5413248" y="1673352"/>
            <a:ext cx="14813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5486400" y="1938528"/>
            <a:ext cx="13350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ไปพักในพันธบัตร</a:t>
            </a:r>
            <a:endParaRPr lang="en-US" sz="1500" dirty="0"/>
          </a:p>
        </p:txBody>
      </p:sp>
      <p:sp>
        <p:nvSpPr>
          <p:cNvPr id="19" name="Shape 17"/>
          <p:cNvSpPr/>
          <p:nvPr/>
        </p:nvSpPr>
        <p:spPr>
          <a:xfrm>
            <a:off x="7050024" y="1600200"/>
            <a:ext cx="1481328" cy="960120"/>
          </a:xfrm>
          <a:prstGeom prst="rect">
            <a:avLst/>
          </a:prstGeom>
          <a:solidFill>
            <a:srgbClr val="E10600"/>
          </a:solidFill>
          <a:ln w="12700">
            <a:solidFill>
              <a:srgbClr val="E10600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20" name="Text 18"/>
          <p:cNvSpPr/>
          <p:nvPr/>
        </p:nvSpPr>
        <p:spPr>
          <a:xfrm>
            <a:off x="7050024" y="1673352"/>
            <a:ext cx="1481328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kern="0" spc="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ผล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123176" y="1938528"/>
            <a:ext cx="1335024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ดัชนีหุ้นลง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502920" y="2743200"/>
            <a:ext cx="393192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มือใหม่มักผิดพลาดตรงนี้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502920" y="3072384"/>
            <a:ext cx="3931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เลือกหุ้นเก่ง แต่เลือกผิดจังหวะวัฏจักร</a:t>
            </a:r>
            <a:endParaRPr lang="en-US" sz="14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อ่านงบเป็น แต่ไม่รู้ว่าดอกเบี้ยกำลังขาขึ้น</a:t>
            </a:r>
            <a:endParaRPr lang="en-US" sz="1400" dirty="0"/>
          </a:p>
          <a:p>
            <a:pPr marL="0" indent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ขายตอนข่าวร้ายสุด ซึ่งมักเป็นจุดต่ำสุดพอดี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4709160" y="2724912"/>
            <a:ext cx="3931920" cy="146304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5" name="Text 23"/>
          <p:cNvSpPr/>
          <p:nvPr/>
        </p:nvSpPr>
        <p:spPr>
          <a:xfrm>
            <a:off x="4873752" y="2852928"/>
            <a:ext cx="36027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สิ่งที่ Macro บอกเราได้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4873752" y="3273552"/>
            <a:ext cx="3602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ไม่ใช่ "ซื้อตัวไหน"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4873752" y="3520440"/>
            <a:ext cx="3602736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Macro ไม่เคยบอกชื่อหุ้น — แต่บอกว่า "กลุ่มไหนควรหนัก กลุ่มไหนควรเบา" และ "ตอนนี้ควรถือเงินสดมากขึ้นไหม"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02920" y="4315968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สรุปคาบนี้ทั้งคาบ: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เราไม่ได้เรียนเศรษฐศาสตร์ เราเรียน "การแปลข่าวเศรษฐกิจเป็นการตัดสินใจในพอร์ต"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 Rate — ดอกเบี้ยที่สั่งโลกทั้งใบ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01 · FEDERAL RESERVE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02920" y="1115568"/>
            <a:ext cx="3977640" cy="1481328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7" name="Text 5"/>
          <p:cNvSpPr/>
          <p:nvPr/>
        </p:nvSpPr>
        <p:spPr>
          <a:xfrm>
            <a:off x="658368" y="1225296"/>
            <a:ext cx="3657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ณ วันนี้ (ประชุม 28-29 ก.ค. 2569)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658368" y="1481328"/>
            <a:ext cx="3657600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3.50 – 3.75%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658368" y="2194560"/>
            <a:ext cx="365760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 Funds Target Range — คงไว้เท่าเดิม เฟดระบุว่าเงินเฟ้อยังสูงกว่าเป้า 2%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709160" y="1115568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Fed Rate คืออะไร (แบบไม่ต้องท่อง)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709160" y="1426464"/>
            <a:ext cx="39319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คือ "ราคาของเงินดอลลาร์" ที่ธนาคารกลางสหรัฐฯ ตั้งไว้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ดอลลาร์เป็นสกุลเงินหลักของโลก → เมื่อราคาของเงินดอลลาร์เปลี่ยน ทุกตลาดทั่วโลกต้องปรับตาม รวมถึงหุ้นไทย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502920" y="2761488"/>
            <a:ext cx="8138160" cy="1463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3" name="Text 11"/>
          <p:cNvSpPr/>
          <p:nvPr/>
        </p:nvSpPr>
        <p:spPr>
          <a:xfrm>
            <a:off x="502920" y="2852928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เฟดขึ้นดอกเบี้ย → หุ้นลง ผ่าน 3 ช่องทาง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02920" y="32004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 ต้นทุนกู้แพงขึ้น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502920" y="3474720"/>
            <a:ext cx="2560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บริษัทกู้แพงขึ้น กำไรลด · คนกู้ซื้อบ้าน/รถน้อยลง เศรษฐกิจชะลอ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264408" y="32004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 เงินย้ายบ้าน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3264408" y="3474720"/>
            <a:ext cx="2560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ฝากเงิน/พันธบัตรได้ผลตอบแทนดีขึ้น ทำไมต้องเสี่ยงกับหุ้น? เงินไหลออก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6025896" y="3200400"/>
            <a:ext cx="25603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3. มูลค่าหุ้นถูกลด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6025896" y="3474720"/>
            <a:ext cx="2560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0000"/>
              </a:lnSpc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สูตร Valuation ใช้ดอกเบี้ยเป็นตัวหาร — ดอกเบี้ยสูง มูลค่าที่คำนวณได้ต่ำลง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502920" y="4315968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จำแค่ประโยคเดียว: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ดอกเบี้ยคือแรงโน้มถ่วงของราคาสินทรัพย์ — ดอกเบี้ยสูง ทุกอย่างถูกดึงลง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กนง. / ธปท. — ดอกเบี้ยบ้านเรา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01 · BANK OF THAILAND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170432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1.00%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502920" y="182880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อัตราดอกเบี้ยนโยบายไทย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2084832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มติเอกฉันท์ 7-0 คงไว้</a:t>
            </a:r>
            <a:endParaRPr lang="en-US" sz="1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(ประชุม 24 มิ.ย. 2569)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154680" y="1170432"/>
            <a:ext cx="246888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2.3%</a:t>
            </a:r>
            <a:endParaRPr lang="en-US" sz="4000" dirty="0"/>
          </a:p>
        </p:txBody>
      </p:sp>
      <p:sp>
        <p:nvSpPr>
          <p:cNvPr id="10" name="Text 8"/>
          <p:cNvSpPr/>
          <p:nvPr/>
        </p:nvSpPr>
        <p:spPr>
          <a:xfrm>
            <a:off x="3154680" y="1828800"/>
            <a:ext cx="24688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คาดการณ์ GDP ไทย ปี 2569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154680" y="2084832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กนง. ปรับขึ้นจากเดิม</a:t>
            </a:r>
            <a:endParaRPr lang="en-US" sz="1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รับอานิสงส์ส่งออก + สงบศึกการค้า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806440" y="1170432"/>
            <a:ext cx="28346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2.50–2.75%</a:t>
            </a:r>
            <a:endParaRPr lang="en-US" sz="4000" dirty="0"/>
          </a:p>
        </p:txBody>
      </p:sp>
      <p:sp>
        <p:nvSpPr>
          <p:cNvPr id="13" name="Text 11"/>
          <p:cNvSpPr/>
          <p:nvPr/>
        </p:nvSpPr>
        <p:spPr>
          <a:xfrm>
            <a:off x="5806440" y="1828800"/>
            <a:ext cx="28346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ส่วนต่าง Fed − ไทย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806440" y="2084832"/>
            <a:ext cx="28346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ดอกเบี้ยไทยต่ำกว่าสหรัฐฯ มาก</a:t>
            </a:r>
            <a:endParaRPr lang="en-US" sz="1200" dirty="0"/>
          </a:p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= แรงกดดันให้เงินไหลออก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502920" y="2697480"/>
            <a:ext cx="8138160" cy="1463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6" name="Text 14"/>
          <p:cNvSpPr/>
          <p:nvPr/>
        </p:nvSpPr>
        <p:spPr>
          <a:xfrm>
            <a:off x="502920" y="2798064"/>
            <a:ext cx="39319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ทำไมไทยไม่ขึ้นดอกเบี้ยตามเฟด?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502920" y="3108960"/>
            <a:ext cx="3931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เพราะเศรษฐกิจไทยโตช้า (2.3%) ถ้าขึ้นดอกเบี้ยตามสหรัฐฯ จะยิ่งกดเศรษฐกิจในประเทศ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กนง. เลือก "ประคองการเติบโต" มากกว่า "ปกป้องค่าเงิน" — นี่คือการแลกที่มีราคาต้องจ่าย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709160" y="2761488"/>
            <a:ext cx="3931920" cy="1463040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9" name="Text 17"/>
          <p:cNvSpPr/>
          <p:nvPr/>
        </p:nvSpPr>
        <p:spPr>
          <a:xfrm>
            <a:off x="4873752" y="2889504"/>
            <a:ext cx="36027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ราคาที่ต้องจ่ายของส่วนต่างดอกเบี้ย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4873752" y="3310128"/>
            <a:ext cx="36027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เงินทุนต่างชาติมีทางเลือกที่ดีกว่า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873752" y="3557016"/>
            <a:ext cx="3602736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CCCCC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ถือพันธบัตรสหรัฐฯ ได้ 4.69% แบบแทบไม่เสี่ยง vs ถือหุ้นไทยที่ผันผวน — นี่คือเหตุผลที่ต่างชาติขายสุทธิต่อเนื่อง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02920" y="4315968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เชื่อมโยง: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ส่วนต่างดอกเบี้ยยิ่งกว้าง แรงกดดันต่อค่าเงินบาทและ Fund Flow ยิ่งแรง — เดี๋ยวเจอกันอีกรอบใน Part 2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เงินเฟ้อ — ตัวจุดชนวนทุกอย่าง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01 · INFLATION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11556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ตัวเลขจริง: เงินเฟ้อไทย เดือน ก.ค. 2569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02920" y="1426464"/>
            <a:ext cx="4023360" cy="310896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8" name="Text 6"/>
          <p:cNvSpPr/>
          <p:nvPr/>
        </p:nvSpPr>
        <p:spPr>
          <a:xfrm>
            <a:off x="612648" y="1426464"/>
            <a:ext cx="19202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รายการ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2423160" y="1426464"/>
            <a:ext cx="1993392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ตัวเลข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12648" y="173736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เงินเฟ้อทั่วไป (Headline)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2423160" y="1737360"/>
            <a:ext cx="19933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+1.95% YoY  — บวก 4 เดือนติด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502920" y="2121408"/>
            <a:ext cx="40233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3" name="Text 11"/>
          <p:cNvSpPr/>
          <p:nvPr/>
        </p:nvSpPr>
        <p:spPr>
          <a:xfrm>
            <a:off x="612648" y="2121408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เงินเฟ้อพื้นฐาน (Core)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2423160" y="2121408"/>
            <a:ext cx="19933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+1.34% YoY  — ไม่รวมอาหารสด/พลังงาน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2505456"/>
            <a:ext cx="40233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6" name="Text 14"/>
          <p:cNvSpPr/>
          <p:nvPr/>
        </p:nvSpPr>
        <p:spPr>
          <a:xfrm>
            <a:off x="612648" y="2505456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เฉลี่ย 7 เดือนแรก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2423160" y="2505456"/>
            <a:ext cx="19933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+1.21%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02920" y="2889504"/>
            <a:ext cx="40233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9" name="Text 17"/>
          <p:cNvSpPr/>
          <p:nvPr/>
        </p:nvSpPr>
        <p:spPr>
          <a:xfrm>
            <a:off x="612648" y="2889504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คาดการณ์ทั้งปี 2569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2423160" y="2889504"/>
            <a:ext cx="1993392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1.5 – 2.5%  (กลาง 2.0%)</a:t>
            </a:r>
            <a:endParaRPr lang="en-US" sz="1300" dirty="0"/>
          </a:p>
        </p:txBody>
      </p:sp>
      <p:sp>
        <p:nvSpPr>
          <p:cNvPr id="21" name="Shape 19"/>
          <p:cNvSpPr/>
          <p:nvPr/>
        </p:nvSpPr>
        <p:spPr>
          <a:xfrm>
            <a:off x="502920" y="3273552"/>
            <a:ext cx="4023360" cy="9144"/>
          </a:xfrm>
          <a:prstGeom prst="rect">
            <a:avLst/>
          </a:prstGeom>
          <a:solidFill>
            <a:srgbClr val="D8D8D4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2" name="Text 20"/>
          <p:cNvSpPr/>
          <p:nvPr/>
        </p:nvSpPr>
        <p:spPr>
          <a:xfrm>
            <a:off x="4754880" y="1115568"/>
            <a:ext cx="3886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เงินเฟ้อ → ดอกเบี้ย → หุ้น</a:t>
            </a:r>
            <a:endParaRPr lang="en-US" sz="1500" dirty="0"/>
          </a:p>
        </p:txBody>
      </p:sp>
      <p:sp>
        <p:nvSpPr>
          <p:cNvPr id="23" name="Shape 21"/>
          <p:cNvSpPr/>
          <p:nvPr/>
        </p:nvSpPr>
        <p:spPr>
          <a:xfrm>
            <a:off x="4754880" y="1444752"/>
            <a:ext cx="310896" cy="310896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4" name="Text 22"/>
          <p:cNvSpPr/>
          <p:nvPr/>
        </p:nvSpPr>
        <p:spPr>
          <a:xfrm>
            <a:off x="4754880" y="144475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5175504" y="1444752"/>
            <a:ext cx="34655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ของแพงขึ้น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5175504" y="1728216"/>
            <a:ext cx="3465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ประชาชนเดือดร้อน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4754880" y="2157984"/>
            <a:ext cx="310896" cy="310896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28" name="Text 26"/>
          <p:cNvSpPr/>
          <p:nvPr/>
        </p:nvSpPr>
        <p:spPr>
          <a:xfrm>
            <a:off x="4754880" y="2157984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175504" y="2157984"/>
            <a:ext cx="34655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ธนาคารกลางต้องขึ้นดอกเบี้ย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5175504" y="2441448"/>
            <a:ext cx="3465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เพื่อดูดเงินออกจากระบบ ให้คนใช้จ่ายน้อยลง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4754880" y="2871216"/>
            <a:ext cx="310896" cy="310896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2" name="Text 30"/>
          <p:cNvSpPr/>
          <p:nvPr/>
        </p:nvSpPr>
        <p:spPr>
          <a:xfrm>
            <a:off x="4754880" y="2871216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5175504" y="2871216"/>
            <a:ext cx="34655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ต้นทุนเงินแพง</a:t>
            </a:r>
            <a:endParaRPr lang="en-US" sz="1400" dirty="0"/>
          </a:p>
        </p:txBody>
      </p:sp>
      <p:sp>
        <p:nvSpPr>
          <p:cNvPr id="34" name="Text 32"/>
          <p:cNvSpPr/>
          <p:nvPr/>
        </p:nvSpPr>
        <p:spPr>
          <a:xfrm>
            <a:off x="5175504" y="3154680"/>
            <a:ext cx="3465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บริษัทกำไรลด + เงินไหลออกจากหุ้น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4754880" y="3584448"/>
            <a:ext cx="310896" cy="310896"/>
          </a:xfrm>
          <a:prstGeom prst="rect">
            <a:avLst/>
          </a:prstGeom>
          <a:solidFill>
            <a:srgbClr val="E106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36" name="Text 34"/>
          <p:cNvSpPr/>
          <p:nvPr/>
        </p:nvSpPr>
        <p:spPr>
          <a:xfrm>
            <a:off x="4754880" y="3584448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5175504" y="3584448"/>
            <a:ext cx="346557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ราคาหุ้นถูกกดดัน</a:t>
            </a:r>
            <a:endParaRPr lang="en-US" sz="1400" dirty="0"/>
          </a:p>
        </p:txBody>
      </p:sp>
      <p:sp>
        <p:nvSpPr>
          <p:cNvPr id="38" name="Text 36"/>
          <p:cNvSpPr/>
          <p:nvPr/>
        </p:nvSpPr>
        <p:spPr>
          <a:xfrm>
            <a:off x="5175504" y="3867912"/>
            <a:ext cx="3465576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โดยเฉพาะหุ้นเติบโตที่ยังไม่มีกำไรวันนี้</a:t>
            </a:r>
            <a:endParaRPr lang="en-US" sz="1300" dirty="0"/>
          </a:p>
        </p:txBody>
      </p:sp>
      <p:sp>
        <p:nvSpPr>
          <p:cNvPr id="39" name="Text 37"/>
          <p:cNvSpPr/>
          <p:nvPr/>
        </p:nvSpPr>
        <p:spPr>
          <a:xfrm>
            <a:off x="502920" y="4315968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จุดที่ต้องระวัง: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เงินเฟ้อไทย 1.95% ยังไม่น่ากลัว — แต่ถ้าทะลุ 3% เมื่อไหร่ กนง. จะไม่มีทางเลือกอื่นนอกจากขึ้นดอกเบี้ย</a:t>
            </a:r>
            <a:endParaRPr lang="en-US" sz="1400" dirty="0"/>
          </a:p>
        </p:txBody>
      </p:sp>
      <p:sp>
        <p:nvSpPr>
          <p:cNvPr id="40" name="Text 38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War 2.0 — สนามรบใหม่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02 · TRADE WAR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Text 4"/>
          <p:cNvSpPr/>
          <p:nvPr/>
        </p:nvSpPr>
        <p:spPr>
          <a:xfrm>
            <a:off x="502920" y="1115568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เกิดอะไรขึ้นกับไทย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02920" y="1426464"/>
            <a:ext cx="40233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สหรัฐฯ กลับมาใช้กำแพงภาษีเป็นเครื่องมือทางเศรษฐกิจอีกครั้ง ไทยในฐานะประเทศส่งออกจึงอยู่ในแนวปะทะโดยตรง</a:t>
            </a:r>
            <a:endParaRPr lang="en-US" sz="1400" dirty="0"/>
          </a:p>
          <a:p>
            <a:pPr marL="0" indent="0">
              <a:lnSpc>
                <a:spcPct val="128000"/>
              </a:lnSpc>
              <a:buNone/>
            </a:pPr>
            <a:endParaRPr lang="en-US" sz="1400" dirty="0"/>
          </a:p>
          <a:p>
            <a:pPr marL="0" indent="0">
              <a:lnSpc>
                <a:spcPct val="128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ประเด็นใหม่ที่หนักกว่ารอบแรก คือ ภาษี "สวมสิทธิ์" (Circumvention) ที่เล็งสินค้าจีนที่ผ่านไทยเพื่อเลี่ยงภาษี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800600" y="1133856"/>
            <a:ext cx="1828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12.5%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4800600" y="179222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ภาษีที่สหรัฐฯ เก็บจากไทย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800600" y="2048256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อัตราปัจจุบัน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6812280" y="1133856"/>
            <a:ext cx="1828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0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40%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6812280" y="1792224"/>
            <a:ext cx="1828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ภาษี "สวมสิทธิ์"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812280" y="2048256"/>
            <a:ext cx="1828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ความเสี่ยงที่ถูกขู่ใช้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800600" y="2651760"/>
            <a:ext cx="3840480" cy="822960"/>
          </a:xfrm>
          <a:prstGeom prst="rect">
            <a:avLst/>
          </a:prstGeom>
          <a:solidFill>
            <a:srgbClr val="F4F4F1"/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15" name="Text 13"/>
          <p:cNvSpPr/>
          <p:nvPr/>
        </p:nvSpPr>
        <p:spPr>
          <a:xfrm>
            <a:off x="4956048" y="2724912"/>
            <a:ext cx="3566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kern="0" spc="15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คาดการณ์ส่งออกไทย ปี 2569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4956048" y="2962656"/>
            <a:ext cx="3566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−3.1%  ถึง  +1.1%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502920" y="2926080"/>
            <a:ext cx="4023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ทำไมเรื่องนี้กระทบราคาหุ้นโดยตรง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02920" y="3236976"/>
            <a:ext cx="402336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การส่งออกคิดเป็นสัดส่วนใหญ่มากของ GDP ไทย</a:t>
            </a:r>
            <a:endParaRPr lang="en-US" sz="1400" dirty="0"/>
          </a:p>
          <a:p>
            <a:pPr marL="0" indent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ส่งออกสะดุด → บริษัทจดทะเบียนกำไรลด → SET Index ถูกกดดันทั้งกระดาน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800600" y="3584448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ที่มา: Trade Policy and Strategy Office · Nation Thailand · Bangkok Post (2569)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02920" y="4315968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คำถามชวนคิด: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ถ้าภาษีสวมสิทธิ์ 40% ถูกใช้จริง หุ้นกลุ่มไหนในพอร์ตคุณจะเจ็บก่อน?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64592" y="146304"/>
            <a:ext cx="8814816" cy="4846320"/>
          </a:xfrm>
          <a:prstGeom prst="rect">
            <a:avLst/>
          </a:prstGeom>
          <a:solidFill>
            <a:srgbClr val="FFFFFF">
              <a:alpha val="0"/>
            </a:srgbClr>
          </a:solidFill>
          <a:ln w="12700">
            <a:solidFill>
              <a:srgbClr val="111111"/>
            </a:solidFill>
            <a:prstDash val="solid"/>
          </a:ln>
        </p:spPr>
        <p:txBody>
          <a:bodyPr/>
          <a:lstStyle/>
          <a:p>
            <a:endParaRPr lang="en-TH"/>
          </a:p>
        </p:txBody>
      </p:sp>
      <p:sp>
        <p:nvSpPr>
          <p:cNvPr id="3" name="Text 1"/>
          <p:cNvSpPr/>
          <p:nvPr/>
        </p:nvSpPr>
        <p:spPr>
          <a:xfrm>
            <a:off x="502920" y="365760"/>
            <a:ext cx="5852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War 2.0 — ใครเจ็บ ใครรอด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120640" y="475488"/>
            <a:ext cx="3520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100" b="1" kern="0" spc="300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TOPIC 02 · SECTOR IMPACT</a:t>
            </a:r>
            <a:endParaRPr lang="en-US" sz="1100" dirty="0"/>
          </a:p>
        </p:txBody>
      </p:sp>
      <p:sp>
        <p:nvSpPr>
          <p:cNvPr id="5" name="Shape 3"/>
          <p:cNvSpPr/>
          <p:nvPr/>
        </p:nvSpPr>
        <p:spPr>
          <a:xfrm>
            <a:off x="502920" y="987552"/>
            <a:ext cx="8138160" cy="16459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6" name="Shape 4"/>
          <p:cNvSpPr/>
          <p:nvPr/>
        </p:nvSpPr>
        <p:spPr>
          <a:xfrm>
            <a:off x="502920" y="1115568"/>
            <a:ext cx="3977640" cy="329184"/>
          </a:xfrm>
          <a:prstGeom prst="rect">
            <a:avLst/>
          </a:prstGeom>
          <a:solidFill>
            <a:srgbClr val="E10600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7" name="Text 5"/>
          <p:cNvSpPr/>
          <p:nvPr/>
        </p:nvSpPr>
        <p:spPr>
          <a:xfrm>
            <a:off x="640080" y="1115568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กลุ่มเสี่ยงสูง — โดนภาษีเต็มๆ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502920" y="1536192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อาหารสัตว์เลี้ยง (Pet Food)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1801368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ไทยครองส่วนแบ่งตลาดสหรัฐฯ ถึง 31% — ยิ่งพึ่งพามาก ยิ่งเจ็บหนักถ้าโดนภาษี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2313432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อิเล็กทรอนิกส์ / HDD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2920" y="2578608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เป้าหมายหลักของมาตรการกีดกันรอบใหม่ ทั้ง tariff และข้อจำกัดสินค้ายุทธศาสตร์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02920" y="3090672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ยานยนต์ + เหล็ก/อะลูมิเนียม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02920" y="3355848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ยอดส่งออกไปสหรัฐฯ ลดลงชัดเจนแล้วจากภาษีชุดก่อนหน้า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02920" y="3867912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อาหารแปรรูป · เครื่องดื่ม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502920" y="4133088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อยู่ในกลุ่มที่ถูกระบุว่าเสี่ยงต่อมาตรการภาษีใหม่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663440" y="1115568"/>
            <a:ext cx="3977640" cy="329184"/>
          </a:xfrm>
          <a:prstGeom prst="rect">
            <a:avLst/>
          </a:prstGeom>
          <a:solidFill>
            <a:srgbClr val="111111"/>
          </a:solidFill>
          <a:ln/>
        </p:spPr>
        <p:txBody>
          <a:bodyPr/>
          <a:lstStyle/>
          <a:p>
            <a:endParaRPr lang="en-TH"/>
          </a:p>
        </p:txBody>
      </p:sp>
      <p:sp>
        <p:nvSpPr>
          <p:cNvPr id="17" name="Text 15"/>
          <p:cNvSpPr/>
          <p:nvPr/>
        </p:nvSpPr>
        <p:spPr>
          <a:xfrm>
            <a:off x="4800600" y="1115568"/>
            <a:ext cx="370332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กลุ่มหลบลม — พึ่งตลาดในประเทศ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4663440" y="1536192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โรงพยาบาล · การแพทย์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663440" y="1801368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รายได้มาจากคนไข้ในประเทศและ Medical Tourism ไม่ผูกกับภาษีนำเข้าสหรัฐฯ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4663440" y="2313432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ค้าปลีก · อาหารในประเทศ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663440" y="2578608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ขายคนไทย ใช้เงินบาท — สงครามการค้าแทบไม่แตะรายได้โดยตรง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4663440" y="3090672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สาธารณูปโภค · โรงไฟฟ้า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663440" y="3355848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รายได้ผูกสัญญาระยะยาว กระแสเงินสดคาดเดาได้ เป็นที่หลบภัยยามผันผวน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4663440" y="3867912"/>
            <a:ext cx="3977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ท่องเที่ยว · โรงแรม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663440" y="4133088"/>
            <a:ext cx="39776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ขึ้นกับจำนวนนักท่องเที่ยว ไม่ใช่กำแพงภาษีสินค้า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502920" y="4315968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หลักคิด:  </a:t>
            </a:r>
            <a:r>
              <a:rPr lang="en-US" sz="1400" dirty="0">
                <a:solidFill>
                  <a:srgbClr val="11111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ข่าวร้ายระดับมหภาคไม่เคยกระทบทุกหุ้นเท่ากัน — งานของเราคือหาว่า "ใครอยู่ในเส้นทางพายุ ใครอยู่นอกเส้นทาง"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955280" y="4617720"/>
            <a:ext cx="868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b="1" dirty="0">
                <a:solidFill>
                  <a:srgbClr val="E106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</a:t>
            </a: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/ 32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CD6E0493-36FC-5D47-A968-8D6F514C9051}">
  <we:reference id="wa200010725" version="1.0.0.1" store="en-US" storeType="OMEX"/>
  <we:alternateReferences>
    <we:reference id="WA200010725" version="1.0.0.1" store="" storeType="OMEX"/>
  </we:alternateReferences>
  <we:properties>
    <we:property name="claude.fileId" value="&quot;bb29cd83-ef97-4fd1-8fea-694ba0df6c6f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5253</Words>
  <Application>Microsoft Macintosh PowerPoint</Application>
  <PresentationFormat>On-screen Show (16:9)</PresentationFormat>
  <Paragraphs>660</Paragraphs>
  <Slides>32</Slides>
  <Notes>32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5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Pongsatorn Chotiyasilp</cp:lastModifiedBy>
  <cp:revision>2</cp:revision>
  <dcterms:created xsi:type="dcterms:W3CDTF">2026-08-13T13:30:37Z</dcterms:created>
  <dcterms:modified xsi:type="dcterms:W3CDTF">2026-08-13T13:58:58Z</dcterms:modified>
</cp:coreProperties>
</file>