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10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0.xlsx"/></Relationships>
</file>

<file path=ppt/charts/_rels/chart1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1.xlsx"/></Relationships>
</file>

<file path=ppt/charts/_rels/chart1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2.xlsx"/></Relationships>
</file>

<file path=ppt/charts/_rels/chart1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3.xlsx"/></Relationships>
</file>

<file path=ppt/charts/_rels/chart1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4.xlsx"/></Relationships>
</file>

<file path=ppt/charts/_rels/chart15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5.xlsx"/></Relationships>
</file>

<file path=ppt/charts/_rels/chart16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6.xlsx"/></Relationships>
</file>

<file path=ppt/charts/_rels/chart17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7.xlsx"/></Relationships>
</file>

<file path=ppt/charts/_rels/chart18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8.xlsx"/></Relationships>
</file>

<file path=ppt/charts/_rels/chart19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9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_rels/chart7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7.xlsx"/></Relationships>
</file>

<file path=ppt/charts/_rels/chart8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8.xlsx"/></Relationships>
</file>

<file path=ppt/charts/_rels/chart9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Price</c:v>
                </c:pt>
              </c:strCache>
            </c:strRef>
          </c:tx>
          <c:spPr>
            <a:ln w="28575">
              <a:solidFill>
                <a:srgbClr val="3DB8FF"/>
              </a:solidFill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10</c:v>
                </c:pt>
                <c:pt idx="1">
                  <c:v>10.6</c:v>
                </c:pt>
                <c:pt idx="2">
                  <c:v>10.3</c:v>
                </c:pt>
                <c:pt idx="3">
                  <c:v>11.1</c:v>
                </c:pt>
                <c:pt idx="4">
                  <c:v>11.6</c:v>
                </c:pt>
                <c:pt idx="5">
                  <c:v>11.3</c:v>
                </c:pt>
                <c:pt idx="6">
                  <c:v>12.1</c:v>
                </c:pt>
                <c:pt idx="7">
                  <c:v>12.6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Triangle</c:v>
                </c:pt>
              </c:strCache>
            </c:strRef>
          </c:tx>
          <c:spPr>
            <a:ln w="28575">
              <a:solidFill>
                <a:srgbClr val="3DB8FF"/>
              </a:solidFill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10</c:v>
                </c:pt>
                <c:pt idx="1">
                  <c:v>12</c:v>
                </c:pt>
                <c:pt idx="2">
                  <c:v>10.5</c:v>
                </c:pt>
                <c:pt idx="3">
                  <c:v>12.8</c:v>
                </c:pt>
                <c:pt idx="4">
                  <c:v>11.2</c:v>
                </c:pt>
                <c:pt idx="5">
                  <c:v>12.4</c:v>
                </c:pt>
                <c:pt idx="6">
                  <c:v>11.6</c:v>
                </c:pt>
                <c:pt idx="7">
                  <c:v>12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Flag</c:v>
                </c:pt>
              </c:strCache>
            </c:strRef>
          </c:tx>
          <c:spPr>
            <a:ln w="28575">
              <a:solidFill>
                <a:srgbClr val="00D97E"/>
              </a:solidFill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10</c:v>
                </c:pt>
                <c:pt idx="1">
                  <c:v>13</c:v>
                </c:pt>
                <c:pt idx="2">
                  <c:v>17</c:v>
                </c:pt>
                <c:pt idx="3">
                  <c:v>15.8</c:v>
                </c:pt>
                <c:pt idx="4">
                  <c:v>16.6</c:v>
                </c:pt>
                <c:pt idx="5">
                  <c:v>15.9</c:v>
                </c:pt>
                <c:pt idx="6">
                  <c:v>16.5</c:v>
                </c:pt>
                <c:pt idx="7">
                  <c:v>19.5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Wedge</c:v>
                </c:pt>
              </c:strCache>
            </c:strRef>
          </c:tx>
          <c:spPr>
            <a:ln w="28575">
              <a:solidFill>
                <a:srgbClr val="FF4757"/>
              </a:solidFill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10</c:v>
                </c:pt>
                <c:pt idx="1">
                  <c:v>15</c:v>
                </c:pt>
                <c:pt idx="2">
                  <c:v>12.5</c:v>
                </c:pt>
                <c:pt idx="3">
                  <c:v>14</c:v>
                </c:pt>
                <c:pt idx="4">
                  <c:v>12.8</c:v>
                </c:pt>
                <c:pt idx="5">
                  <c:v>13.4</c:v>
                </c:pt>
                <c:pt idx="6">
                  <c:v>12.9</c:v>
                </c:pt>
                <c:pt idx="7">
                  <c:v>10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 20 (fast)</c:v>
                </c:pt>
              </c:strCache>
            </c:strRef>
          </c:tx>
          <c:spPr>
            <a:ln w="28575">
              <a:solidFill>
                <a:srgbClr val="00D97E"/>
              </a:solidFill>
            </a:ln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12</c:v>
                </c:pt>
                <c:pt idx="1">
                  <c:v>12.5</c:v>
                </c:pt>
                <c:pt idx="2">
                  <c:v>12.2</c:v>
                </c:pt>
                <c:pt idx="3">
                  <c:v>13.5</c:v>
                </c:pt>
                <c:pt idx="4">
                  <c:v>14.6</c:v>
                </c:pt>
                <c:pt idx="5">
                  <c:v>15.8</c:v>
                </c:pt>
                <c:pt idx="6">
                  <c:v>16.9</c:v>
                </c:pt>
                <c:pt idx="7">
                  <c:v>17.5</c:v>
                </c:pt>
                <c:pt idx="8">
                  <c:v>18.4</c:v>
                </c:pt>
                <c:pt idx="9">
                  <c:v>19.2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 50 (slow)</c:v>
                </c:pt>
              </c:strCache>
            </c:strRef>
          </c:tx>
          <c:spPr>
            <a:ln w="28575">
              <a:solidFill>
                <a:srgbClr val="8B96A5"/>
              </a:solidFill>
            </a:ln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13.5</c:v>
                </c:pt>
                <c:pt idx="1">
                  <c:v>13.2</c:v>
                </c:pt>
                <c:pt idx="2">
                  <c:v>13.0</c:v>
                </c:pt>
                <c:pt idx="3">
                  <c:v>13.1</c:v>
                </c:pt>
                <c:pt idx="4">
                  <c:v>13.4</c:v>
                </c:pt>
                <c:pt idx="5">
                  <c:v>13.9</c:v>
                </c:pt>
                <c:pt idx="6">
                  <c:v>14.6</c:v>
                </c:pt>
                <c:pt idx="7">
                  <c:v>15.4</c:v>
                </c:pt>
                <c:pt idx="8">
                  <c:v>16.3</c:v>
                </c:pt>
                <c:pt idx="9">
                  <c:v>17.2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legend>
      <c:legendPos val="b"/>
      <c:layout/>
      <c:overlay val="0"/>
      <c:txPr>
        <a:bodyPr/>
        <a:lstStyle/>
        <a:p>
          <a:pPr>
            <a:defRPr sz="1050">
              <a:solidFill>
                <a:srgbClr val="8B96A5"/>
              </a:solidFill>
              <a:latin typeface="Calibri"/>
            </a:defRPr>
          </a:pPr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RSI(14)</c:v>
                </c:pt>
              </c:strCache>
            </c:strRef>
          </c:tx>
          <c:spPr>
            <a:ln w="28575">
              <a:solidFill>
                <a:srgbClr val="3DB8FF"/>
              </a:solidFill>
            </a:ln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45</c:v>
                </c:pt>
                <c:pt idx="1">
                  <c:v>52</c:v>
                </c:pt>
                <c:pt idx="2">
                  <c:v>61</c:v>
                </c:pt>
                <c:pt idx="3">
                  <c:v>74</c:v>
                </c:pt>
                <c:pt idx="4">
                  <c:v>81</c:v>
                </c:pt>
                <c:pt idx="5">
                  <c:v>77</c:v>
                </c:pt>
                <c:pt idx="6">
                  <c:v>68</c:v>
                </c:pt>
                <c:pt idx="7">
                  <c:v>55</c:v>
                </c:pt>
                <c:pt idx="8">
                  <c:v>42</c:v>
                </c:pt>
                <c:pt idx="9">
                  <c:v>28</c:v>
                </c:pt>
                <c:pt idx="10">
                  <c:v>22</c:v>
                </c:pt>
                <c:pt idx="11">
                  <c:v>31</c:v>
                </c:pt>
                <c:pt idx="12">
                  <c:v>44</c:v>
                </c:pt>
                <c:pt idx="13">
                  <c:v>58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max val="100.0"/>
          <c:min val="0.0"/>
        </c:scaling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Up</c:v>
                </c:pt>
              </c:strCache>
            </c:strRef>
          </c:tx>
          <c:spPr>
            <a:solidFill>
              <a:srgbClr val="00D97E"/>
            </a:solidFill>
            <a:ln>
              <a:noFill/>
            </a:ln>
          </c:spPr>
          <c:invertIfNegative val="0"/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0.05</c:v>
                </c:pt>
                <c:pt idx="2">
                  <c:v>0.2</c:v>
                </c:pt>
                <c:pt idx="3">
                  <c:v>0.25</c:v>
                </c:pt>
                <c:pt idx="4">
                  <c:v>0.35</c:v>
                </c:pt>
                <c:pt idx="5">
                  <c:v>0.35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0.0</c:v>
                </c:pt>
                <c:pt idx="12">
                  <c:v>0.35</c:v>
                </c:pt>
                <c:pt idx="13">
                  <c:v>0.5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Down</c:v>
                </c:pt>
              </c:strCache>
            </c:strRef>
          </c:tx>
          <c:spPr>
            <a:solidFill>
              <a:srgbClr val="FF4757"/>
            </a:solidFill>
            <a:ln>
              <a:noFill/>
            </a:ln>
          </c:spPr>
          <c:invertIfNegative val="0"/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-0.1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-0.05</c:v>
                </c:pt>
                <c:pt idx="7">
                  <c:v>-0.35</c:v>
                </c:pt>
                <c:pt idx="8">
                  <c:v>-0.5</c:v>
                </c:pt>
                <c:pt idx="9">
                  <c:v>-0.6</c:v>
                </c:pt>
                <c:pt idx="10">
                  <c:v>-0.5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gapWidth val="40"/>
        <c:overlap val="100"/>
        <c:axId val="-2068027336"/>
        <c:axId val="-2113994440"/>
      </c:barChart>
      <c:catAx>
        <c:axId val="-2068027336"/>
        <c:scaling>
          <c:orientation val="minMax"/>
        </c:scaling>
        <c:delete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MACD</c:v>
                </c:pt>
              </c:strCache>
            </c:strRef>
          </c:tx>
          <c:spPr>
            <a:ln w="28575">
              <a:solidFill>
                <a:srgbClr val="F5F7FA"/>
              </a:solidFill>
            </a:ln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-0.3</c:v>
                </c:pt>
                <c:pt idx="1">
                  <c:v>-0.1</c:v>
                </c:pt>
                <c:pt idx="2">
                  <c:v>0.2</c:v>
                </c:pt>
                <c:pt idx="3">
                  <c:v>0.5</c:v>
                </c:pt>
                <c:pt idx="4">
                  <c:v>0.9</c:v>
                </c:pt>
                <c:pt idx="5">
                  <c:v>1.2</c:v>
                </c:pt>
                <c:pt idx="6">
                  <c:v>1.0</c:v>
                </c:pt>
                <c:pt idx="7">
                  <c:v>0.6</c:v>
                </c:pt>
                <c:pt idx="8">
                  <c:v>0.1</c:v>
                </c:pt>
                <c:pt idx="9">
                  <c:v>-0.4</c:v>
                </c:pt>
                <c:pt idx="10">
                  <c:v>-0.7</c:v>
                </c:pt>
                <c:pt idx="11">
                  <c:v>-0.5</c:v>
                </c:pt>
                <c:pt idx="12">
                  <c:v>-0.1</c:v>
                </c:pt>
                <c:pt idx="13">
                  <c:v>0.3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Signal</c:v>
                </c:pt>
              </c:strCache>
            </c:strRef>
          </c:tx>
          <c:spPr>
            <a:ln w="28575">
              <a:solidFill>
                <a:srgbClr val="FFB020"/>
              </a:solidFill>
            </a:ln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-0.2</c:v>
                </c:pt>
                <c:pt idx="1">
                  <c:v>-0.15</c:v>
                </c:pt>
                <c:pt idx="2">
                  <c:v>0.0</c:v>
                </c:pt>
                <c:pt idx="3">
                  <c:v>0.25</c:v>
                </c:pt>
                <c:pt idx="4">
                  <c:v>0.55</c:v>
                </c:pt>
                <c:pt idx="5">
                  <c:v>0.85</c:v>
                </c:pt>
                <c:pt idx="6">
                  <c:v>1.05</c:v>
                </c:pt>
                <c:pt idx="7">
                  <c:v>0.95</c:v>
                </c:pt>
                <c:pt idx="8">
                  <c:v>0.6</c:v>
                </c:pt>
                <c:pt idx="9">
                  <c:v>0.2</c:v>
                </c:pt>
                <c:pt idx="10">
                  <c:v>-0.2</c:v>
                </c:pt>
                <c:pt idx="11">
                  <c:v>-0.5</c:v>
                </c:pt>
                <c:pt idx="12">
                  <c:v>-0.45</c:v>
                </c:pt>
                <c:pt idx="13">
                  <c:v>-0.2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legend>
      <c:legendPos val="b"/>
      <c:layout/>
      <c:overlay val="0"/>
      <c:txPr>
        <a:bodyPr/>
        <a:lstStyle/>
        <a:p>
          <a:pPr>
            <a:defRPr sz="1050">
              <a:solidFill>
                <a:srgbClr val="8B96A5"/>
              </a:solidFill>
              <a:latin typeface="Calibri"/>
            </a:defRPr>
          </a:pPr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Upper</c:v>
                </c:pt>
              </c:strCache>
            </c:strRef>
          </c:tx>
          <c:spPr>
            <a:ln w="19050">
              <a:solidFill>
                <a:srgbClr val="8B96A5"/>
              </a:solidFill>
            </a:ln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12.5</c:v>
                </c:pt>
                <c:pt idx="1">
                  <c:v>12.6</c:v>
                </c:pt>
                <c:pt idx="2">
                  <c:v>12.8</c:v>
                </c:pt>
                <c:pt idx="3">
                  <c:v>12.7</c:v>
                </c:pt>
                <c:pt idx="4">
                  <c:v>13.0</c:v>
                </c:pt>
                <c:pt idx="5">
                  <c:v>13.4</c:v>
                </c:pt>
                <c:pt idx="6">
                  <c:v>13.9</c:v>
                </c:pt>
                <c:pt idx="7">
                  <c:v>13.7</c:v>
                </c:pt>
                <c:pt idx="8">
                  <c:v>15.2</c:v>
                </c:pt>
                <c:pt idx="9">
                  <c:v>15.7</c:v>
                </c:pt>
                <c:pt idx="10">
                  <c:v>16.1</c:v>
                </c:pt>
                <c:pt idx="11">
                  <c:v>15.9</c:v>
                </c:pt>
                <c:pt idx="12">
                  <c:v>16.2</c:v>
                </c:pt>
                <c:pt idx="13">
                  <c:v>16.6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Middle (MA20)</c:v>
                </c:pt>
              </c:strCache>
            </c:strRef>
          </c:tx>
          <c:spPr>
            <a:ln w="28575">
              <a:solidFill>
                <a:srgbClr val="FFB020"/>
              </a:solidFill>
            </a:ln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12</c:v>
                </c:pt>
                <c:pt idx="1">
                  <c:v>12.1</c:v>
                </c:pt>
                <c:pt idx="2">
                  <c:v>12.3</c:v>
                </c:pt>
                <c:pt idx="3">
                  <c:v>12.2</c:v>
                </c:pt>
                <c:pt idx="4">
                  <c:v>12.5</c:v>
                </c:pt>
                <c:pt idx="5">
                  <c:v>12.9</c:v>
                </c:pt>
                <c:pt idx="6">
                  <c:v>13.4</c:v>
                </c:pt>
                <c:pt idx="7">
                  <c:v>13.2</c:v>
                </c:pt>
                <c:pt idx="8">
                  <c:v>13.6</c:v>
                </c:pt>
                <c:pt idx="9">
                  <c:v>14.1</c:v>
                </c:pt>
                <c:pt idx="10">
                  <c:v>14.5</c:v>
                </c:pt>
                <c:pt idx="11">
                  <c:v>14.3</c:v>
                </c:pt>
                <c:pt idx="12">
                  <c:v>14.6</c:v>
                </c:pt>
                <c:pt idx="13">
                  <c:v>15.0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Lower</c:v>
                </c:pt>
              </c:strCache>
            </c:strRef>
          </c:tx>
          <c:spPr>
            <a:ln w="19050">
              <a:solidFill>
                <a:srgbClr val="8B96A5"/>
              </a:solidFill>
            </a:ln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11.5</c:v>
                </c:pt>
                <c:pt idx="1">
                  <c:v>11.6</c:v>
                </c:pt>
                <c:pt idx="2">
                  <c:v>11.8</c:v>
                </c:pt>
                <c:pt idx="3">
                  <c:v>11.7</c:v>
                </c:pt>
                <c:pt idx="4">
                  <c:v>12.0</c:v>
                </c:pt>
                <c:pt idx="5">
                  <c:v>12.4</c:v>
                </c:pt>
                <c:pt idx="6">
                  <c:v>12.9</c:v>
                </c:pt>
                <c:pt idx="7">
                  <c:v>12.7</c:v>
                </c:pt>
                <c:pt idx="8">
                  <c:v>12.0</c:v>
                </c:pt>
                <c:pt idx="9">
                  <c:v>12.5</c:v>
                </c:pt>
                <c:pt idx="10">
                  <c:v>12.9</c:v>
                </c:pt>
                <c:pt idx="11">
                  <c:v>12.700000000000001</c:v>
                </c:pt>
                <c:pt idx="12">
                  <c:v>13.0</c:v>
                </c:pt>
                <c:pt idx="13">
                  <c:v>13.4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legend>
      <c:legendPos val="b"/>
      <c:layout/>
      <c:overlay val="0"/>
      <c:txPr>
        <a:bodyPr/>
        <a:lstStyle/>
        <a:p>
          <a:pPr>
            <a:defRPr sz="1050">
              <a:solidFill>
                <a:srgbClr val="8B96A5"/>
              </a:solidFill>
              <a:latin typeface="Calibri"/>
            </a:defRPr>
          </a:pPr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Price</c:v>
                </c:pt>
              </c:strCache>
            </c:strRef>
          </c:tx>
          <c:spPr>
            <a:ln w="28575">
              <a:solidFill>
                <a:srgbClr val="F5F7FA"/>
              </a:solidFill>
            </a:ln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18.2</c:v>
                </c:pt>
                <c:pt idx="1">
                  <c:v>17.5</c:v>
                </c:pt>
                <c:pt idx="2">
                  <c:v>17.0</c:v>
                </c:pt>
                <c:pt idx="3">
                  <c:v>17.8</c:v>
                </c:pt>
                <c:pt idx="4">
                  <c:v>19.5</c:v>
                </c:pt>
                <c:pt idx="5">
                  <c:v>19.9</c:v>
                </c:pt>
                <c:pt idx="6">
                  <c:v>18.6</c:v>
                </c:pt>
                <c:pt idx="7">
                  <c:v>17.3</c:v>
                </c:pt>
                <c:pt idx="8">
                  <c:v>17.1</c:v>
                </c:pt>
                <c:pt idx="9">
                  <c:v>18.4</c:v>
                </c:pt>
                <c:pt idx="10">
                  <c:v>20.2</c:v>
                </c:pt>
                <c:pt idx="11">
                  <c:v>21.5</c:v>
                </c:pt>
                <c:pt idx="12">
                  <c:v>21.2</c:v>
                </c:pt>
                <c:pt idx="13">
                  <c:v>22.4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max val="23.0"/>
          <c:min val="16.0"/>
        </c:scaling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RSI</c:v>
                </c:pt>
              </c:strCache>
            </c:strRef>
          </c:tx>
          <c:spPr>
            <a:ln w="28575">
              <a:solidFill>
                <a:srgbClr val="3DB8FF"/>
              </a:solidFill>
            </a:ln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40</c:v>
                </c:pt>
                <c:pt idx="1">
                  <c:v>52</c:v>
                </c:pt>
                <c:pt idx="2">
                  <c:v>61</c:v>
                </c:pt>
                <c:pt idx="3">
                  <c:v>58</c:v>
                </c:pt>
                <c:pt idx="4">
                  <c:v>65</c:v>
                </c:pt>
                <c:pt idx="5">
                  <c:v>72</c:v>
                </c:pt>
                <c:pt idx="6">
                  <c:v>68</c:v>
                </c:pt>
                <c:pt idx="7">
                  <c:v>55</c:v>
                </c:pt>
                <c:pt idx="8">
                  <c:v>48</c:v>
                </c:pt>
                <c:pt idx="9">
                  <c:v>61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Range</c:v>
                </c:pt>
              </c:strCache>
            </c:strRef>
          </c:tx>
          <c:spPr>
            <a:solidFill>
              <a:srgbClr val="FFB020"/>
            </a:solidFill>
            <a:ln>
              <a:noFill/>
            </a:ln>
          </c:spPr>
          <c:invertIfNegative val="0"/>
          <c:cat>
            <c:strRef>
              <c:f>Sheet1!$A$2:$A$9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1.2</c:v>
                </c:pt>
                <c:pt idx="1">
                  <c:v>0.8</c:v>
                </c:pt>
                <c:pt idx="2">
                  <c:v>1.5</c:v>
                </c:pt>
                <c:pt idx="3">
                  <c:v>0.9</c:v>
                </c:pt>
                <c:pt idx="4">
                  <c:v>1.4</c:v>
                </c:pt>
                <c:pt idx="5">
                  <c:v>1.1</c:v>
                </c:pt>
                <c:pt idx="6">
                  <c:v>0.7</c:v>
                </c:pt>
                <c:pt idx="7">
                  <c:v>1.3</c:v>
                </c:pt>
              </c:numCache>
            </c:numRef>
          </c:val>
        </c:ser>
        <c:gapWidth val="40"/>
        <c:axId val="-2068027336"/>
        <c:axId val="-2113994440"/>
      </c:barChart>
      <c:catAx>
        <c:axId val="-2068027336"/>
        <c:scaling>
          <c:orientation val="minMax"/>
        </c:scaling>
        <c:delete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Uptrend</c:v>
                </c:pt>
              </c:strCache>
            </c:strRef>
          </c:tx>
          <c:spPr>
            <a:ln w="28575">
              <a:solidFill>
                <a:srgbClr val="00D97E"/>
              </a:solidFill>
            </a:ln>
          </c:spPr>
          <c:marker>
            <c:symbol val="circle"/>
            <c:size val="5"/>
            <c:spPr>
              <a:solidFill>
                <a:srgbClr val="00D97E"/>
              </a:solidFill>
              <a:ln>
                <a:solidFill>
                  <a:srgbClr val="00D97E"/>
                </a:solidFill>
              </a:ln>
            </c:spPr>
          </c:marker>
          <c:cat>
            <c:strRef>
              <c:f>Sheet1!$A$2:$A$9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10</c:v>
                </c:pt>
                <c:pt idx="1">
                  <c:v>12</c:v>
                </c:pt>
                <c:pt idx="2">
                  <c:v>11.3</c:v>
                </c:pt>
                <c:pt idx="3">
                  <c:v>13.5</c:v>
                </c:pt>
                <c:pt idx="4">
                  <c:v>12.8</c:v>
                </c:pt>
                <c:pt idx="5">
                  <c:v>15</c:v>
                </c:pt>
                <c:pt idx="6">
                  <c:v>14.3</c:v>
                </c:pt>
                <c:pt idx="7">
                  <c:v>16.5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Downtrend</c:v>
                </c:pt>
              </c:strCache>
            </c:strRef>
          </c:tx>
          <c:spPr>
            <a:ln w="28575">
              <a:solidFill>
                <a:srgbClr val="FF4757"/>
              </a:solidFill>
            </a:ln>
          </c:spPr>
          <c:marker>
            <c:symbol val="circle"/>
            <c:size val="5"/>
            <c:spPr>
              <a:solidFill>
                <a:srgbClr val="FF4757"/>
              </a:solidFill>
              <a:ln>
                <a:solidFill>
                  <a:srgbClr val="FF4757"/>
                </a:solidFill>
              </a:ln>
            </c:spPr>
          </c:marker>
          <c:cat>
            <c:strRef>
              <c:f>Sheet1!$A$2:$A$9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16</c:v>
                </c:pt>
                <c:pt idx="1">
                  <c:v>14</c:v>
                </c:pt>
                <c:pt idx="2">
                  <c:v>14.8</c:v>
                </c:pt>
                <c:pt idx="3">
                  <c:v>12.5</c:v>
                </c:pt>
                <c:pt idx="4">
                  <c:v>13.2</c:v>
                </c:pt>
                <c:pt idx="5">
                  <c:v>11</c:v>
                </c:pt>
                <c:pt idx="6">
                  <c:v>11.7</c:v>
                </c:pt>
                <c:pt idx="7">
                  <c:v>9.5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Sideways</c:v>
                </c:pt>
              </c:strCache>
            </c:strRef>
          </c:tx>
          <c:spPr>
            <a:ln w="28575">
              <a:solidFill>
                <a:srgbClr val="FFB020"/>
              </a:solidFill>
            </a:ln>
          </c:spPr>
          <c:marker>
            <c:symbol val="circle"/>
            <c:size val="5"/>
            <c:spPr>
              <a:solidFill>
                <a:srgbClr val="FFB020"/>
              </a:solidFill>
              <a:ln>
                <a:solidFill>
                  <a:srgbClr val="FFB020"/>
                </a:solidFill>
              </a:ln>
            </c:spPr>
          </c:marker>
          <c:cat>
            <c:strRef>
              <c:f>Sheet1!$A$2:$A$9</c:f>
              <c:strCach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12</c:v>
                </c:pt>
                <c:pt idx="1">
                  <c:v>13</c:v>
                </c:pt>
                <c:pt idx="2">
                  <c:v>11.8</c:v>
                </c:pt>
                <c:pt idx="3">
                  <c:v>12.6</c:v>
                </c:pt>
                <c:pt idx="4">
                  <c:v>11.5</c:v>
                </c:pt>
                <c:pt idx="5">
                  <c:v>12.9</c:v>
                </c:pt>
                <c:pt idx="6">
                  <c:v>11.7</c:v>
                </c:pt>
                <c:pt idx="7">
                  <c:v>12.4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Price</c:v>
                </c:pt>
              </c:strCache>
            </c:strRef>
          </c:tx>
          <c:spPr>
            <a:ln w="28575">
              <a:solidFill>
                <a:srgbClr val="F5F7FA"/>
              </a:solidFill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11.8</c:v>
                </c:pt>
                <c:pt idx="1">
                  <c:v>10.4</c:v>
                </c:pt>
                <c:pt idx="2">
                  <c:v>10.1</c:v>
                </c:pt>
                <c:pt idx="3">
                  <c:v>11.5</c:v>
                </c:pt>
                <c:pt idx="4">
                  <c:v>13.2</c:v>
                </c:pt>
                <c:pt idx="5">
                  <c:v>14.6</c:v>
                </c:pt>
                <c:pt idx="6">
                  <c:v>14.9</c:v>
                </c:pt>
                <c:pt idx="7">
                  <c:v>13.3</c:v>
                </c:pt>
                <c:pt idx="8">
                  <c:v>10.6</c:v>
                </c:pt>
                <c:pt idx="9">
                  <c:v>10.2</c:v>
                </c:pt>
                <c:pt idx="10">
                  <c:v>11.9</c:v>
                </c:pt>
                <c:pt idx="11">
                  <c:v>13.8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max val="16.0"/>
          <c:min val="9.0"/>
        </c:scaling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Price</c:v>
                </c:pt>
              </c:strCache>
            </c:strRef>
          </c:tx>
          <c:spPr>
            <a:ln w="28575">
              <a:solidFill>
                <a:srgbClr val="3DB8FF"/>
              </a:solidFill>
            </a:ln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22</c:v>
                </c:pt>
                <c:pt idx="1">
                  <c:v>20.5</c:v>
                </c:pt>
                <c:pt idx="2">
                  <c:v>19.8</c:v>
                </c:pt>
                <c:pt idx="3">
                  <c:v>21</c:v>
                </c:pt>
                <c:pt idx="4">
                  <c:v>23.5</c:v>
                </c:pt>
                <c:pt idx="5">
                  <c:v>25.2</c:v>
                </c:pt>
                <c:pt idx="6">
                  <c:v>25.6</c:v>
                </c:pt>
                <c:pt idx="7">
                  <c:v>23.8</c:v>
                </c:pt>
                <c:pt idx="8">
                  <c:v>20.9</c:v>
                </c:pt>
                <c:pt idx="9">
                  <c:v>19.6</c:v>
                </c:pt>
                <c:pt idx="10">
                  <c:v>21.4</c:v>
                </c:pt>
                <c:pt idx="11">
                  <c:v>24.1</c:v>
                </c:pt>
                <c:pt idx="12">
                  <c:v>25.8</c:v>
                </c:pt>
                <c:pt idx="13">
                  <c:v>24.6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max val="27.0"/>
          <c:min val="18.0"/>
        </c:scaling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H&amp;S</c:v>
                </c:pt>
              </c:strCache>
            </c:strRef>
          </c:tx>
          <c:spPr>
            <a:ln w="28575">
              <a:solidFill>
                <a:srgbClr val="FF4757"/>
              </a:solidFill>
            </a:ln>
          </c:spPr>
          <c:marker>
            <c:symbol val="circle"/>
            <c:size val="5"/>
            <c:spPr>
              <a:solidFill>
                <a:srgbClr val="FF4757"/>
              </a:solidFill>
              <a:ln>
                <a:solidFill>
                  <a:srgbClr val="FF4757"/>
                </a:solidFill>
              </a:ln>
            </c:spPr>
          </c:marker>
          <c:cat>
            <c:strRef>
              <c:f>Sheet1!$A$2:$A$10</c:f>
              <c:strCach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10</c:v>
                </c:pt>
                <c:pt idx="1">
                  <c:v>14</c:v>
                </c:pt>
                <c:pt idx="2">
                  <c:v>11</c:v>
                </c:pt>
                <c:pt idx="3">
                  <c:v>18</c:v>
                </c:pt>
                <c:pt idx="4">
                  <c:v>11.5</c:v>
                </c:pt>
                <c:pt idx="5">
                  <c:v>14</c:v>
                </c:pt>
                <c:pt idx="6">
                  <c:v>10.5</c:v>
                </c:pt>
                <c:pt idx="7">
                  <c:v>8</c:v>
                </c:pt>
                <c:pt idx="8">
                  <c:v>6.5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Double Top</c:v>
                </c:pt>
              </c:strCache>
            </c:strRef>
          </c:tx>
          <c:spPr>
            <a:ln w="28575">
              <a:solidFill>
                <a:srgbClr val="FFB020"/>
              </a:solidFill>
            </a:ln>
          </c:spPr>
          <c:marker>
            <c:symbol val="circle"/>
            <c:size val="5"/>
            <c:spPr>
              <a:solidFill>
                <a:srgbClr val="FFB020"/>
              </a:solidFill>
              <a:ln>
                <a:solidFill>
                  <a:srgbClr val="FFB020"/>
                </a:solidFill>
              </a:ln>
            </c:spPr>
          </c:marker>
          <c:cat>
            <c:strRef>
              <c:f>Sheet1!$A$2:$A$10</c:f>
              <c:strCach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8</c:v>
                </c:pt>
                <c:pt idx="1">
                  <c:v>12.5</c:v>
                </c:pt>
                <c:pt idx="2">
                  <c:v>10</c:v>
                </c:pt>
                <c:pt idx="3">
                  <c:v>12.6</c:v>
                </c:pt>
                <c:pt idx="4">
                  <c:v>9.5</c:v>
                </c:pt>
                <c:pt idx="5">
                  <c:v>7</c:v>
                </c:pt>
                <c:pt idx="6">
                  <c:v>8.5</c:v>
                </c:pt>
                <c:pt idx="7">
                  <c:v>6</c:v>
                </c:pt>
                <c:pt idx="8">
                  <c:v>5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/>
        <c:axPos val="l"/>
        <c:majorTickMark val="out"/>
        <c:minorTickMark val="none"/>
        <c:tickLblPos val="nextTo"/>
        <c:crossAx val="2118791784"/>
        <c:crosses val="autoZero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8.xml"/><Relationship Id="rId3" Type="http://schemas.openxmlformats.org/officeDocument/2006/relationships/chart" Target="../charts/chart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0.xml"/><Relationship Id="rId3" Type="http://schemas.openxmlformats.org/officeDocument/2006/relationships/chart" Target="../charts/chart11.xml"/><Relationship Id="rId4" Type="http://schemas.openxmlformats.org/officeDocument/2006/relationships/chart" Target="../charts/chart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5.xml"/><Relationship Id="rId3" Type="http://schemas.openxmlformats.org/officeDocument/2006/relationships/chart" Target="../charts/chart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Relationship Id="rId3" Type="http://schemas.openxmlformats.org/officeDocument/2006/relationships/chart" Target="../charts/chart4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8572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71450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5717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42900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2862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14350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0" y="60007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7955279" y="4864608"/>
            <a:ext cx="0" cy="112471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54696" y="5029200"/>
            <a:ext cx="201168" cy="534924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" name="Connector 10"/>
          <p:cNvCxnSpPr/>
          <p:nvPr/>
        </p:nvCxnSpPr>
        <p:spPr>
          <a:xfrm>
            <a:off x="8366760" y="4498848"/>
            <a:ext cx="0" cy="149047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266176" y="4663440"/>
            <a:ext cx="201168" cy="772667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>
            <a:off x="8778240" y="4681728"/>
            <a:ext cx="0" cy="130759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8677656" y="4846320"/>
            <a:ext cx="201168" cy="653795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9189720" y="4133088"/>
            <a:ext cx="0" cy="185623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089136" y="4297680"/>
            <a:ext cx="201168" cy="1010412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" name="Connector 16"/>
          <p:cNvCxnSpPr/>
          <p:nvPr/>
        </p:nvCxnSpPr>
        <p:spPr>
          <a:xfrm>
            <a:off x="9601200" y="4315968"/>
            <a:ext cx="0" cy="167335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500616" y="4480560"/>
            <a:ext cx="201168" cy="891539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" name="Connector 18"/>
          <p:cNvCxnSpPr/>
          <p:nvPr/>
        </p:nvCxnSpPr>
        <p:spPr>
          <a:xfrm>
            <a:off x="10012680" y="3767328"/>
            <a:ext cx="0" cy="222199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912096" y="3931920"/>
            <a:ext cx="201168" cy="1248155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10424160" y="3950208"/>
            <a:ext cx="0" cy="203911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0323576" y="4114800"/>
            <a:ext cx="201168" cy="1129284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3" name="Connector 22"/>
          <p:cNvCxnSpPr/>
          <p:nvPr/>
        </p:nvCxnSpPr>
        <p:spPr>
          <a:xfrm>
            <a:off x="10835640" y="3310128"/>
            <a:ext cx="0" cy="267919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0735056" y="3474720"/>
            <a:ext cx="201168" cy="1545336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5" name="Connector 24"/>
          <p:cNvCxnSpPr/>
          <p:nvPr/>
        </p:nvCxnSpPr>
        <p:spPr>
          <a:xfrm>
            <a:off x="11247120" y="3584448"/>
            <a:ext cx="0" cy="240487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146536" y="3749040"/>
            <a:ext cx="201168" cy="1367028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68580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FFB020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" y="105156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8B96A5"/>
                </a:solidFill>
                <a:latin typeface="Courier New"/>
              </a:rPr>
              <a:t>สัปดาห์ 6  ·  WEEK 06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1792" y="2377440"/>
            <a:ext cx="914400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5800" b="1" i="0">
                <a:solidFill>
                  <a:srgbClr val="F5F7FA"/>
                </a:solidFill>
                <a:latin typeface="Calibri"/>
              </a:rPr>
              <a:t>TECHNICAL ANALYSIS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342900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sz="3200" b="0" i="0">
                <a:solidFill>
                  <a:srgbClr val="8B96A5"/>
                </a:solidFill>
                <a:latin typeface="Calibri"/>
              </a:rPr>
              <a:t>+ </a:t>
            </a:r>
            <a:r>
              <a:rPr sz="3200" b="1" i="0">
                <a:solidFill>
                  <a:srgbClr val="00D97E"/>
                </a:solidFill>
                <a:latin typeface="Calibri"/>
              </a:rPr>
              <a:t>TradingView Live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416052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 i="1">
                <a:solidFill>
                  <a:srgbClr val="8B96A5"/>
                </a:solidFill>
                <a:latin typeface="Calibri"/>
              </a:rPr>
              <a:t>อ่านกราฟให้เป็น เข้าใจจังหวะตลาด ก่อนตัดสินใจซื้อ-ขาย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01/34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แนวคิดพื้นฐาน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Support &amp; Resistance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แนวรับ = พื้นที่ราคามักเด้งขึ้น · แนวต้าน = เพดานที่ราคามักถูกกด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10/34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11064240" cy="42062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822960" y="2194560"/>
          <a:ext cx="10515600" cy="37490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cxnSp>
        <p:nvCxnSpPr>
          <p:cNvPr id="17" name="Connector 16"/>
          <p:cNvCxnSpPr/>
          <p:nvPr/>
        </p:nvCxnSpPr>
        <p:spPr>
          <a:xfrm>
            <a:off x="822960" y="2837252"/>
            <a:ext cx="10515600" cy="0"/>
          </a:xfrm>
          <a:prstGeom prst="line">
            <a:avLst/>
          </a:prstGeom>
          <a:ln w="19050">
            <a:solidFill>
              <a:srgbClr val="FF475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869680" y="2544644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50" b="0" i="0">
                <a:solidFill>
                  <a:srgbClr val="FF4757"/>
                </a:solidFill>
                <a:latin typeface="Courier New"/>
              </a:rPr>
              <a:t>แนวต้าน (Resistance)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822960" y="5300907"/>
            <a:ext cx="10515600" cy="0"/>
          </a:xfrm>
          <a:prstGeom prst="line">
            <a:avLst/>
          </a:prstGeom>
          <a:ln w="19050">
            <a:solidFill>
              <a:srgbClr val="00D97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869680" y="5355771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50" b="0" i="0">
                <a:solidFill>
                  <a:srgbClr val="00D97E"/>
                </a:solidFill>
                <a:latin typeface="Courier New"/>
              </a:rPr>
              <a:t>แนวรับ (Support)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ตัวอย่างประกอบ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อ่านแนวรับ-แนวต้านจากกราฟจริง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แผนภาพประกอบเพื่อการสอน (ข้อมูลสมมติ) — หลักการใช้ได้กับหุ้นทุกตัวที่มีสภาพคล่องสูง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11/34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6949440" cy="42062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822960" y="2194560"/>
          <a:ext cx="6400800" cy="37490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cxnSp>
        <p:nvCxnSpPr>
          <p:cNvPr id="17" name="Connector 16"/>
          <p:cNvCxnSpPr/>
          <p:nvPr/>
        </p:nvCxnSpPr>
        <p:spPr>
          <a:xfrm>
            <a:off x="822960" y="2819399"/>
            <a:ext cx="6400800" cy="0"/>
          </a:xfrm>
          <a:prstGeom prst="line">
            <a:avLst/>
          </a:prstGeom>
          <a:ln w="19050">
            <a:solidFill>
              <a:srgbClr val="FF475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822960" y="5110480"/>
            <a:ext cx="6400800" cy="0"/>
          </a:xfrm>
          <a:prstGeom prst="line">
            <a:avLst/>
          </a:prstGeom>
          <a:ln w="19050">
            <a:solidFill>
              <a:srgbClr val="00D97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7680960" y="1965960"/>
            <a:ext cx="3931920" cy="420624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909560" y="224028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5F7FA"/>
                </a:solidFill>
                <a:latin typeface="Calibri"/>
              </a:rPr>
              <a:t>อ่านยังไง?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09560" y="2743200"/>
            <a:ext cx="34747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1200"/>
              </a:spcAft>
            </a:pPr>
            <a:r>
              <a:rPr sz="1250" b="0" i="0">
                <a:solidFill>
                  <a:srgbClr val="8B96A5"/>
                </a:solidFill>
                <a:latin typeface="Calibri"/>
              </a:rPr>
              <a:t>•  ราคาชนแนวต้านซ้ำ 2-3 ครั้งแล้วเด้งลง → เพดานแข็ง</a:t>
            </a:r>
          </a:p>
          <a:p>
            <a:pPr algn="l">
              <a:lnSpc>
                <a:spcPct val="115000"/>
              </a:lnSpc>
              <a:spcAft>
                <a:spcPts val="1200"/>
              </a:spcAft>
            </a:pPr>
            <a:r>
              <a:rPr sz="1250" b="0" i="0">
                <a:solidFill>
                  <a:srgbClr val="8B96A5"/>
                </a:solidFill>
                <a:latin typeface="Calibri"/>
              </a:rPr>
              <a:t>•  ราคาแตะแนวรับแล้วดีดกลับซ้ำ → พื้นแข็ง</a:t>
            </a:r>
          </a:p>
          <a:p>
            <a:pPr algn="l">
              <a:lnSpc>
                <a:spcPct val="115000"/>
              </a:lnSpc>
              <a:spcAft>
                <a:spcPts val="1200"/>
              </a:spcAft>
            </a:pPr>
            <a:r>
              <a:rPr sz="1250" b="0" i="0">
                <a:solidFill>
                  <a:srgbClr val="8B96A5"/>
                </a:solidFill>
                <a:latin typeface="Calibri"/>
              </a:rPr>
              <a:t>•  ถ้าราคาทะลุแนวต้านพร้อมวอลุ่มสูง → มักเป็นจุดเริ่มเทรนด์ใหม่</a:t>
            </a:r>
          </a:p>
          <a:p>
            <a:pPr algn="l">
              <a:lnSpc>
                <a:spcPct val="115000"/>
              </a:lnSpc>
              <a:spcAft>
                <a:spcPts val="1200"/>
              </a:spcAft>
            </a:pPr>
            <a:r>
              <a:rPr sz="1250" b="0" i="0">
                <a:solidFill>
                  <a:srgbClr val="8B96A5"/>
                </a:solidFill>
                <a:latin typeface="Calibri"/>
              </a:rPr>
              <a:t>•  แนวรับที่หลุด มักกลายเป็นแนวต้านใหม่ (role reversal)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รูปแบบกราฟ (กลับตัว)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Reversal Patterns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12/34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1965960"/>
            <a:ext cx="539496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5" name="Chart 14"/>
          <p:cNvGraphicFramePr>
            <a:graphicFrameLocks noGrp="1"/>
          </p:cNvGraphicFramePr>
          <p:nvPr/>
        </p:nvGraphicFramePr>
        <p:xfrm>
          <a:off x="822959" y="2194560"/>
          <a:ext cx="4846320" cy="2651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48640" y="4846320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Head &amp; Shoulders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59" y="5257800"/>
            <a:ext cx="48463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3 ยอด — ยอดกลางสูงสุด (หัว) — สัญญาณกลับตัวลง เมื่อหลุด Neckline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1965960"/>
            <a:ext cx="539496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9" name="Chart 18"/>
          <p:cNvGraphicFramePr>
            <a:graphicFrameLocks noGrp="1"/>
          </p:cNvGraphicFramePr>
          <p:nvPr/>
        </p:nvGraphicFramePr>
        <p:xfrm>
          <a:off x="6492240" y="2194560"/>
          <a:ext cx="4846320" cy="265176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217920" y="4846320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Double Top / Bottom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92240" y="5257800"/>
            <a:ext cx="48463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2 ยอดสูงใกล้กัน ทำต่อไม่ได้ — แรงซื้อหมดแรง (Double Bottom = กลับด้าน)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รูปแบบกราฟ (ต่อเนื่อง)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Continuation Patterns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13/34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5" name="Chart 14"/>
          <p:cNvGraphicFramePr>
            <a:graphicFrameLocks noGrp="1"/>
          </p:cNvGraphicFramePr>
          <p:nvPr/>
        </p:nvGraphicFramePr>
        <p:xfrm>
          <a:off x="777240" y="2194560"/>
          <a:ext cx="2971800" cy="2651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48640" y="484632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50" b="1" i="0">
                <a:solidFill>
                  <a:srgbClr val="F5F7FA"/>
                </a:solidFill>
                <a:latin typeface="Calibri"/>
              </a:rPr>
              <a:t>Triangle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257800"/>
            <a:ext cx="3063240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80" b="0" i="0">
                <a:solidFill>
                  <a:srgbClr val="8B96A5"/>
                </a:solidFill>
                <a:latin typeface="Calibri"/>
              </a:rPr>
              <a:t>กรอบแคบลงเรื่อย ๆ — พลังงานสะสมก่อนทะลุ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062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9" name="Chart 18"/>
          <p:cNvGraphicFramePr>
            <a:graphicFrameLocks noGrp="1"/>
          </p:cNvGraphicFramePr>
          <p:nvPr/>
        </p:nvGraphicFramePr>
        <p:xfrm>
          <a:off x="4434840" y="2194560"/>
          <a:ext cx="2971800" cy="265176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206240" y="484632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50" b="1" i="0">
                <a:solidFill>
                  <a:srgbClr val="F5F7FA"/>
                </a:solidFill>
                <a:latin typeface="Calibri"/>
              </a:rPr>
              <a:t>Flag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5257800"/>
            <a:ext cx="3063240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80" b="0" i="0">
                <a:solidFill>
                  <a:srgbClr val="8B96A5"/>
                </a:solidFill>
                <a:latin typeface="Calibri"/>
              </a:rPr>
              <a:t>พักฐานสั้น ๆ ในกรอบเอียง หลังวิ่งแรง แล้วไปต่อ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8638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3" name="Chart 22"/>
          <p:cNvGraphicFramePr>
            <a:graphicFrameLocks noGrp="1"/>
          </p:cNvGraphicFramePr>
          <p:nvPr/>
        </p:nvGraphicFramePr>
        <p:xfrm>
          <a:off x="8092440" y="2194560"/>
          <a:ext cx="2971800" cy="2651760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863840" y="484632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50" b="1" i="0">
                <a:solidFill>
                  <a:srgbClr val="F5F7FA"/>
                </a:solidFill>
                <a:latin typeface="Calibri"/>
              </a:rPr>
              <a:t>Wedge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5257800"/>
            <a:ext cx="3063240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80" b="0" i="0">
                <a:solidFill>
                  <a:srgbClr val="8B96A5"/>
                </a:solidFill>
                <a:latin typeface="Calibri"/>
              </a:rPr>
              <a:t>เส้นบน-ล่างบีบเข้าหากัน มักจบด้วยการกลับตัว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อินดิเคเตอร์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Moving Average (MA) &amp; Golden Cross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SMA = ค่าเฉลี่ยเรียบง่าย · EMA = ให้น้ำหนักราคาล่าสุดมากกว่า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14/34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11064240" cy="42062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822960" y="2286000"/>
          <a:ext cx="7772400" cy="35661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8869680" y="2194560"/>
            <a:ext cx="2514600" cy="3749039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052560" y="2423160"/>
            <a:ext cx="2148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00D97E"/>
                </a:solidFill>
                <a:latin typeface="Calibri"/>
              </a:rPr>
              <a:t>Golden Cross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52560" y="2834640"/>
            <a:ext cx="21488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เส้นเร็วตัดขึ้นเหนือเส้นช้า → สัญญาณขาขึ้น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52560" y="3886200"/>
            <a:ext cx="2148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4757"/>
                </a:solidFill>
                <a:latin typeface="Calibri"/>
              </a:rPr>
              <a:t>Death Cross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52560" y="4297680"/>
            <a:ext cx="21488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เส้นเร็วตัดลงต่ำกว่าเส้นช้า → สัญญาณขาลง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อินดิเคเตอร์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RSI — Relative Strength Index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วัดความแรงของแรงซื้อ-แรงขาย สเกล 0–100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15/34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7680960" cy="42062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822960" y="2194560"/>
          <a:ext cx="7132320" cy="37490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cxnSp>
        <p:nvCxnSpPr>
          <p:cNvPr id="17" name="Connector 16"/>
          <p:cNvCxnSpPr/>
          <p:nvPr/>
        </p:nvCxnSpPr>
        <p:spPr>
          <a:xfrm>
            <a:off x="822960" y="3319272"/>
            <a:ext cx="7132319" cy="0"/>
          </a:xfrm>
          <a:prstGeom prst="line">
            <a:avLst/>
          </a:prstGeom>
          <a:ln w="19050">
            <a:solidFill>
              <a:srgbClr val="FF475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26480" y="3026664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FF4757"/>
                </a:solidFill>
                <a:latin typeface="Courier New"/>
              </a:rPr>
              <a:t>Overbought 70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822960" y="4818888"/>
            <a:ext cx="7132319" cy="0"/>
          </a:xfrm>
          <a:prstGeom prst="line">
            <a:avLst/>
          </a:prstGeom>
          <a:ln w="19050">
            <a:solidFill>
              <a:srgbClr val="00D97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126480" y="4864607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00D97E"/>
                </a:solidFill>
                <a:latin typeface="Courier New"/>
              </a:rPr>
              <a:t>Oversold 30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503920" y="2194560"/>
            <a:ext cx="2880360" cy="3749039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732520" y="2423160"/>
            <a:ext cx="2468880" cy="3383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1000"/>
              </a:spcAft>
            </a:pPr>
            <a:r>
              <a:rPr sz="1200" b="1" i="0">
                <a:solidFill>
                  <a:srgbClr val="FF4757"/>
                </a:solidFill>
                <a:latin typeface="Calibri"/>
              </a:rPr>
              <a:t>RSI &gt; 70 → </a:t>
            </a:r>
            <a:r>
              <a:rPr sz="1200" b="0" i="0">
                <a:solidFill>
                  <a:srgbClr val="8B96A5"/>
                </a:solidFill>
                <a:latin typeface="Calibri"/>
              </a:rPr>
              <a:t>อาจ Overbought (ซื้อมากไป)</a:t>
            </a:r>
          </a:p>
          <a:p>
            <a:pPr algn="l">
              <a:lnSpc>
                <a:spcPct val="125000"/>
              </a:lnSpc>
              <a:spcAft>
                <a:spcPts val="1000"/>
              </a:spcAft>
            </a:pPr>
            <a:r>
              <a:rPr sz="1200" b="1" i="0">
                <a:solidFill>
                  <a:srgbClr val="00D97E"/>
                </a:solidFill>
                <a:latin typeface="Calibri"/>
              </a:rPr>
              <a:t>RSI &lt; 30 → </a:t>
            </a:r>
            <a:r>
              <a:rPr sz="1200" b="0" i="0">
                <a:solidFill>
                  <a:srgbClr val="8B96A5"/>
                </a:solidFill>
                <a:latin typeface="Calibri"/>
              </a:rPr>
              <a:t>อาจ Oversold (ขายมากไป)</a:t>
            </a:r>
          </a:p>
          <a:p>
            <a:pPr algn="l">
              <a:lnSpc>
                <a:spcPct val="125000"/>
              </a:lnSpc>
              <a:spcAft>
                <a:spcPts val="1000"/>
              </a:spcAft>
            </a:pPr>
            <a:r>
              <a:rPr sz="1200" b="0" i="0">
                <a:solidFill>
                  <a:srgbClr val="8B96A5"/>
                </a:solidFill>
                <a:latin typeface="Calibri"/>
              </a:rPr>
              <a:t> </a:t>
            </a:r>
          </a:p>
          <a:p>
            <a:pPr algn="l">
              <a:lnSpc>
                <a:spcPct val="125000"/>
              </a:lnSpc>
              <a:spcAft>
                <a:spcPts val="1000"/>
              </a:spcAft>
            </a:pPr>
            <a:r>
              <a:rPr sz="1200" b="1" i="0">
                <a:solidFill>
                  <a:srgbClr val="FFB020"/>
                </a:solidFill>
                <a:latin typeface="Calibri"/>
              </a:rPr>
              <a:t>Divergence: </a:t>
            </a:r>
            <a:r>
              <a:rPr sz="1200" b="0" i="0">
                <a:solidFill>
                  <a:srgbClr val="8B96A5"/>
                </a:solidFill>
                <a:latin typeface="Calibri"/>
              </a:rPr>
              <a:t>ราคาทำจุดต่ำใหม่ แต่ RSI ไม่ต่ำตาม → สัญญาณเตือนกลับตัว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อินดิเคเตอร์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MACD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Moving Average Convergence Divergence — วัดโมเมนตัมจากส่วนต่างของ MA สองเส้น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16/34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7680960" cy="42062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822960" y="2148840"/>
          <a:ext cx="7132320" cy="15544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17" name="Chart 16"/>
          <p:cNvGraphicFramePr>
            <a:graphicFrameLocks noGrp="1"/>
          </p:cNvGraphicFramePr>
          <p:nvPr/>
        </p:nvGraphicFramePr>
        <p:xfrm>
          <a:off x="822960" y="3794760"/>
          <a:ext cx="7132320" cy="214884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8" name="Rounded Rectangle 17"/>
          <p:cNvSpPr/>
          <p:nvPr/>
        </p:nvSpPr>
        <p:spPr>
          <a:xfrm>
            <a:off x="8503920" y="2194560"/>
            <a:ext cx="2880360" cy="3749039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732520" y="2423160"/>
            <a:ext cx="2468880" cy="3383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200" b="0" i="0">
                <a:solidFill>
                  <a:srgbClr val="8B96A5"/>
                </a:solidFill>
                <a:latin typeface="Calibri"/>
              </a:rPr>
              <a:t>MACD ตัดขึ้นเหนือ Signal →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200" b="1" i="0">
                <a:solidFill>
                  <a:srgbClr val="00D97E"/>
                </a:solidFill>
                <a:latin typeface="Calibri"/>
              </a:rPr>
              <a:t>โมเมนตัมเป็นบวก (ซื้อ)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200" b="0" i="0">
                <a:solidFill>
                  <a:srgbClr val="8B96A5"/>
                </a:solidFill>
                <a:latin typeface="Calibri"/>
              </a:rPr>
              <a:t> 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200" b="0" i="0">
                <a:solidFill>
                  <a:srgbClr val="8B96A5"/>
                </a:solidFill>
                <a:latin typeface="Calibri"/>
              </a:rPr>
              <a:t>MACD ตัดลงต่ำกว่า Signal →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200" b="1" i="0">
                <a:solidFill>
                  <a:srgbClr val="FF4757"/>
                </a:solidFill>
                <a:latin typeface="Calibri"/>
              </a:rPr>
              <a:t>โมเมนตัมเป็นลบ (ขาย)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200" b="0" i="0">
                <a:solidFill>
                  <a:srgbClr val="8B96A5"/>
                </a:solidFill>
                <a:latin typeface="Calibri"/>
              </a:rPr>
              <a:t> 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200" b="0" i="0">
                <a:solidFill>
                  <a:srgbClr val="8B96A5"/>
                </a:solidFill>
                <a:latin typeface="Calibri"/>
              </a:rPr>
              <a:t>แท่ง Histogram ยิ่งสูง = โมเมนตัมยิ่งแรง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อินดิเคเตอร์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Bollinger Bands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แถบวัดความผันผวนรอบเส้นค่าเฉลี่ย — แคบ = สงบ, กว้าง = ผันผวน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17/34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7680960" cy="42062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822960" y="2194560"/>
          <a:ext cx="7132320" cy="37490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8503920" y="2194560"/>
            <a:ext cx="2880360" cy="3749039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732520" y="2423160"/>
            <a:ext cx="2468880" cy="3383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50" b="0" i="0">
                <a:solidFill>
                  <a:srgbClr val="8B96A5"/>
                </a:solidFill>
                <a:latin typeface="Calibri"/>
              </a:rPr>
              <a:t>แถบบีบแคบ (Squeeze) →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50" b="1" i="0">
                <a:solidFill>
                  <a:srgbClr val="FFB020"/>
                </a:solidFill>
                <a:latin typeface="Calibri"/>
              </a:rPr>
              <a:t>ตลาดสะสมพลัง มักตามด้วยการเบรกแรง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50" b="0" i="0">
                <a:solidFill>
                  <a:srgbClr val="8B96A5"/>
                </a:solidFill>
                <a:latin typeface="Calibri"/>
              </a:rPr>
              <a:t>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50" b="0" i="0">
                <a:solidFill>
                  <a:srgbClr val="8B96A5"/>
                </a:solidFill>
                <a:latin typeface="Calibri"/>
              </a:rPr>
              <a:t>ราคาแตะแถบบน →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50" b="1" i="0">
                <a:solidFill>
                  <a:srgbClr val="FF4757"/>
                </a:solidFill>
                <a:latin typeface="Calibri"/>
              </a:rPr>
              <a:t>อาจแพงในระยะสั้น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50" b="0" i="0">
                <a:solidFill>
                  <a:srgbClr val="8B96A5"/>
                </a:solidFill>
                <a:latin typeface="Calibri"/>
              </a:rPr>
              <a:t>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50" b="0" i="0">
                <a:solidFill>
                  <a:srgbClr val="8B96A5"/>
                </a:solidFill>
                <a:latin typeface="Calibri"/>
              </a:rPr>
              <a:t>ราคาแตะแถบล่าง →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50" b="1" i="0">
                <a:solidFill>
                  <a:srgbClr val="00D97E"/>
                </a:solidFill>
                <a:latin typeface="Calibri"/>
              </a:rPr>
              <a:t>อาจถูกในระยะสั้น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ข้อควรระวัง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อย่าใส่ทุกอินดิเคเตอร์พร้อมกัน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จอรก = มองไม่เห็นอะไรเลย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18/34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2011680"/>
            <a:ext cx="5349240" cy="40233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2286000"/>
            <a:ext cx="4800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F4757"/>
                </a:solidFill>
                <a:latin typeface="Calibri"/>
              </a:rPr>
              <a:t>✕  จอรก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2926080"/>
            <a:ext cx="4800600" cy="2651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50" b="0" i="0">
                <a:solidFill>
                  <a:srgbClr val="8B96A5"/>
                </a:solidFill>
                <a:latin typeface="Calibri"/>
              </a:rPr>
              <a:t>•  MA 3 เส้น + RSI + MACD + Bollinger + Volume พร้อมกัน</a:t>
            </a:r>
          </a:p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50" b="0" i="0">
                <a:solidFill>
                  <a:srgbClr val="8B96A5"/>
                </a:solidFill>
                <a:latin typeface="Calibri"/>
              </a:rPr>
              <a:t>•  สัญญาณขัดแย้งกันเอง ตัดสินใจไม่ได้</a:t>
            </a:r>
          </a:p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50" b="0" i="0">
                <a:solidFill>
                  <a:srgbClr val="8B96A5"/>
                </a:solidFill>
                <a:latin typeface="Calibri"/>
              </a:rPr>
              <a:t>•  เสียเวลาวิเคราะห์ พลาดจังหวะจริง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011680"/>
            <a:ext cx="5349240" cy="40233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37960" y="2286000"/>
            <a:ext cx="4800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00D97E"/>
                </a:solidFill>
                <a:latin typeface="Calibri"/>
              </a:rPr>
              <a:t>✓  จอสะอาด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926080"/>
            <a:ext cx="4800600" cy="2651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50" b="0" i="0">
                <a:solidFill>
                  <a:srgbClr val="8B96A5"/>
                </a:solidFill>
                <a:latin typeface="Calibri"/>
              </a:rPr>
              <a:t>•  เลือก 2-3 เครื่องมือที่เสริมกัน เช่น เทรนด์ + โมเมนตัม</a:t>
            </a:r>
          </a:p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50" b="0" i="0">
                <a:solidFill>
                  <a:srgbClr val="8B96A5"/>
                </a:solidFill>
                <a:latin typeface="Calibri"/>
              </a:rPr>
              <a:t>•  เช่น: MA (เทรนด์) + RSI (จังหวะ) + Volume (ยืนยัน)</a:t>
            </a:r>
          </a:p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50" b="0" i="0">
                <a:solidFill>
                  <a:srgbClr val="8B96A5"/>
                </a:solidFill>
                <a:latin typeface="Calibri"/>
              </a:rPr>
              <a:t>•  ใช้ให้คล่องก่อน ค่อยเพิ่มเครื่องมือใหม่ทีละตัว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กรณีศึกษา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ประกอบสัญญาณเข้าด้วยกัน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แผนภาพประกอบเพื่อการสอน (ข้อมูลสมมติ) — ฝึกอ่านแบบเดียวกันนี้กับหุ้นที่คุณคุ้นเคย เช่น PTT, DELTA, ADVANC, CPALL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19/34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7406640" cy="42062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822960" y="2194560"/>
          <a:ext cx="6858000" cy="37490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cxnSp>
        <p:nvCxnSpPr>
          <p:cNvPr id="17" name="Connector 16"/>
          <p:cNvCxnSpPr/>
          <p:nvPr/>
        </p:nvCxnSpPr>
        <p:spPr>
          <a:xfrm>
            <a:off x="822960" y="5300907"/>
            <a:ext cx="6858000" cy="0"/>
          </a:xfrm>
          <a:prstGeom prst="line">
            <a:avLst/>
          </a:prstGeom>
          <a:ln w="19050">
            <a:solidFill>
              <a:srgbClr val="00D97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68680" y="5355771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00D97E"/>
                </a:solidFill>
                <a:latin typeface="Courier New"/>
              </a:rPr>
              <a:t>แนวรับซ้ำ 2 ครั้ง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46320" y="3246120"/>
            <a:ext cx="2651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FFB020"/>
                </a:solidFill>
                <a:latin typeface="Calibri"/>
              </a:rPr>
              <a:t>① ทะลุแนวต้านเดิม + วอลุ่มเพิ่ม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6320" y="251460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3DB8FF"/>
                </a:solidFill>
                <a:latin typeface="Calibri"/>
              </a:rPr>
              <a:t>② Golden Cross ตามมา ยืนยันเทรนด์ขึ้น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0" y="2194560"/>
            <a:ext cx="3154680" cy="3749039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58200" y="242316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F5F7FA"/>
                </a:solidFill>
                <a:latin typeface="Calibri"/>
              </a:rPr>
              <a:t>อ่านสัญญาณร่วมกัน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58200" y="2880360"/>
            <a:ext cx="2743200" cy="3017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sz="1150" b="1" i="0">
                <a:solidFill>
                  <a:srgbClr val="F5F7FA"/>
                </a:solidFill>
                <a:latin typeface="Calibri"/>
              </a:rPr>
              <a:t>1. เทรนด์ </a:t>
            </a:r>
            <a:r>
              <a:rPr sz="1150" b="0" i="0">
                <a:solidFill>
                  <a:srgbClr val="8B96A5"/>
                </a:solidFill>
                <a:latin typeface="Calibri"/>
              </a:rPr>
              <a:t>— ราคาทำ Higher Low ต่อเนื่อง</a:t>
            </a: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sz="1150" b="1" i="0">
                <a:solidFill>
                  <a:srgbClr val="F5F7FA"/>
                </a:solidFill>
                <a:latin typeface="Calibri"/>
              </a:rPr>
              <a:t>2. แนวรับ-แนวต้าน </a:t>
            </a:r>
            <a:r>
              <a:rPr sz="1150" b="0" i="0">
                <a:solidFill>
                  <a:srgbClr val="8B96A5"/>
                </a:solidFill>
                <a:latin typeface="Calibri"/>
              </a:rPr>
              <a:t>— ทะลุแนวต้านพร้อมวอลุ่ม</a:t>
            </a: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sz="1150" b="1" i="0">
                <a:solidFill>
                  <a:srgbClr val="F5F7FA"/>
                </a:solidFill>
                <a:latin typeface="Calibri"/>
              </a:rPr>
              <a:t>3. อินดิเคเตอร์ </a:t>
            </a:r>
            <a:r>
              <a:rPr sz="1150" b="0" i="0">
                <a:solidFill>
                  <a:srgbClr val="8B96A5"/>
                </a:solidFill>
                <a:latin typeface="Calibri"/>
              </a:rPr>
              <a:t>— MA ยืนยัน Golden Cross</a:t>
            </a: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sz="1150" b="0" i="0">
                <a:solidFill>
                  <a:srgbClr val="8B96A5"/>
                </a:solidFill>
                <a:latin typeface="Calibri"/>
              </a:rPr>
              <a:t> </a:t>
            </a: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sz="1150" b="0" i="1">
                <a:solidFill>
                  <a:srgbClr val="FFB020"/>
                </a:solidFill>
                <a:latin typeface="Calibri"/>
              </a:rPr>
              <a:t>เมื่อ 3 สัญญาณสอดคล้องกัน ความมั่นใจในการตัดสินใจยิ่งสูงขึ้น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จาก WEEK 5 สู่ WEEK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Fundamental vs Technical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สองมุมมองที่นักลงทุนต้องใช้คู่กัน — ไม่ใช่เลือกอย่างใดอย่างหนึ่ง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02/34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874519"/>
            <a:ext cx="50292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583680" y="1874519"/>
            <a:ext cx="50292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2194560"/>
            <a:ext cx="44805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3DB8FF"/>
                </a:solidFill>
                <a:latin typeface="Courier New"/>
              </a:rPr>
              <a:t>FUNDAMENTAL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2606039"/>
            <a:ext cx="448056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F5F7FA"/>
                </a:solidFill>
                <a:latin typeface="Calibri"/>
              </a:rPr>
              <a:t>ธุรกิจนี้ดีจริงไหม?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3246120"/>
            <a:ext cx="448056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000"/>
              </a:spcAft>
            </a:pPr>
            <a:r>
              <a:rPr sz="1400" b="0" i="0">
                <a:solidFill>
                  <a:srgbClr val="8B96A5"/>
                </a:solidFill>
                <a:latin typeface="Calibri"/>
              </a:rPr>
              <a:t>•  มองยาว — ปี ถึง หลายปี</a:t>
            </a:r>
          </a:p>
          <a:p>
            <a:pPr algn="l">
              <a:lnSpc>
                <a:spcPct val="110000"/>
              </a:lnSpc>
              <a:spcAft>
                <a:spcPts val="1000"/>
              </a:spcAft>
            </a:pPr>
            <a:r>
              <a:rPr sz="1400" b="0" i="0">
                <a:solidFill>
                  <a:srgbClr val="8B96A5"/>
                </a:solidFill>
                <a:latin typeface="Calibri"/>
              </a:rPr>
              <a:t>•  งบการเงิน, Moat, มูลค่ากิจการ</a:t>
            </a:r>
          </a:p>
          <a:p>
            <a:pPr algn="l">
              <a:lnSpc>
                <a:spcPct val="110000"/>
              </a:lnSpc>
              <a:spcAft>
                <a:spcPts val="1000"/>
              </a:spcAft>
            </a:pPr>
            <a:r>
              <a:rPr sz="1400" b="0" i="0">
                <a:solidFill>
                  <a:srgbClr val="8B96A5"/>
                </a:solidFill>
                <a:latin typeface="Calibri"/>
              </a:rPr>
              <a:t>•  ใช้ตัดสินใจว่า “จะซื้อไหม”</a:t>
            </a:r>
          </a:p>
          <a:p>
            <a:pPr algn="l">
              <a:lnSpc>
                <a:spcPct val="110000"/>
              </a:lnSpc>
              <a:spcAft>
                <a:spcPts val="1000"/>
              </a:spcAft>
            </a:pPr>
            <a:r>
              <a:rPr sz="1400" b="0" i="0">
                <a:solidFill>
                  <a:srgbClr val="8B96A5"/>
                </a:solidFill>
                <a:latin typeface="Calibri"/>
              </a:rPr>
              <a:t>•  เหมาะกับนักลงทุนระยะยาว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0" y="2194560"/>
            <a:ext cx="44805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00D97E"/>
                </a:solidFill>
                <a:latin typeface="Courier New"/>
              </a:rPr>
              <a:t>TECHNICAL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0" y="2606039"/>
            <a:ext cx="448056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F5F7FA"/>
                </a:solidFill>
                <a:latin typeface="Calibri"/>
              </a:rPr>
              <a:t>จังหวะนี้น่าซื้อไหม?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0" y="3246120"/>
            <a:ext cx="448056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000"/>
              </a:spcAft>
            </a:pPr>
            <a:r>
              <a:rPr sz="1400" b="0" i="0">
                <a:solidFill>
                  <a:srgbClr val="8B96A5"/>
                </a:solidFill>
                <a:latin typeface="Calibri"/>
              </a:rPr>
              <a:t>•  มองสั้น — วัน ถึง เดือน</a:t>
            </a:r>
          </a:p>
          <a:p>
            <a:pPr algn="l">
              <a:lnSpc>
                <a:spcPct val="110000"/>
              </a:lnSpc>
              <a:spcAft>
                <a:spcPts val="1000"/>
              </a:spcAft>
            </a:pPr>
            <a:r>
              <a:rPr sz="1400" b="0" i="0">
                <a:solidFill>
                  <a:srgbClr val="8B96A5"/>
                </a:solidFill>
                <a:latin typeface="Calibri"/>
              </a:rPr>
              <a:t>•  กราฟราคา, ปริมาณซื้อขาย, อินดิเคเตอร์</a:t>
            </a:r>
          </a:p>
          <a:p>
            <a:pPr algn="l">
              <a:lnSpc>
                <a:spcPct val="110000"/>
              </a:lnSpc>
              <a:spcAft>
                <a:spcPts val="1000"/>
              </a:spcAft>
            </a:pPr>
            <a:r>
              <a:rPr sz="1400" b="0" i="0">
                <a:solidFill>
                  <a:srgbClr val="8B96A5"/>
                </a:solidFill>
                <a:latin typeface="Calibri"/>
              </a:rPr>
              <a:t>•  ใช้ตัดสินใจว่า “จะซื้อ-ขายเมื่อไร”</a:t>
            </a:r>
          </a:p>
          <a:p>
            <a:pPr algn="l">
              <a:lnSpc>
                <a:spcPct val="110000"/>
              </a:lnSpc>
              <a:spcAft>
                <a:spcPts val="1000"/>
              </a:spcAft>
            </a:pPr>
            <a:r>
              <a:rPr sz="1400" b="0" i="0">
                <a:solidFill>
                  <a:srgbClr val="8B96A5"/>
                </a:solidFill>
                <a:latin typeface="Calibri"/>
              </a:rPr>
              <a:t>•  เหมาะกับจับจังหวะเข้า-ออก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เครื่องมือ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รู้จักหน้าจอ TradingView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20/34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1965960"/>
            <a:ext cx="2377440" cy="411480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14884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FFB020"/>
                </a:solidFill>
                <a:latin typeface="Courier New"/>
              </a:rPr>
              <a:t>WATCHLIST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2514600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5F7FA"/>
                </a:solidFill>
                <a:latin typeface="Courier New"/>
              </a:rPr>
              <a:t>PTT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251460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100" b="0" i="0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2926080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5F7FA"/>
                </a:solidFill>
                <a:latin typeface="Courier New"/>
              </a:rPr>
              <a:t>DELTA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03120" y="292608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100" b="0" i="0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3337560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5F7FA"/>
                </a:solidFill>
                <a:latin typeface="Courier New"/>
              </a:rPr>
              <a:t>ADVANC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03120" y="333756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100" b="0" i="0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3749039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5F7FA"/>
                </a:solidFill>
                <a:latin typeface="Courier New"/>
              </a:rPr>
              <a:t>CPALL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3749039"/>
            <a:ext cx="640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100" b="0" i="0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160520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5F7FA"/>
                </a:solidFill>
                <a:latin typeface="Courier New"/>
              </a:rPr>
              <a:t>KBANK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03120" y="4160520"/>
            <a:ext cx="640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100" b="0" i="0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063240" y="1965960"/>
            <a:ext cx="5577840" cy="28803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246120" y="2121408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FFB020"/>
                </a:solidFill>
                <a:latin typeface="Courier New"/>
              </a:rPr>
              <a:t>CHART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3429000" y="4160520"/>
            <a:ext cx="0" cy="54864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364992" y="4297680"/>
            <a:ext cx="128016" cy="274319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0" name="Connector 29"/>
          <p:cNvCxnSpPr/>
          <p:nvPr/>
        </p:nvCxnSpPr>
        <p:spPr>
          <a:xfrm>
            <a:off x="3931920" y="4069080"/>
            <a:ext cx="0" cy="41148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867911" y="4206240"/>
            <a:ext cx="128016" cy="137159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2" name="Connector 31"/>
          <p:cNvCxnSpPr/>
          <p:nvPr/>
        </p:nvCxnSpPr>
        <p:spPr>
          <a:xfrm>
            <a:off x="4434840" y="4251960"/>
            <a:ext cx="0" cy="54864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4370831" y="4389120"/>
            <a:ext cx="128016" cy="274319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Connector 33"/>
          <p:cNvCxnSpPr/>
          <p:nvPr/>
        </p:nvCxnSpPr>
        <p:spPr>
          <a:xfrm>
            <a:off x="4937760" y="4069080"/>
            <a:ext cx="0" cy="73152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873752" y="4206240"/>
            <a:ext cx="128016" cy="45720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6" name="Connector 35"/>
          <p:cNvCxnSpPr/>
          <p:nvPr/>
        </p:nvCxnSpPr>
        <p:spPr>
          <a:xfrm>
            <a:off x="5440680" y="4434840"/>
            <a:ext cx="0" cy="50292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376672" y="4572000"/>
            <a:ext cx="128016" cy="228600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5943600" y="3977639"/>
            <a:ext cx="0" cy="411481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5879592" y="4114800"/>
            <a:ext cx="128016" cy="13716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6446520" y="3840480"/>
            <a:ext cx="0" cy="41148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6382512" y="3977640"/>
            <a:ext cx="128016" cy="137159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6949440" y="4251960"/>
            <a:ext cx="0" cy="50292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6885432" y="4389120"/>
            <a:ext cx="128016" cy="228600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4" name="Connector 43"/>
          <p:cNvCxnSpPr/>
          <p:nvPr/>
        </p:nvCxnSpPr>
        <p:spPr>
          <a:xfrm>
            <a:off x="7452360" y="3886200"/>
            <a:ext cx="0" cy="54864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388352" y="4023360"/>
            <a:ext cx="128016" cy="274319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6" name="Connector 45"/>
          <p:cNvCxnSpPr/>
          <p:nvPr/>
        </p:nvCxnSpPr>
        <p:spPr>
          <a:xfrm>
            <a:off x="7955279" y="3749039"/>
            <a:ext cx="0" cy="457201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7891271" y="3886200"/>
            <a:ext cx="128016" cy="18288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8" name="Connector 47"/>
          <p:cNvCxnSpPr/>
          <p:nvPr/>
        </p:nvCxnSpPr>
        <p:spPr>
          <a:xfrm flipV="1">
            <a:off x="3429000" y="3840480"/>
            <a:ext cx="4572000" cy="502920"/>
          </a:xfrm>
          <a:prstGeom prst="line">
            <a:avLst/>
          </a:prstGeom>
          <a:ln w="19050">
            <a:solidFill>
              <a:srgbClr val="3DB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63240" y="4937760"/>
            <a:ext cx="5577840" cy="114300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246120" y="507492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FFB020"/>
                </a:solidFill>
                <a:latin typeface="Courier New"/>
              </a:rPr>
              <a:t>INDICATORS (RSI)</a:t>
            </a:r>
          </a:p>
        </p:txBody>
      </p:sp>
      <p:graphicFrame>
        <p:nvGraphicFramePr>
          <p:cNvPr id="51" name="Chart 50"/>
          <p:cNvGraphicFramePr>
            <a:graphicFrameLocks noGrp="1"/>
          </p:cNvGraphicFramePr>
          <p:nvPr/>
        </p:nvGraphicFramePr>
        <p:xfrm>
          <a:off x="3246120" y="5349240"/>
          <a:ext cx="5212080" cy="5943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2" name="Rounded Rectangle 51"/>
          <p:cNvSpPr/>
          <p:nvPr/>
        </p:nvSpPr>
        <p:spPr>
          <a:xfrm>
            <a:off x="8869680" y="1965960"/>
            <a:ext cx="2514600" cy="411480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052560" y="2148840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FFB020"/>
                </a:solidFill>
                <a:latin typeface="Courier New"/>
              </a:rPr>
              <a:t>TOOLBAR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052560" y="25146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✎  Trend Line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052560" y="29718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▭  Rectangle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052560" y="34290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≈  Fibonacci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052560" y="38862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⌀  Indicators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052560" y="43434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⏱  Timeframe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เตรียมพร้อม LIVE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ขั้นตอนสาธิตสด บน TradingView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21/34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194560"/>
            <a:ext cx="2651760" cy="3291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B020"/>
                </a:solidFill>
                <a:latin typeface="Courier New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33832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5F7FA"/>
                </a:solidFill>
                <a:latin typeface="Calibri"/>
              </a:rPr>
              <a:t>เลือกหุ้น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4069079"/>
            <a:ext cx="21945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เปิดหุ้นที่นักศึกษาคุ้นเคยจาก Watchlist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37560" y="2194560"/>
            <a:ext cx="2651760" cy="3291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566160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B020"/>
                </a:solidFill>
                <a:latin typeface="Courier New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66160" y="33832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5F7FA"/>
                </a:solidFill>
                <a:latin typeface="Calibri"/>
              </a:rPr>
              <a:t>ใส่อินดิเคเตอร์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66160" y="4069079"/>
            <a:ext cx="21945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เพิ่ม MA 20/50 และ RSI ลงบนกราฟ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26479" y="2194560"/>
            <a:ext cx="2651760" cy="3291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55079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B020"/>
                </a:solidFill>
                <a:latin typeface="Courier New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79" y="33832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5F7FA"/>
                </a:solidFill>
                <a:latin typeface="Calibri"/>
              </a:rPr>
              <a:t>ตีเส้นแนวรับ-แนวต้าน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55079" y="4069079"/>
            <a:ext cx="21945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ลากเส้นตามจุดที่ราคาเด้งซ้ำ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915399" y="2194560"/>
            <a:ext cx="2651760" cy="3291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43999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B020"/>
                </a:solidFill>
                <a:latin typeface="Courier New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3999" y="33832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5F7FA"/>
                </a:solidFill>
                <a:latin typeface="Calibri"/>
              </a:rPr>
              <a:t>เรียกชื่อรูปแบบ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3999" y="4069079"/>
            <a:ext cx="21945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ช่วยกันบอกว่ากราฟนี้เข้าพวก pattern ไหน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63240" y="3657600"/>
            <a:ext cx="685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52159" y="3657600"/>
            <a:ext cx="685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1080" y="3657600"/>
            <a:ext cx="685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548640" y="457200"/>
            <a:ext cx="201168" cy="201168"/>
          </a:xfrm>
          <a:prstGeom prst="ellipse">
            <a:avLst/>
          </a:prstGeom>
          <a:solidFill>
            <a:srgbClr val="FF4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3657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4757"/>
                </a:solidFill>
                <a:latin typeface="Courier New"/>
              </a:rPr>
              <a:t>LIVE NOW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914400"/>
            <a:ext cx="100584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5F7FA"/>
                </a:solidFill>
                <a:latin typeface="Calibri"/>
              </a:rPr>
              <a:t>TradingView — สาธิตสด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011680"/>
            <a:ext cx="11064240" cy="411480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228600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FB020"/>
                </a:solidFill>
                <a:latin typeface="Calibri"/>
              </a:rPr>
              <a:t>เช็คลิสต์สำหรับผู้สอน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2788920"/>
            <a:ext cx="10332720" cy="3108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500" b="0" i="0">
                <a:solidFill>
                  <a:srgbClr val="8B96A5"/>
                </a:solidFill>
                <a:latin typeface="Calibri"/>
              </a:rPr>
              <a:t>•  เปิดหุ้นจริงที่นักศึกษาเสนอ ไม่ใช่ตัวอย่างที่เตรียมไว้ล่วงหน้า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500" b="0" i="0">
                <a:solidFill>
                  <a:srgbClr val="8B96A5"/>
                </a:solidFill>
                <a:latin typeface="Calibri"/>
              </a:rPr>
              <a:t>•  ให้นักศึกษาช่วยตีเส้นแนวรับ-แนวต้านก่อน แล้วค่อยเฉลย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500" b="0" i="0">
                <a:solidFill>
                  <a:srgbClr val="8B96A5"/>
                </a:solidFill>
                <a:latin typeface="Calibri"/>
              </a:rPr>
              <a:t>•  เปิด MA + RSI ทีละตัว อธิบายว่าทำไมถึงเลือกคู่นี้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500" b="0" i="0">
                <a:solidFill>
                  <a:srgbClr val="8B96A5"/>
                </a:solidFill>
                <a:latin typeface="Calibri"/>
              </a:rPr>
              <a:t>•  ย้ำเสมอ: นี่คือการฝึกอ่านกราฟ ไม่ใช่คำแนะนำให้ซื้อ-ขายจริง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500" b="0" i="0">
                <a:solidFill>
                  <a:srgbClr val="8B96A5"/>
                </a:solidFill>
                <a:latin typeface="Calibri"/>
              </a:rPr>
              <a:t>•  เผื่อเวลา 10-15 นาที ก่อนเข้าสู่ Quiz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22/34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ข้อควรระวัง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Technical Analysis ไม่ใช่ลูกแก้วทำนายอนาคต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23/34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103120"/>
            <a:ext cx="3520440" cy="393192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FFB0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59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0" i="0">
                <a:solidFill>
                  <a:srgbClr val="F5F7FA"/>
                </a:solidFill>
                <a:latin typeface="Calibri"/>
              </a:rPr>
              <a:t>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59" y="3291839"/>
            <a:ext cx="2971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50" b="1" i="0">
                <a:solidFill>
                  <a:srgbClr val="F5F7FA"/>
                </a:solidFill>
                <a:latin typeface="Calibri"/>
              </a:rPr>
              <a:t>ความน่าจะเป็น ไม่ใช่ความแน่นอน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59" y="4160520"/>
            <a:ext cx="29718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8B96A5"/>
                </a:solidFill>
                <a:latin typeface="Calibri"/>
              </a:rPr>
              <a:t>สัญญาณ TA บอก “โอกาส” ไม่ใช่การรับประกันผลลัพธ์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25112" y="2103120"/>
            <a:ext cx="3520440" cy="393192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FFB0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599431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0" i="0">
                <a:solidFill>
                  <a:srgbClr val="F5F7FA"/>
                </a:solidFill>
                <a:latin typeface="Calibri"/>
              </a:rPr>
              <a:t>🛡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99431" y="3291839"/>
            <a:ext cx="2971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50" b="1" i="0">
                <a:solidFill>
                  <a:srgbClr val="F5F7FA"/>
                </a:solidFill>
                <a:latin typeface="Calibri"/>
              </a:rPr>
              <a:t>ใช้คู่กับการบริหารความเสี่ยง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99431" y="4160520"/>
            <a:ext cx="29718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8B96A5"/>
                </a:solidFill>
                <a:latin typeface="Calibri"/>
              </a:rPr>
              <a:t>ตั้ง Stop-Loss เสมอ ไม่ว่าสัญญาณจะดูดีแค่ไหน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101583" y="2103120"/>
            <a:ext cx="3520440" cy="393192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FFB0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375904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0" i="0">
                <a:solidFill>
                  <a:srgbClr val="F5F7FA"/>
                </a:solidFill>
                <a:latin typeface="Calibri"/>
              </a:rPr>
              <a:t>⚠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75904" y="3291839"/>
            <a:ext cx="2971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50" b="1" i="0">
                <a:solidFill>
                  <a:srgbClr val="F5F7FA"/>
                </a:solidFill>
                <a:latin typeface="Calibri"/>
              </a:rPr>
              <a:t>ระวัง FOMO และ Overtrading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75904" y="4160520"/>
            <a:ext cx="29718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8B96A5"/>
                </a:solidFill>
                <a:latin typeface="Calibri"/>
              </a:rPr>
              <a:t>ไม่ใช่ทุกแท่งเทียนต้องเทรด — รอสัญญาณที่ชัดเจนพอ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Workshop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ฝึกอ่านกราฟเป็นคู่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จับคู่ 2 คน — เลือกหุ้น 1 ตัว วิเคราะห์ร่วมกัน 10 นาที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24/34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6949440" cy="420624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224028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FB020"/>
                </a:solidFill>
                <a:latin typeface="Calibri"/>
              </a:rPr>
              <a:t>สิ่งที่ต้องส่ง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2788920"/>
            <a:ext cx="6309360" cy="3108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600"/>
              </a:spcAft>
            </a:pPr>
            <a:r>
              <a:rPr sz="1500" b="0" i="0">
                <a:solidFill>
                  <a:srgbClr val="F5F7FA"/>
                </a:solidFill>
                <a:latin typeface="Calibri"/>
              </a:rPr>
              <a:t>☐  ระบุเทรนด์ปัจจุบัน (ขึ้น / ลง / ไซด์เวย์)</a:t>
            </a:r>
          </a:p>
          <a:p>
            <a:pPr algn="l">
              <a:lnSpc>
                <a:spcPct val="120000"/>
              </a:lnSpc>
              <a:spcAft>
                <a:spcPts val="1600"/>
              </a:spcAft>
            </a:pPr>
            <a:r>
              <a:rPr sz="1500" b="0" i="0">
                <a:solidFill>
                  <a:srgbClr val="F5F7FA"/>
                </a:solidFill>
                <a:latin typeface="Calibri"/>
              </a:rPr>
              <a:t>☐  ตีเส้นแนวรับ-แนวต้านอย่างน้อย 1 คู่</a:t>
            </a:r>
          </a:p>
          <a:p>
            <a:pPr algn="l">
              <a:lnSpc>
                <a:spcPct val="120000"/>
              </a:lnSpc>
              <a:spcAft>
                <a:spcPts val="1600"/>
              </a:spcAft>
            </a:pPr>
            <a:r>
              <a:rPr sz="1500" b="0" i="0">
                <a:solidFill>
                  <a:srgbClr val="F5F7FA"/>
                </a:solidFill>
                <a:latin typeface="Calibri"/>
              </a:rPr>
              <a:t>☐  เปิด MA และ RSI แล้วอ่านสัญญาณ</a:t>
            </a:r>
          </a:p>
          <a:p>
            <a:pPr algn="l">
              <a:lnSpc>
                <a:spcPct val="120000"/>
              </a:lnSpc>
              <a:spcAft>
                <a:spcPts val="1600"/>
              </a:spcAft>
            </a:pPr>
            <a:r>
              <a:rPr sz="1500" b="0" i="0">
                <a:solidFill>
                  <a:srgbClr val="F5F7FA"/>
                </a:solidFill>
                <a:latin typeface="Calibri"/>
              </a:rPr>
              <a:t>☐  สรุป 1 ประโยค: “ถ้าจะเข้าซื้อ จะรอสัญญาณอะไร?”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680960" y="1965960"/>
            <a:ext cx="3931920" cy="420624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955279" y="224028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FB020"/>
                </a:solidFill>
                <a:latin typeface="Calibri"/>
              </a:rPr>
              <a:t>กติกา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55279" y="2743200"/>
            <a:ext cx="3291840" cy="3108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300" b="0" i="0">
                <a:solidFill>
                  <a:srgbClr val="8B96A5"/>
                </a:solidFill>
                <a:latin typeface="Calibri"/>
              </a:rPr>
              <a:t>•  เวลา: 10 นาที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300" b="0" i="0">
                <a:solidFill>
                  <a:srgbClr val="8B96A5"/>
                </a:solidFill>
                <a:latin typeface="Calibri"/>
              </a:rPr>
              <a:t>•  สุ่ม 2-3 คู่ นำเสนอหน้าห้อง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300" b="0" i="0">
                <a:solidFill>
                  <a:srgbClr val="8B96A5"/>
                </a:solidFill>
                <a:latin typeface="Calibri"/>
              </a:rPr>
              <a:t>•  ไม่มีคำตอบผิด — เน้นเหตุผลประกอบ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⚡ วันนี้มี Quiz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Quiz 2 — Technical Analysis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25/34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103120"/>
            <a:ext cx="11064240" cy="393192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FFB0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2377440"/>
            <a:ext cx="13716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600" b="0" i="0">
                <a:solidFill>
                  <a:srgbClr val="F5F7FA"/>
                </a:solidFill>
                <a:latin typeface="Calibri"/>
              </a:rPr>
              <a:t>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68880" y="2514600"/>
            <a:ext cx="86868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  <a:spcAft>
                <a:spcPts val="1000"/>
              </a:spcAft>
            </a:pPr>
            <a:r>
              <a:rPr sz="1500" b="0" i="0">
                <a:solidFill>
                  <a:srgbClr val="8B96A5"/>
                </a:solidFill>
                <a:latin typeface="Calibri"/>
              </a:rPr>
              <a:t>ช่วง: </a:t>
            </a:r>
            <a:r>
              <a:rPr sz="1500" b="1" i="0">
                <a:solidFill>
                  <a:srgbClr val="F5F7FA"/>
                </a:solidFill>
                <a:latin typeface="Calibri"/>
              </a:rPr>
              <a:t>ท้ายคาบ หลัง TradingView Live Demo</a:t>
            </a:r>
          </a:p>
          <a:p>
            <a:pPr algn="l">
              <a:lnSpc>
                <a:spcPct val="140000"/>
              </a:lnSpc>
              <a:spcAft>
                <a:spcPts val="1000"/>
              </a:spcAft>
            </a:pPr>
            <a:r>
              <a:rPr sz="1500" b="0" i="0">
                <a:solidFill>
                  <a:srgbClr val="8B96A5"/>
                </a:solidFill>
                <a:latin typeface="Calibri"/>
              </a:rPr>
              <a:t>ขอบเขต: </a:t>
            </a:r>
            <a:r>
              <a:rPr sz="1500" b="1" i="0">
                <a:solidFill>
                  <a:srgbClr val="F5F7FA"/>
                </a:solidFill>
                <a:latin typeface="Calibri"/>
              </a:rPr>
              <a:t>Candlestick · Chart Patterns · MA · RSI · MACD · Bollinger Bands</a:t>
            </a:r>
          </a:p>
          <a:p>
            <a:pPr algn="l">
              <a:lnSpc>
                <a:spcPct val="140000"/>
              </a:lnSpc>
              <a:spcAft>
                <a:spcPts val="1000"/>
              </a:spcAft>
            </a:pPr>
            <a:r>
              <a:rPr sz="1500" b="0" i="0">
                <a:solidFill>
                  <a:srgbClr val="8B96A5"/>
                </a:solidFill>
                <a:latin typeface="Calibri"/>
              </a:rPr>
              <a:t>รูปแบบ: </a:t>
            </a:r>
            <a:r>
              <a:rPr sz="1500" b="1" i="0">
                <a:solidFill>
                  <a:srgbClr val="F5F7FA"/>
                </a:solidFill>
                <a:latin typeface="Calibri"/>
              </a:rPr>
              <a:t>อ่านกราฟจริง ระบุสัญญาณ (ไม่ใช่ท่องจำนิยาม)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68880" y="475488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1">
                <a:solidFill>
                  <a:srgbClr val="FFB020"/>
                </a:solidFill>
                <a:latin typeface="Calibri"/>
              </a:rPr>
              <a:t>อ่านกราฟให้คล่องจากตัวอย่างในคาบ — ไม่ต้องท่องสูตร แค่เข้าใจสัญญาณ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สรุป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สิ่งที่ควรจำจาก Week 6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26/34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011680"/>
            <a:ext cx="5349240" cy="1005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2139696"/>
            <a:ext cx="822960" cy="804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FFB020"/>
                </a:solidFill>
                <a:latin typeface="Courier New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2121408"/>
            <a:ext cx="4069079" cy="8961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 i="0">
                <a:solidFill>
                  <a:srgbClr val="F5F7FA"/>
                </a:solidFill>
                <a:latin typeface="Calibri"/>
              </a:rPr>
              <a:t>Technical Analysis ตอบคำถาม “จังหวะไหน” ไม่ใช่ “หุ้นไหน”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3640" y="2011680"/>
            <a:ext cx="5349240" cy="1005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92240" y="2139696"/>
            <a:ext cx="822960" cy="804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FFB020"/>
                </a:solidFill>
                <a:latin typeface="Courier New"/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2121408"/>
            <a:ext cx="4069079" cy="8961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 i="0">
                <a:solidFill>
                  <a:srgbClr val="F5F7FA"/>
                </a:solidFill>
                <a:latin typeface="Calibri"/>
              </a:rPr>
              <a:t>Candlestick บอกแรงซื้อ-ขายในแต่ละช่วงเวลา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182112"/>
            <a:ext cx="5349240" cy="1005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7240" y="3310128"/>
            <a:ext cx="822960" cy="804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FFB020"/>
                </a:solidFill>
                <a:latin typeface="Courier New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00200" y="3291840"/>
            <a:ext cx="4069079" cy="8961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 i="0">
                <a:solidFill>
                  <a:srgbClr val="F5F7FA"/>
                </a:solidFill>
                <a:latin typeface="Calibri"/>
              </a:rPr>
              <a:t>แนวรับ-แนวต้าน คือกรอบที่ราคามักเด้งหรือถูกกด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3182112"/>
            <a:ext cx="5349240" cy="1005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92240" y="3310128"/>
            <a:ext cx="822960" cy="804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FFB020"/>
                </a:solidFill>
                <a:latin typeface="Courier New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3291840"/>
            <a:ext cx="4069079" cy="8961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 i="0">
                <a:solidFill>
                  <a:srgbClr val="F5F7FA"/>
                </a:solidFill>
                <a:latin typeface="Calibri"/>
              </a:rPr>
              <a:t>MA / RSI / MACD / Bollinger — เลือกใช้ 2-3 ตัวที่เสริมกัน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4352544"/>
            <a:ext cx="5349240" cy="1005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77240" y="4480559"/>
            <a:ext cx="822960" cy="804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FFB020"/>
                </a:solidFill>
                <a:latin typeface="Courier New"/>
              </a:rP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00200" y="4462272"/>
            <a:ext cx="4069079" cy="8961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 i="0">
                <a:solidFill>
                  <a:srgbClr val="F5F7FA"/>
                </a:solidFill>
                <a:latin typeface="Calibri"/>
              </a:rPr>
              <a:t>สัญญาณยิ่งสอดคล้องกันหลายตัว ยิ่งเพิ่มความมั่นใจ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63640" y="4352544"/>
            <a:ext cx="5349240" cy="1005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92240" y="4480559"/>
            <a:ext cx="822960" cy="804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FFB020"/>
                </a:solidFill>
                <a:latin typeface="Courier New"/>
              </a:rPr>
              <a:t>06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0" y="4462272"/>
            <a:ext cx="4069079" cy="8961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 i="0">
                <a:solidFill>
                  <a:srgbClr val="F5F7FA"/>
                </a:solidFill>
                <a:latin typeface="Calibri"/>
              </a:rPr>
              <a:t>TA คือความน่าจะเป็น — ใช้คู่กับการบริหารความเสี่ยงเสมอ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8572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71450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5717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42900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2862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14350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0" y="60007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7955279" y="4681728"/>
            <a:ext cx="0" cy="130759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54696" y="4846320"/>
            <a:ext cx="201168" cy="653795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" name="Connector 10"/>
          <p:cNvCxnSpPr/>
          <p:nvPr/>
        </p:nvCxnSpPr>
        <p:spPr>
          <a:xfrm>
            <a:off x="8366760" y="4224528"/>
            <a:ext cx="0" cy="176479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266176" y="4389120"/>
            <a:ext cx="201168" cy="950976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>
            <a:off x="8778240" y="4498848"/>
            <a:ext cx="0" cy="149047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8677656" y="4663440"/>
            <a:ext cx="201168" cy="772667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9189720" y="3950208"/>
            <a:ext cx="0" cy="203911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089136" y="4114800"/>
            <a:ext cx="201168" cy="1129284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" name="Connector 16"/>
          <p:cNvCxnSpPr/>
          <p:nvPr/>
        </p:nvCxnSpPr>
        <p:spPr>
          <a:xfrm>
            <a:off x="9601200" y="4315968"/>
            <a:ext cx="0" cy="167335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500616" y="4480560"/>
            <a:ext cx="201168" cy="891539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" name="Connector 18"/>
          <p:cNvCxnSpPr/>
          <p:nvPr/>
        </p:nvCxnSpPr>
        <p:spPr>
          <a:xfrm>
            <a:off x="10012680" y="3675888"/>
            <a:ext cx="0" cy="231343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912096" y="3840480"/>
            <a:ext cx="201168" cy="1307592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10424160" y="4041648"/>
            <a:ext cx="0" cy="194767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0323576" y="4206240"/>
            <a:ext cx="201168" cy="1069848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3" name="Connector 22"/>
          <p:cNvCxnSpPr/>
          <p:nvPr/>
        </p:nvCxnSpPr>
        <p:spPr>
          <a:xfrm>
            <a:off x="10835640" y="3401568"/>
            <a:ext cx="0" cy="258775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0735056" y="3566160"/>
            <a:ext cx="201168" cy="148590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5" name="Connector 24"/>
          <p:cNvCxnSpPr/>
          <p:nvPr/>
        </p:nvCxnSpPr>
        <p:spPr>
          <a:xfrm>
            <a:off x="11247120" y="3858768"/>
            <a:ext cx="0" cy="213055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146536" y="4023360"/>
            <a:ext cx="201168" cy="1188719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FFB020"/>
                </a:solidFill>
                <a:latin typeface="Courier New"/>
              </a:rPr>
              <a:t>BONUS · เครื่องมือเสริม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1792" y="2377440"/>
            <a:ext cx="96012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5F7FA"/>
                </a:solidFill>
                <a:latin typeface="Calibri"/>
              </a:rPr>
              <a:t>TradingView AI Extension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3337560"/>
            <a:ext cx="8686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 i="0">
                <a:solidFill>
                  <a:srgbClr val="8B96A5"/>
                </a:solidFill>
                <a:latin typeface="Calibri"/>
              </a:rPr>
              <a:t>ใช้ Prompt ช่วยวางแผนเทรด — จากกราฟที่ซับซ้อน สู่แผนที่ชัดเจน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6172200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 i="1">
                <a:solidFill>
                  <a:srgbClr val="8B96A5"/>
                </a:solidFill>
                <a:latin typeface="Calibri"/>
              </a:rPr>
              <a:t>ตัวอย่างการใช้งานจากเพจ Liberator (Facebook)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27/34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เริ่มต้นใช้งาน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เริ่มใช้งานใน 30 วินาที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28/34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194560"/>
            <a:ext cx="2651760" cy="3291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B020"/>
                </a:solidFill>
                <a:latin typeface="Courier New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33832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5F7FA"/>
                </a:solidFill>
                <a:latin typeface="Calibri"/>
              </a:rPr>
              <a:t>เปิดกราฟ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4069079"/>
            <a:ext cx="21945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เปิดหุ้นที่สนใจขึ้นมาบน TradingView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37560" y="2194560"/>
            <a:ext cx="2651760" cy="3291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566160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B020"/>
                </a:solidFill>
                <a:latin typeface="Courier New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66160" y="33832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5F7FA"/>
                </a:solidFill>
                <a:latin typeface="Calibri"/>
              </a:rPr>
              <a:t>กด Extensions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66160" y="4069079"/>
            <a:ext cx="21945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คลิกไอคอนตัวต่อ มุมขวาบนของเบราว์เซอร์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26479" y="2194560"/>
            <a:ext cx="2651760" cy="3291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55079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B020"/>
                </a:solidFill>
                <a:latin typeface="Courier New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79" y="33832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5F7FA"/>
                </a:solidFill>
                <a:latin typeface="Calibri"/>
              </a:rPr>
              <a:t>เลือก Extension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55079" y="4069079"/>
            <a:ext cx="21945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ค้นหาและเลือก TradingView Extension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915399" y="2194560"/>
            <a:ext cx="2651760" cy="329184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43999" y="2423160"/>
            <a:ext cx="10972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B020"/>
                </a:solidFill>
                <a:latin typeface="Courier New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3999" y="33832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5F7FA"/>
                </a:solidFill>
                <a:latin typeface="Calibri"/>
              </a:rPr>
              <a:t>Sign 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3999" y="4069079"/>
            <a:ext cx="21945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กลับมาที่กราฟเดิม พร้อมเริ่มวิเคราะห์ได้เลย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63240" y="3657600"/>
            <a:ext cx="685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52159" y="3657600"/>
            <a:ext cx="685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1080" y="3657600"/>
            <a:ext cx="685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5669280"/>
            <a:ext cx="110642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1">
                <a:solidFill>
                  <a:srgbClr val="8B96A5"/>
                </a:solidFill>
                <a:latin typeface="Calibri"/>
              </a:rPr>
              <a:t>ตำแหน่งปุ่มอาจแตกต่างกันเล็กน้อยตามเบราว์เซอร์และเวอร์ชันของ Extension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หลักการตั้งคำถาม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อย่าถามกว้างๆ ว่า “หุ้นนี้จะขึ้นไหม”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29/34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1965960"/>
            <a:ext cx="5349240" cy="420624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2240279"/>
            <a:ext cx="4800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FF4757"/>
                </a:solidFill>
                <a:latin typeface="Calibri"/>
              </a:rPr>
              <a:t>✕  คำถามกว้างเกินไป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2880360"/>
            <a:ext cx="4800600" cy="2651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350" b="1" i="0">
                <a:solidFill>
                  <a:srgbClr val="F5F7FA"/>
                </a:solidFill>
                <a:latin typeface="Calibri"/>
              </a:rPr>
              <a:t>“หุ้นตัวนี้จะขึ้นไหม?”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350" b="0" i="0">
                <a:solidFill>
                  <a:srgbClr val="8B96A5"/>
                </a:solidFill>
                <a:latin typeface="Calibri"/>
              </a:rPr>
              <a:t> 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350" b="0" i="0">
                <a:solidFill>
                  <a:srgbClr val="8B96A5"/>
                </a:solidFill>
                <a:latin typeface="Calibri"/>
              </a:rPr>
              <a:t>เปิดโอกาสให้ AI ตอบกว้างและเดาทิศทางมากเกินไป — ไม่ได้ผูกกับข้อมูลจริงบนกราฟ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3640" y="1965960"/>
            <a:ext cx="5349240" cy="420624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37960" y="2240279"/>
            <a:ext cx="4800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00D97E"/>
                </a:solidFill>
                <a:latin typeface="Calibri"/>
              </a:rPr>
              <a:t>✓  คำถามที่ควรถาม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2880360"/>
            <a:ext cx="4800600" cy="3108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00" b="0" i="0">
                <a:solidFill>
                  <a:srgbClr val="F5F7FA"/>
                </a:solidFill>
                <a:latin typeface="Calibri"/>
              </a:rPr>
              <a:t>•  แนวโน้มหลักเป็นขาขึ้นหรือขาลง?</a:t>
            </a:r>
          </a:p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00" b="0" i="0">
                <a:solidFill>
                  <a:srgbClr val="F5F7FA"/>
                </a:solidFill>
                <a:latin typeface="Calibri"/>
              </a:rPr>
              <a:t>•  แนวรับและแนวต้านอยู่ตรงไหน?</a:t>
            </a:r>
          </a:p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00" b="0" i="0">
                <a:solidFill>
                  <a:srgbClr val="F5F7FA"/>
                </a:solidFill>
                <a:latin typeface="Calibri"/>
              </a:rPr>
              <a:t>•  ราคานี้ควรรอย่อหรือรอ Breakout?</a:t>
            </a:r>
          </a:p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00" b="0" i="0">
                <a:solidFill>
                  <a:srgbClr val="F5F7FA"/>
                </a:solidFill>
                <a:latin typeface="Calibri"/>
              </a:rPr>
              <a:t>•  ถ้าผิดทางต้องตัดขาดทุนตรงไหน?</a:t>
            </a:r>
          </a:p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sz="1300" b="0" i="0">
                <a:solidFill>
                  <a:srgbClr val="F5F7FA"/>
                </a:solidFill>
                <a:latin typeface="Calibri"/>
              </a:rPr>
              <a:t>•  ผลตอบแทนที่คาดหวังคุ้มความเสี่ยงไหม?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แนวคิดพื้นฐาน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Technical Analysis คืออะไร?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การศึกษาพฤติกรรมราคาในอดีต เพื่อคาดการณ์ทิศทางในอนาคต — ตั้งอยู่บน 3 ความเชื่อหลัก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03/34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2194560"/>
            <a:ext cx="10058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00D97E"/>
                </a:solidFill>
                <a:latin typeface="Courier New"/>
              </a:rPr>
              <a:t>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11680" y="2130552"/>
            <a:ext cx="90525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5F7FA"/>
                </a:solidFill>
                <a:latin typeface="Calibri"/>
              </a:rPr>
              <a:t>ราคาสะท้อนทุกอย่างแล้ว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11680" y="2532888"/>
            <a:ext cx="905256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8B96A5"/>
                </a:solidFill>
                <a:latin typeface="Calibri"/>
              </a:rPr>
              <a:t>ข่าว งบการเงิน อารมณ์ตลาด ถูกสะท้อนอยู่ในราคาหุ้นเรียบร้อยแล้ว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38328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3611880"/>
            <a:ext cx="10058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3DB8FF"/>
                </a:solidFill>
                <a:latin typeface="Courier New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11680" y="3547872"/>
            <a:ext cx="90525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5F7FA"/>
                </a:solidFill>
                <a:latin typeface="Calibri"/>
              </a:rPr>
              <a:t>ราคาเคลื่อนไหวเป็นเทรนด์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11680" y="3950208"/>
            <a:ext cx="905256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8B96A5"/>
                </a:solidFill>
                <a:latin typeface="Calibri"/>
              </a:rPr>
              <a:t>เมื่อเทรนด์เกิดขึ้น มักดำเนินต่อไปจนกว่าจะมีสัญญาณกลับตัวชัดเจน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80060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2960" y="5029200"/>
            <a:ext cx="10058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FB020"/>
                </a:solidFill>
                <a:latin typeface="Courier New"/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11680" y="4965192"/>
            <a:ext cx="90525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5F7FA"/>
                </a:solidFill>
                <a:latin typeface="Calibri"/>
              </a:rPr>
              <a:t>ประวัติศาสตร์มักซ้ำรอย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11680" y="5367528"/>
            <a:ext cx="905256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8B96A5"/>
                </a:solidFill>
                <a:latin typeface="Calibri"/>
              </a:rPr>
              <a:t>พฤติกรรมนักลงทุน (ความโลภ-ความกลัว) ทำให้รูปแบบกราฟเกิดซ้ำ ๆ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หลักการเขียน Prompt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Prompt ที่ดี ต้องกำหนดกติกาให้ AI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30/34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1874519"/>
            <a:ext cx="11064240" cy="896112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2020824"/>
            <a:ext cx="9144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 i="0">
                <a:solidFill>
                  <a:srgbClr val="00D97E"/>
                </a:solidFill>
                <a:latin typeface="Courier New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20240" y="1965960"/>
            <a:ext cx="9418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5F7FA"/>
                </a:solidFill>
                <a:latin typeface="Calibri"/>
              </a:rPr>
              <a:t>ใช้เฉพาะข้อมูลจริงจากกราฟ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20240" y="2313432"/>
            <a:ext cx="9418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ห้ามเดาราคา วันที่ Volume หรือ Indicator ที่ไม่มีข้อมูล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2926079"/>
            <a:ext cx="11064240" cy="896112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3072384"/>
            <a:ext cx="9144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 i="0">
                <a:solidFill>
                  <a:srgbClr val="3DB8FF"/>
                </a:solidFill>
                <a:latin typeface="Courier New"/>
              </a:rPr>
              <a:t>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20240" y="3017520"/>
            <a:ext cx="9418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5F7FA"/>
                </a:solidFill>
                <a:latin typeface="Calibri"/>
              </a:rPr>
              <a:t>วิเคราะห์ 2 Timeframe ร่วมกัน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20240" y="3364991"/>
            <a:ext cx="9418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Timeframe ปัจจุบัน ร่วมกับ Higher Timeframe อีก 1 ระดับ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3977639"/>
            <a:ext cx="11064240" cy="896112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4123944"/>
            <a:ext cx="9144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 i="0">
                <a:solidFill>
                  <a:srgbClr val="FFB020"/>
                </a:solidFill>
                <a:latin typeface="Courier New"/>
              </a:rPr>
              <a:t>03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20240" y="4069079"/>
            <a:ext cx="9418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5F7FA"/>
                </a:solidFill>
                <a:latin typeface="Calibri"/>
              </a:rPr>
              <a:t>ใช้แท่งเทียนที่ปิดแล้วยืนยัน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20240" y="4416552"/>
            <a:ext cx="9418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ยืนยัน Breakout, BOS, CHoCH และการเสียโครงสร้างด้วยแท่งที่ปิดแล้วเท่านั้น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029200"/>
            <a:ext cx="11064240" cy="896112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" y="5175504"/>
            <a:ext cx="9144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 i="0">
                <a:solidFill>
                  <a:srgbClr val="FF4757"/>
                </a:solidFill>
                <a:latin typeface="Courier New"/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20240" y="5120640"/>
            <a:ext cx="9418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5F7FA"/>
                </a:solidFill>
                <a:latin typeface="Calibri"/>
              </a:rPr>
              <a:t>ต้องกล้าตอบ “No Trade”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20240" y="5468112"/>
            <a:ext cx="9418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B96A5"/>
                </a:solidFill>
                <a:latin typeface="Calibri"/>
              </a:rPr>
              <a:t>ถ้าไม่มีจุดเข้าที่มี Confluence พอ หรือ Risk-to-Reward ต่ำกว่า 1.5 — ห้ามฝืนหาจุดเข้า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ผลลัพธ์ที่ได้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AI ช่วยสรุปแผนให้ครบ — แต่ไม่การันตีผล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31/34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103120"/>
            <a:ext cx="1691640" cy="10515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2103120"/>
            <a:ext cx="1472184" cy="10515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50" b="1" i="0">
                <a:solidFill>
                  <a:srgbClr val="F5F7FA"/>
                </a:solidFill>
                <a:latin typeface="Calibri"/>
              </a:rPr>
              <a:t>เทรนด์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67128" y="2464308"/>
            <a:ext cx="402336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50008" y="2103120"/>
            <a:ext cx="1691640" cy="10515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59736" y="2103120"/>
            <a:ext cx="1472184" cy="10515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50" b="1" i="0">
                <a:solidFill>
                  <a:srgbClr val="F5F7FA"/>
                </a:solidFill>
                <a:latin typeface="Calibri"/>
              </a:rPr>
              <a:t>แนวรับ/แนวต้าน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68496" y="2464308"/>
            <a:ext cx="402336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51376" y="2103120"/>
            <a:ext cx="1691640" cy="10515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261104" y="2103120"/>
            <a:ext cx="1472184" cy="10515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50" b="1" i="0">
                <a:solidFill>
                  <a:srgbClr val="F5F7FA"/>
                </a:solidFill>
                <a:latin typeface="Calibri"/>
              </a:rPr>
              <a:t>Pullback vs Breakout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69864" y="2464308"/>
            <a:ext cx="402336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952744" y="2103120"/>
            <a:ext cx="1691640" cy="10515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062472" y="2103120"/>
            <a:ext cx="1472184" cy="10515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50" b="1" i="0">
                <a:solidFill>
                  <a:srgbClr val="F5F7FA"/>
                </a:solidFill>
                <a:latin typeface="Calibri"/>
              </a:rPr>
              <a:t>Entry/SL/TP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71231" y="2464308"/>
            <a:ext cx="402336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754112" y="2103120"/>
            <a:ext cx="1691640" cy="10515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863840" y="2103120"/>
            <a:ext cx="1472184" cy="10515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50" b="1" i="0">
                <a:solidFill>
                  <a:srgbClr val="F5F7FA"/>
                </a:solidFill>
                <a:latin typeface="Calibri"/>
              </a:rPr>
              <a:t>R:R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72600" y="2464308"/>
            <a:ext cx="402336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FB020"/>
                </a:solidFill>
                <a:latin typeface="Courier New"/>
              </a:rPr>
              <a:t>&gt;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555480" y="2103120"/>
            <a:ext cx="1691640" cy="10515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665208" y="2103120"/>
            <a:ext cx="1472184" cy="10515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50" b="1" i="0">
                <a:solidFill>
                  <a:srgbClr val="F5F7FA"/>
                </a:solidFill>
                <a:latin typeface="Calibri"/>
              </a:rPr>
              <a:t>คำแนะนำสุดท้าย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48640" y="3520440"/>
            <a:ext cx="11064240" cy="265176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FFB0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2960" y="3749039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FB020"/>
                </a:solidFill>
                <a:latin typeface="Calibri"/>
              </a:rPr>
              <a:t>⚠  คำเตือนสำคัญ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4251960"/>
            <a:ext cx="10515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300" b="0" i="0">
                <a:solidFill>
                  <a:srgbClr val="8B96A5"/>
                </a:solidFill>
                <a:latin typeface="Calibri"/>
              </a:rPr>
              <a:t>TradingView AI เป็นเพียงเครื่องมือช่วยจัดข้อมูลและสร้างแผน — </a:t>
            </a:r>
            <a:r>
              <a:rPr sz="1300" b="1" i="0">
                <a:solidFill>
                  <a:srgbClr val="F5F7FA"/>
                </a:solidFill>
                <a:latin typeface="Calibri"/>
              </a:rPr>
              <a:t>ไม่ได้การันตีว่าแนวรับจะรับอยู่ Breakout จะสำเร็จ หรือราคาจะไปถึงเป้าหมายทุกครั้ง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300" b="0" i="0">
                <a:solidFill>
                  <a:srgbClr val="8B96A5"/>
                </a:solidFill>
                <a:latin typeface="Calibri"/>
              </a:rPr>
              <a:t> 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300" b="0" i="0">
                <a:solidFill>
                  <a:srgbClr val="8B96A5"/>
                </a:solidFill>
                <a:latin typeface="Calibri"/>
              </a:rPr>
              <a:t>ก่อนตัดสินใจลงทุนควรตรวจสอบตัวเลขบนกราฟอีกครั้ง และกำหนดความเสี่ยงให้เหมาะกับพอร์ตของตัวเอง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Prompt ฉบับเต็ม (1/2)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โครงสร้าง Prompt วิเคราะห์กราฟ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32/34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1874519"/>
            <a:ext cx="3593592" cy="420624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9808" y="2075688"/>
            <a:ext cx="3191256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FFB020"/>
                </a:solidFill>
                <a:latin typeface="Calibri"/>
              </a:rPr>
              <a:t>1. ภาพรวมกราฟ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8" y="2560320"/>
            <a:ext cx="3191256" cy="3383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Symbol และตลาด</a:t>
            </a:r>
          </a:p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Timeframe ปัจจุบัน และ Higher Timeframe</a:t>
            </a:r>
          </a:p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ราคาปัจจุบัน</a:t>
            </a:r>
          </a:p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แนวโน้มทั้ง 2 Timeframe สอดคล้องหรือขัดแย้งกัน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88536" y="1874519"/>
            <a:ext cx="3593592" cy="420624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9703" y="2075688"/>
            <a:ext cx="3191256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FFB020"/>
                </a:solidFill>
                <a:latin typeface="Calibri"/>
              </a:rPr>
              <a:t>2. โครงสร้างและ Indicator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9703" y="2560320"/>
            <a:ext cx="3191256" cy="3383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HH, HL, LH, LL, BOS และ CHoCH</a:t>
            </a:r>
          </a:p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EMA 20, EMA 50, EMA 200</a:t>
            </a:r>
          </a:p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RSI, MACD, Volume (หากมีข้อมูล)</a:t>
            </a:r>
          </a:p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Invalidation Level ที่ทำให้มุมมองเปลี่ยน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28431" y="1874519"/>
            <a:ext cx="3593592" cy="420624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0" y="2075688"/>
            <a:ext cx="3191256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FFB020"/>
                </a:solidFill>
                <a:latin typeface="Calibri"/>
              </a:rPr>
              <a:t>3. โซนสำคัญ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2560320"/>
            <a:ext cx="3191256" cy="3383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แนวรับ S1, S2, S3 · แนวต้าน R1, R2, R3</a:t>
            </a:r>
          </a:p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ระบุเป็นช่วงราคา พร้อมเหตุผลสั้นๆ</a:t>
            </a:r>
          </a:p>
          <a:p>
            <a:pPr algn="l">
              <a:lnSpc>
                <a:spcPct val="120000"/>
              </a:lnSpc>
              <a:spcAft>
                <a:spcPts val="900"/>
              </a:spcAft>
            </a:pPr>
            <a:r>
              <a:rPr sz="1080" b="0" i="0">
                <a:solidFill>
                  <a:srgbClr val="F5F7FA"/>
                </a:solidFill>
                <a:latin typeface="Calibri"/>
              </a:rPr>
              <a:t>•  ราคาปัจจุบันอยู่ Discount, Fair หรือ Premium Zone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Prompt ฉบับเต็ม (2/2)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แผนเทรด + สรุปผล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33/34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1874519"/>
            <a:ext cx="5440680" cy="274320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2075688"/>
            <a:ext cx="4983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FFB020"/>
                </a:solidFill>
                <a:latin typeface="Calibri"/>
              </a:rPr>
              <a:t>4. แผน Pullback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2542032"/>
            <a:ext cx="4983480" cy="1965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Entry Zone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สัญญาณยืนยันก่อนเข้า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Stop Loss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TP1, TP2, TP3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Risk-to-Reward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เงื่อนไขยกเลิกแผน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1874519"/>
            <a:ext cx="5440680" cy="274320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2075688"/>
            <a:ext cx="4983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FFB020"/>
                </a:solidFill>
                <a:latin typeface="Calibri"/>
              </a:rPr>
              <a:t>5. แผน Breakout + Retest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2542032"/>
            <a:ext cx="4983480" cy="1965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Breakout Level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ระดับปิดแท่งเหนือ/ต่ำกว่า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Retest Zone · Entry Trigger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Stop Loss · TP1-3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Risk-to-Reward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F5F7FA"/>
                </a:solidFill>
                <a:latin typeface="Calibri"/>
              </a:rPr>
              <a:t>•  เงื่อนไข False Breakout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800600"/>
            <a:ext cx="11064240" cy="132588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FFB0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7240" y="4956048"/>
            <a:ext cx="10515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FFB020"/>
                </a:solidFill>
                <a:latin typeface="Calibri"/>
              </a:rPr>
              <a:t>6. สรุปสุดท้าย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5285232"/>
            <a:ext cx="1051560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5F7FA"/>
                </a:solidFill>
                <a:latin typeface="Calibri"/>
              </a:rPr>
              <a:t>เลือก 1 คำแนะนำ: ซื้อตามสัญญาณ · รอ Pullback · รอ Breakout+Retest · ใกล้แนวต้านไม่ไล่ราคา · โครงสร้างเสียหลีกเลี่ยง · No Trade — พร้อมเหตุผลไม่เกิน 5 ข้อ (ไม่มีแผนที่ R:R ≥ 1.5 → ตอบ “No Trade” เท่านั้น)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8572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71450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5717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42900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2862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14350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0" y="6000750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7955279" y="3584448"/>
            <a:ext cx="0" cy="240487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54696" y="3749040"/>
            <a:ext cx="201168" cy="1367028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" name="Connector 10"/>
          <p:cNvCxnSpPr/>
          <p:nvPr/>
        </p:nvCxnSpPr>
        <p:spPr>
          <a:xfrm>
            <a:off x="8366760" y="3950208"/>
            <a:ext cx="0" cy="203911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266176" y="4114800"/>
            <a:ext cx="201168" cy="1129284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>
            <a:off x="8778240" y="3767328"/>
            <a:ext cx="0" cy="222199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8677656" y="3931920"/>
            <a:ext cx="201168" cy="1248155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9189720" y="4315968"/>
            <a:ext cx="0" cy="167335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089136" y="4480560"/>
            <a:ext cx="201168" cy="891539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" name="Connector 16"/>
          <p:cNvCxnSpPr/>
          <p:nvPr/>
        </p:nvCxnSpPr>
        <p:spPr>
          <a:xfrm>
            <a:off x="9601200" y="4133088"/>
            <a:ext cx="0" cy="185623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500616" y="4297680"/>
            <a:ext cx="201168" cy="1010412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" name="Connector 18"/>
          <p:cNvCxnSpPr/>
          <p:nvPr/>
        </p:nvCxnSpPr>
        <p:spPr>
          <a:xfrm>
            <a:off x="10012680" y="4681728"/>
            <a:ext cx="0" cy="130759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912096" y="4846320"/>
            <a:ext cx="201168" cy="653795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10424160" y="4498848"/>
            <a:ext cx="0" cy="149047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0323576" y="4663440"/>
            <a:ext cx="201168" cy="772667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3" name="Connector 22"/>
          <p:cNvCxnSpPr/>
          <p:nvPr/>
        </p:nvCxnSpPr>
        <p:spPr>
          <a:xfrm>
            <a:off x="10835640" y="4864608"/>
            <a:ext cx="0" cy="1124712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0735056" y="5029200"/>
            <a:ext cx="201168" cy="534924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5" name="Connector 24"/>
          <p:cNvCxnSpPr/>
          <p:nvPr/>
        </p:nvCxnSpPr>
        <p:spPr>
          <a:xfrm>
            <a:off x="11247120" y="4590288"/>
            <a:ext cx="0" cy="1399032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146536" y="4754880"/>
            <a:ext cx="201168" cy="713232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23774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FFB020"/>
                </a:solidFill>
                <a:latin typeface="Courier New"/>
              </a:rPr>
              <a:t>สัปดาห์ถัดไป · WEEK 07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1792" y="2788920"/>
            <a:ext cx="105156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5F7FA"/>
                </a:solidFill>
                <a:latin typeface="Calibri"/>
              </a:rPr>
              <a:t>Macro Economics &amp; Market Cycles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3749039"/>
            <a:ext cx="91440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 i="0">
                <a:solidFill>
                  <a:srgbClr val="8B96A5"/>
                </a:solidFill>
                <a:latin typeface="Calibri"/>
              </a:rPr>
              <a:t>Fed Rate · ดอกเบี้ย · เงินเฟ้อ · Sector Rotation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43434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8B96A5"/>
                </a:solidFill>
                <a:latin typeface="Calibri"/>
              </a:rPr>
              <a:t>แล้วพบกันสัปดาห์หน้า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34/34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เปรียบเทียบ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Fundamental vs Technical — สรุปย่อ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04/34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48640" y="1874519"/>
          <a:ext cx="1106424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1760"/>
                <a:gridCol w="4206240"/>
                <a:gridCol w="4206240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0A0E17"/>
                          </a:solidFill>
                          <a:latin typeface="Courier New"/>
                        </a:rPr>
                        <a:t/>
                      </a:r>
                    </a:p>
                  </a:txBody>
                  <a:tcPr marL="109728" marT="45720" anchor="ctr">
                    <a:solidFill>
                      <a:srgbClr val="FFB02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0A0E17"/>
                          </a:solidFill>
                          <a:latin typeface="Calibri"/>
                        </a:rPr>
                        <a:t>Fundamental Analysis</a:t>
                      </a:r>
                    </a:p>
                  </a:txBody>
                  <a:tcPr marL="109728" marT="45720" anchor="ctr">
                    <a:solidFill>
                      <a:srgbClr val="FFB02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0A0E17"/>
                          </a:solidFill>
                          <a:latin typeface="Calibri"/>
                        </a:rPr>
                        <a:t>Technical Analysis</a:t>
                      </a:r>
                    </a:p>
                  </a:txBody>
                  <a:tcPr marL="109728" marT="45720" anchor="ctr">
                    <a:solidFill>
                      <a:srgbClr val="FFB020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FB020"/>
                          </a:solidFill>
                          <a:latin typeface="Courier New"/>
                        </a:rPr>
                        <a:t>มุมมองเวลา</a:t>
                      </a:r>
                    </a:p>
                  </a:txBody>
                  <a:tcPr marL="109728" marT="45720" anchor="ctr">
                    <a:solidFill>
                      <a:srgbClr val="0F142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ยาว (ปี+)</a:t>
                      </a:r>
                    </a:p>
                  </a:txBody>
                  <a:tcPr marL="109728" marT="45720" anchor="ctr">
                    <a:solidFill>
                      <a:srgbClr val="0F142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สั้น-กลาง (วัน-เดือน)</a:t>
                      </a:r>
                    </a:p>
                  </a:txBody>
                  <a:tcPr marL="109728" marT="45720" anchor="ctr">
                    <a:solidFill>
                      <a:srgbClr val="0F1420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FB020"/>
                          </a:solidFill>
                          <a:latin typeface="Courier New"/>
                        </a:rPr>
                        <a:t>คำถามหลัก</a:t>
                      </a:r>
                    </a:p>
                  </a:txBody>
                  <a:tcPr marL="109728" marT="45720" anchor="ctr">
                    <a:solidFill>
                      <a:srgbClr val="12182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ธุรกิจดีไหม?</a:t>
                      </a:r>
                    </a:p>
                  </a:txBody>
                  <a:tcPr marL="109728" marT="45720" anchor="ctr">
                    <a:solidFill>
                      <a:srgbClr val="12182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จังหวะดีไหม?</a:t>
                      </a:r>
                    </a:p>
                  </a:txBody>
                  <a:tcPr marL="109728" marT="45720" anchor="ctr">
                    <a:solidFill>
                      <a:srgbClr val="121826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FB020"/>
                          </a:solidFill>
                          <a:latin typeface="Courier New"/>
                        </a:rPr>
                        <a:t>เครื่องมือ</a:t>
                      </a:r>
                    </a:p>
                  </a:txBody>
                  <a:tcPr marL="109728" marT="45720" anchor="ctr">
                    <a:solidFill>
                      <a:srgbClr val="0F142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งบการเงิน · Ratio · DCF</a:t>
                      </a:r>
                    </a:p>
                  </a:txBody>
                  <a:tcPr marL="109728" marT="45720" anchor="ctr">
                    <a:solidFill>
                      <a:srgbClr val="0F142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กราฟ · Indicator · Volume</a:t>
                      </a:r>
                    </a:p>
                  </a:txBody>
                  <a:tcPr marL="109728" marT="45720" anchor="ctr">
                    <a:solidFill>
                      <a:srgbClr val="0F1420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FB020"/>
                          </a:solidFill>
                          <a:latin typeface="Courier New"/>
                        </a:rPr>
                        <a:t>ใช้ตัดสินใจ</a:t>
                      </a:r>
                    </a:p>
                  </a:txBody>
                  <a:tcPr marL="109728" marT="45720" anchor="ctr">
                    <a:solidFill>
                      <a:srgbClr val="12182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จะลงทุนหุ้นตัวไหน</a:t>
                      </a:r>
                    </a:p>
                  </a:txBody>
                  <a:tcPr marL="109728" marT="45720" anchor="ctr">
                    <a:solidFill>
                      <a:srgbClr val="12182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จะเข้า-ออกเมื่อไร</a:t>
                      </a:r>
                    </a:p>
                  </a:txBody>
                  <a:tcPr marL="109728" marT="45720" anchor="ctr">
                    <a:solidFill>
                      <a:srgbClr val="121826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FB020"/>
                          </a:solidFill>
                          <a:latin typeface="Courier New"/>
                        </a:rPr>
                        <a:t>ความเสี่ยงถ้าใช้ผิด</a:t>
                      </a:r>
                    </a:p>
                  </a:txBody>
                  <a:tcPr marL="109728" marT="45720" anchor="ctr">
                    <a:solidFill>
                      <a:srgbClr val="0F142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ซื้อธุรกิจไม่ดี</a:t>
                      </a:r>
                    </a:p>
                  </a:txBody>
                  <a:tcPr marL="109728" marT="45720" anchor="ctr">
                    <a:solidFill>
                      <a:srgbClr val="0F142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F5F7FA"/>
                          </a:solidFill>
                          <a:latin typeface="Calibri"/>
                        </a:rPr>
                        <a:t>เข้าผิดจังหวะ</a:t>
                      </a:r>
                    </a:p>
                  </a:txBody>
                  <a:tcPr marL="109728" marT="45720" anchor="ctr">
                    <a:solidFill>
                      <a:srgbClr val="0F142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โครงสร้างกราฟ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รู้จัก Candlestick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แท่งเดียวบอกได้ 4 ราคา: เปิด สูงสุด ต่ำสุด ปิด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05/34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3291840" y="2286000"/>
            <a:ext cx="0" cy="374904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040380" y="2926080"/>
            <a:ext cx="502920" cy="2194559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" name="Connector 16"/>
          <p:cNvCxnSpPr/>
          <p:nvPr/>
        </p:nvCxnSpPr>
        <p:spPr>
          <a:xfrm>
            <a:off x="7680960" y="2286000"/>
            <a:ext cx="0" cy="374904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429500" y="2926080"/>
            <a:ext cx="502920" cy="2194559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977639" y="2194560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B96A5"/>
                </a:solidFill>
                <a:latin typeface="Courier New"/>
              </a:rPr>
              <a:t>High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4480" y="2788920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100" b="0" i="0">
                <a:solidFill>
                  <a:srgbClr val="00D97E"/>
                </a:solidFill>
                <a:latin typeface="Courier New"/>
              </a:rPr>
              <a:t>Open 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54480" y="4983479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100" b="0" i="0">
                <a:solidFill>
                  <a:srgbClr val="00D97E"/>
                </a:solidFill>
                <a:latin typeface="Courier New"/>
              </a:rPr>
              <a:t>Close →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77639" y="5897879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B96A5"/>
                </a:solidFill>
                <a:latin typeface="Courier New"/>
              </a:rPr>
              <a:t>Low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31720" y="6263640"/>
            <a:ext cx="19202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00D97E"/>
                </a:solidFill>
                <a:latin typeface="Calibri"/>
              </a:rPr>
              <a:t>BULLISH (ราคาปิด &gt; เปิด)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66760" y="2194560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B96A5"/>
                </a:solidFill>
                <a:latin typeface="Courier New"/>
              </a:rPr>
              <a:t>High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21040" y="2788920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F4757"/>
                </a:solidFill>
                <a:latin typeface="Courier New"/>
              </a:rPr>
              <a:t>← Open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21040" y="4983479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F4757"/>
                </a:solidFill>
                <a:latin typeface="Courier New"/>
              </a:rPr>
              <a:t>← Close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66760" y="5897879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B96A5"/>
                </a:solidFill>
                <a:latin typeface="Courier New"/>
              </a:rPr>
              <a:t>Low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20840" y="6263640"/>
            <a:ext cx="19202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4757"/>
                </a:solidFill>
                <a:latin typeface="Calibri"/>
              </a:rPr>
              <a:t>BEARISH (ราคาปิด &lt; เปิด)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2103120"/>
            <a:ext cx="914400" cy="4114800"/>
          </a:xfrm>
          <a:prstGeom prst="roundRect">
            <a:avLst>
              <a:gd name="adj" fmla="val 6000"/>
            </a:avLst>
          </a:prstGeom>
          <a:solidFill>
            <a:srgbClr val="0F1420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48640" y="3383280"/>
            <a:ext cx="9144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50" b="0" i="0">
                <a:solidFill>
                  <a:srgbClr val="8B96A5"/>
                </a:solidFill>
                <a:latin typeface="Courier New"/>
              </a:rPr>
              <a:t>BODY
=
Open–Close
WICK
=
High–Low
ช่วงราคา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รูปแบบแท่งเดี่ยว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Single-Candle Patterns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06/34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2263140" y="3611880"/>
            <a:ext cx="0" cy="155448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034540" y="4251960"/>
            <a:ext cx="457200" cy="4572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530352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5F7FA"/>
                </a:solidFill>
                <a:latin typeface="Calibri"/>
              </a:rPr>
              <a:t>Doji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715000"/>
            <a:ext cx="2971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เปิด ≈ ปิด — ตลาดลังเล อาจกลับตัว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062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0" name="Connector 19"/>
          <p:cNvCxnSpPr/>
          <p:nvPr/>
        </p:nvCxnSpPr>
        <p:spPr>
          <a:xfrm>
            <a:off x="5920740" y="3611880"/>
            <a:ext cx="0" cy="155448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692140" y="4114800"/>
            <a:ext cx="457200" cy="45720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206240" y="530352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5F7FA"/>
                </a:solidFill>
                <a:latin typeface="Calibri"/>
              </a:rPr>
              <a:t>Hammer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34840" y="5715000"/>
            <a:ext cx="2971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ไส้ล่างยาว หลังขาลง — สัญญาณกลับตัวขึ้น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8638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5" name="Connector 24"/>
          <p:cNvCxnSpPr/>
          <p:nvPr/>
        </p:nvCxnSpPr>
        <p:spPr>
          <a:xfrm>
            <a:off x="9578340" y="3611880"/>
            <a:ext cx="0" cy="155448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9349740" y="3931920"/>
            <a:ext cx="457200" cy="457200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863840" y="530352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F5F7FA"/>
                </a:solidFill>
                <a:latin typeface="Calibri"/>
              </a:rPr>
              <a:t>Shooting Star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92440" y="5715000"/>
            <a:ext cx="2971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ไส้บนยาว หลังขาขึ้น — สัญญาณกลับตัวลง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รูปแบบหลายแท่ง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Multi-Candle Patterns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07/34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1897380" y="4069079"/>
            <a:ext cx="0" cy="41148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751076" y="4160519"/>
            <a:ext cx="292608" cy="228600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" name="Connector 16"/>
          <p:cNvCxnSpPr/>
          <p:nvPr/>
        </p:nvCxnSpPr>
        <p:spPr>
          <a:xfrm>
            <a:off x="2583180" y="3611879"/>
            <a:ext cx="0" cy="109728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354580" y="3749039"/>
            <a:ext cx="457200" cy="822959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525780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Bullish Engulfing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5669279"/>
            <a:ext cx="2971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แท่งเขียวกลืนแท่งแดง — แรงซื้อชนะเด็ดขาด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062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2" name="Connector 21"/>
          <p:cNvCxnSpPr/>
          <p:nvPr/>
        </p:nvCxnSpPr>
        <p:spPr>
          <a:xfrm flipV="1">
            <a:off x="5554979" y="4069079"/>
            <a:ext cx="0" cy="41148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408675" y="4160519"/>
            <a:ext cx="292608" cy="22860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 flipV="1">
            <a:off x="6240779" y="3611879"/>
            <a:ext cx="0" cy="109728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012179" y="3749039"/>
            <a:ext cx="457200" cy="822959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206240" y="525780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Bearish Engulfing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4840" y="5669279"/>
            <a:ext cx="2971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แท่งแดงกลืนแท่งเขียว — แรงขายชนะเด็ดขาด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8638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9" name="Connector 28"/>
          <p:cNvCxnSpPr/>
          <p:nvPr/>
        </p:nvCxnSpPr>
        <p:spPr>
          <a:xfrm flipV="1">
            <a:off x="8983980" y="3703319"/>
            <a:ext cx="0" cy="100584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846819" y="3886199"/>
            <a:ext cx="274320" cy="640080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1" name="Connector 30"/>
          <p:cNvCxnSpPr/>
          <p:nvPr/>
        </p:nvCxnSpPr>
        <p:spPr>
          <a:xfrm flipV="1">
            <a:off x="9578340" y="4206240"/>
            <a:ext cx="0" cy="182879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486900" y="4270247"/>
            <a:ext cx="182880" cy="54864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10172700" y="3611879"/>
            <a:ext cx="0" cy="100584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0035540" y="3794759"/>
            <a:ext cx="274320" cy="68580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863840" y="525780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Morning Star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92440" y="5669279"/>
            <a:ext cx="2971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8B96A5"/>
                </a:solidFill>
                <a:latin typeface="Calibri"/>
              </a:rPr>
              <a:t>แดง → เล็ก → เขียว หลังขาลง — สัญญาณกลับตัวขึ้น (Evening Star = กลับด้าน)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รูปแบบกราฟ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Line · Bar · Candlestick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ข้อมูลชุดเดียวกัน มองเห็นรายละเอียดต่างกัน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0D97E"/>
                </a:solidFill>
                <a:latin typeface="Courier New"/>
              </a:rPr>
              <a:t>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08/34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731520" y="2148840"/>
          <a:ext cx="3063240" cy="2651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48640" y="507492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Line Chart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486400"/>
            <a:ext cx="2971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ใช้ราคาปิดเท่านั้น — เห็นเทรนด์ภาพรวมชัด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062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0" name="Chart 19"/>
          <p:cNvGraphicFramePr>
            <a:graphicFrameLocks noGrp="1"/>
          </p:cNvGraphicFramePr>
          <p:nvPr/>
        </p:nvGraphicFramePr>
        <p:xfrm>
          <a:off x="4389120" y="2148840"/>
          <a:ext cx="3063240" cy="265176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206240" y="507492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Bar (OHLC)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34840" y="5486400"/>
            <a:ext cx="2971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ขีดซ้าย-ขวาบอกเปิด-ปิด — รายละเอียดมากกว่า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863840" y="1965960"/>
            <a:ext cx="3429000" cy="411480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>
            <a:off x="8430767" y="3108960"/>
            <a:ext cx="0" cy="91440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8357615" y="3246120"/>
            <a:ext cx="146304" cy="640079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8742578" y="3017520"/>
            <a:ext cx="0" cy="54864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8669426" y="3154680"/>
            <a:ext cx="146304" cy="274319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9054388" y="3291840"/>
            <a:ext cx="0" cy="73152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8981236" y="3429000"/>
            <a:ext cx="146304" cy="457200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0" name="Connector 29"/>
          <p:cNvCxnSpPr/>
          <p:nvPr/>
        </p:nvCxnSpPr>
        <p:spPr>
          <a:xfrm>
            <a:off x="9366199" y="3017520"/>
            <a:ext cx="0" cy="109728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9293047" y="3154680"/>
            <a:ext cx="146304" cy="82296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2" name="Connector 31"/>
          <p:cNvCxnSpPr/>
          <p:nvPr/>
        </p:nvCxnSpPr>
        <p:spPr>
          <a:xfrm>
            <a:off x="9678009" y="3657600"/>
            <a:ext cx="0" cy="64008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9604857" y="3794760"/>
            <a:ext cx="146304" cy="365759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Connector 33"/>
          <p:cNvCxnSpPr/>
          <p:nvPr/>
        </p:nvCxnSpPr>
        <p:spPr>
          <a:xfrm>
            <a:off x="9989820" y="2834640"/>
            <a:ext cx="0" cy="64008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9916668" y="2971800"/>
            <a:ext cx="146304" cy="36576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6" name="Connector 35"/>
          <p:cNvCxnSpPr/>
          <p:nvPr/>
        </p:nvCxnSpPr>
        <p:spPr>
          <a:xfrm>
            <a:off x="10301630" y="3657600"/>
            <a:ext cx="0" cy="548640"/>
          </a:xfrm>
          <a:prstGeom prst="line">
            <a:avLst/>
          </a:prstGeom>
          <a:ln w="15875">
            <a:solidFill>
              <a:srgbClr val="FF47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0228478" y="3794760"/>
            <a:ext cx="146304" cy="274319"/>
          </a:xfrm>
          <a:prstGeom prst="rect">
            <a:avLst/>
          </a:prstGeom>
          <a:solidFill>
            <a:srgbClr val="FF4757"/>
          </a:solidFill>
          <a:ln w="6350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10613440" y="3108960"/>
            <a:ext cx="0" cy="365760"/>
          </a:xfrm>
          <a:prstGeom prst="line">
            <a:avLst/>
          </a:prstGeom>
          <a:ln w="15875">
            <a:solidFill>
              <a:srgbClr val="00D97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10540288" y="3246120"/>
            <a:ext cx="146304" cy="91440"/>
          </a:xfrm>
          <a:prstGeom prst="rect">
            <a:avLst/>
          </a:prstGeom>
          <a:solidFill>
            <a:srgbClr val="00D97E"/>
          </a:solidFill>
          <a:ln w="6350">
            <a:solidFill>
              <a:srgbClr val="00D9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863840" y="507492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Candlestick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92440" y="5486400"/>
            <a:ext cx="2971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8B96A5"/>
                </a:solidFill>
                <a:latin typeface="Calibri"/>
              </a:rPr>
              <a:t>เห็นแรงซื้อ-ขายในแต่ละแท่งทันที — นิยมที่สุด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7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>
            <a:off x="0" y="979714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0" y="1959428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0" y="2939142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0" y="3918857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0" y="4898571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0" y="5878285"/>
            <a:ext cx="12191695" cy="0"/>
          </a:xfrm>
          <a:prstGeom prst="line">
            <a:avLst/>
          </a:prstGeom>
          <a:ln w="9525">
            <a:solidFill>
              <a:srgbClr val="1C2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92608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B020"/>
                </a:solidFill>
                <a:latin typeface="Courier New"/>
              </a:rPr>
              <a:t>แนวคิดพื้นฐาน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66928"/>
            <a:ext cx="10607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5F7FA"/>
                </a:solidFill>
                <a:latin typeface="Calibri"/>
              </a:rPr>
              <a:t>เทรนด์: ขาขึ้น ขาลง ไซด์เวย์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133856"/>
            <a:ext cx="10607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8B96A5"/>
                </a:solidFill>
                <a:latin typeface="Calibri"/>
              </a:rPr>
              <a:t>ตัวอย่างประกอบเพื่อการสอน (ข้อมูลสมมติ)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00" y="292608"/>
            <a:ext cx="402336" cy="402336"/>
          </a:xfrm>
          <a:prstGeom prst="ellipse">
            <a:avLst/>
          </a:prstGeom>
          <a:solidFill>
            <a:srgbClr val="0F1420"/>
          </a:solidFill>
          <a:ln w="15875">
            <a:solidFill>
              <a:srgbClr val="FF4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0" y="274320"/>
            <a:ext cx="768096" cy="4023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FF4757"/>
                </a:solidFill>
                <a:latin typeface="Courier New"/>
              </a:rPr>
              <a:t>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652881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0" i="0">
                <a:solidFill>
                  <a:srgbClr val="8B96A5"/>
                </a:solidFill>
                <a:latin typeface="Courier New"/>
              </a:rPr>
              <a:t>SMART TIPS FOR BEGINNING INVESTORS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0" y="65288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8B96A5"/>
                </a:solidFill>
                <a:latin typeface="Courier New"/>
              </a:rPr>
              <a:t>W06 · 09/34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2011680"/>
            <a:ext cx="3429000" cy="393192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731520" y="2240280"/>
          <a:ext cx="3063240" cy="23774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48640" y="480060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Uptrend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212080"/>
            <a:ext cx="30632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8B96A5"/>
                </a:solidFill>
                <a:latin typeface="Calibri"/>
              </a:rPr>
              <a:t>Higher Highs + Higher Lows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06240" y="2011680"/>
            <a:ext cx="3429000" cy="393192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0" name="Chart 19"/>
          <p:cNvGraphicFramePr>
            <a:graphicFrameLocks noGrp="1"/>
          </p:cNvGraphicFramePr>
          <p:nvPr/>
        </p:nvGraphicFramePr>
        <p:xfrm>
          <a:off x="4389120" y="2240280"/>
          <a:ext cx="3063240" cy="237744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206240" y="480060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Downtrend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89120" y="5212080"/>
            <a:ext cx="30632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8B96A5"/>
                </a:solidFill>
                <a:latin typeface="Calibri"/>
              </a:rPr>
              <a:t>Lower Highs + Lower Lows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863840" y="2011680"/>
            <a:ext cx="3429000" cy="3931920"/>
          </a:xfrm>
          <a:prstGeom prst="roundRect">
            <a:avLst>
              <a:gd name="adj" fmla="val 6000"/>
            </a:avLst>
          </a:prstGeom>
          <a:solidFill>
            <a:srgbClr val="121826"/>
          </a:solidFill>
          <a:ln w="12700">
            <a:solidFill>
              <a:srgbClr val="1C25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4" name="Chart 23"/>
          <p:cNvGraphicFramePr>
            <a:graphicFrameLocks noGrp="1"/>
          </p:cNvGraphicFramePr>
          <p:nvPr/>
        </p:nvGraphicFramePr>
        <p:xfrm>
          <a:off x="8046719" y="2240280"/>
          <a:ext cx="3063240" cy="2377440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863840" y="4800600"/>
            <a:ext cx="3429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5F7FA"/>
                </a:solidFill>
                <a:latin typeface="Calibri"/>
              </a:rPr>
              <a:t>Sideways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5212080"/>
            <a:ext cx="30632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8B96A5"/>
                </a:solidFill>
                <a:latin typeface="Calibri"/>
              </a:rPr>
              <a:t>แกว่งในกรอบ ไม่มีทิศทางชัด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