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8"/>
          </a:solidFill>
          <a:ln/>
        </p:spPr>
      </p:sp>
      <p:pic>
        <p:nvPicPr>
          <p:cNvPr id="3" name="Image 0" descr="/sessions/dreamy-elegant-curie/work/week5/car_modern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0" y="3886200"/>
            <a:ext cx="7132320" cy="29900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13716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05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77240" y="187452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VALUATION</a:t>
            </a:r>
            <a:endParaRPr lang="en-US" sz="80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หุ้นแพงหรือถูก?  ·  Is This Overvalued?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822960" y="4160520"/>
            <a:ext cx="1463040" cy="82296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8" name="Shape 5"/>
          <p:cNvSpPr/>
          <p:nvPr/>
        </p:nvSpPr>
        <p:spPr>
          <a:xfrm>
            <a:off x="822960" y="4526280"/>
            <a:ext cx="635508" cy="45720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4526280"/>
            <a:ext cx="6355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DCF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1687068" y="4526280"/>
            <a:ext cx="1897380" cy="45720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1" name="Text 8"/>
          <p:cNvSpPr/>
          <p:nvPr/>
        </p:nvSpPr>
        <p:spPr>
          <a:xfrm>
            <a:off x="1687068" y="4526280"/>
            <a:ext cx="18973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&amp; EV/EBITDA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813048" y="4526280"/>
            <a:ext cx="2002536" cy="45720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Text 10"/>
          <p:cNvSpPr/>
          <p:nvPr/>
        </p:nvSpPr>
        <p:spPr>
          <a:xfrm>
            <a:off x="3813048" y="4526280"/>
            <a:ext cx="20025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OF SAFETY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22960" y="6035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อ.พงศธร โชติยะศิลป์  ·  วิชา 90643028  ·  KMITL GenEd  ·  ภาคเรียนที่ 1/2569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modern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0" y="411480"/>
            <a:ext cx="2926080" cy="12289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80467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822960" y="14813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Micron Technology, Inc.  ·  ผู้ผลิตชิปหน่วยความจำ (DRAM/NAND) — วัฏจักรสูง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822960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21.9x / 6.8x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0120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(TRAILING/FWD)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447288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0" name="Text 7"/>
          <p:cNvSpPr/>
          <p:nvPr/>
        </p:nvSpPr>
        <p:spPr>
          <a:xfrm>
            <a:off x="3584448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~15.7x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3584448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EV/EBITDA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071616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Text 10"/>
          <p:cNvSpPr/>
          <p:nvPr/>
        </p:nvSpPr>
        <p:spPr>
          <a:xfrm>
            <a:off x="6208776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$37.4B (+49%)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6208776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FY25 REVENUE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8695944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6" name="Text 13"/>
          <p:cNvSpPr/>
          <p:nvPr/>
        </p:nvSpPr>
        <p:spPr>
          <a:xfrm>
            <a:off x="8833104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2.142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8833104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</a:t>
            </a:r>
            <a:endParaRPr lang="en-US" sz="1000" dirty="0"/>
          </a:p>
        </p:txBody>
      </p:sp>
      <p:pic>
        <p:nvPicPr>
          <p:cNvPr id="18" name="Image 1" descr="mu_sanke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3246120"/>
            <a:ext cx="10543032" cy="274320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2296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Micron Q4/FY2025 earnings release, StockAnalysis.com, GuruFocus · Op-ex/tax split เป็นตัวเลขประมาณการจากอัตรากำไรที่รายงาน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classic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0" y="457200"/>
            <a:ext cx="2606040" cy="10945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 03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570"/>
              </a:lnSpc>
              <a:buNone/>
            </a:pPr>
            <a:r>
              <a:rPr lang="en-US" sz="34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of Safety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822960" y="16916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แนวคิดของ Benjamin Graham — บิดาแห่ง Value Investing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822960" y="2240280"/>
            <a:ext cx="10543032" cy="137160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7" name="Text 4"/>
          <p:cNvSpPr/>
          <p:nvPr/>
        </p:nvSpPr>
        <p:spPr>
          <a:xfrm>
            <a:off x="1097280" y="24231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ซื้อในราคาที่ต่ำกว่ามูลค่าที่แท้จริงมากพอ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097280" y="2907792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เผื่อพื้นที่ให้กับความผิดพลาดในการประเมินมูลค่า ความไม่แน่นอนทางเศรษฐกิจ และเหตุการณ์ที่คาดไม่ถึง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822960" y="3886200"/>
            <a:ext cx="5120640" cy="196596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0" name="Text 7"/>
          <p:cNvSpPr/>
          <p:nvPr/>
        </p:nvSpPr>
        <p:spPr>
          <a:xfrm>
            <a:off x="1051560" y="404164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of Safety (%)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51560" y="4434840"/>
            <a:ext cx="4663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 (มูลค่าที่แท้จริง − ราคาตลาด) ÷ มูลค่าที่แท้จริง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6217920" y="3886200"/>
            <a:ext cx="5148072" cy="19659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Text 10"/>
          <p:cNvSpPr/>
          <p:nvPr/>
        </p:nvSpPr>
        <p:spPr>
          <a:xfrm>
            <a:off x="6446520" y="404164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กฎง่ายๆ ของ Graham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46520" y="443484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Margin of Safety ≥ 30-50% สำหรับหุ้นทั่วไป</a:t>
            </a: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ยิ่งธุรกิจผันผวน/คาดเดายาก (เช่น Beta สูง) ยิ่งต้องการ Margin of Safety ที่มากขึ้น</a:t>
            </a: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ไม่ใช่การเดารายวัน แต่เป็นวินัยการซื้อระยะยาว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PUTTING IT TOGETHER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35"/>
              </a:lnSpc>
              <a:buNone/>
            </a:pPr>
            <a:r>
              <a:rPr lang="en-US" sz="27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of Safety แบบประยุกต์: 3 กรณีศึกษา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สรุปมุมมองความเสี่ยง/ผลตอบแทนของทั้ง 3 บริษัท จากมุมมอง Valuation — ไม่ใช่คำแนะนำการลงทุน</a:t>
            </a:r>
            <a:endParaRPr lang="en-US" sz="125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331720"/>
          <a:ext cx="10543032" cy="3291840"/>
        </p:xfrm>
        <a:graphic>
          <a:graphicData uri="http://schemas.openxmlformats.org/drawingml/2006/table">
            <a:tbl>
              <a:tblPr/>
              <a:tblGrid>
                <a:gridCol w="1554480"/>
                <a:gridCol w="1097280"/>
                <a:gridCol w="6062472"/>
                <a:gridCol w="1828800"/>
              </a:tblGrid>
              <a:tr h="10058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บริษัท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มุมมอง Valuation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ระดับความเสี่ยง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CPALL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0.451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P/E-EV/EBITDA อยู่ในกรอบปกติ รายได้สม่ำเสมอ — เหมาะกับ MoS ที่ต่ำกว่า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ต่ำ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1E0A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KCC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0.569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ขนาดเล็ก สภาพคล่องต่ำ กำไรผันผวนรายไตรมาส — ต้องการ MoS สูงแม้ Beta ต่ำ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สูง (สภาพคล่อง)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2.142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วัฏจักรสูง Forward P/E ต่ำเพราะตลาดคาดกำไรพุ่ง — เสี่ยงถ้าวัฏจักรพลิกกลับ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สูง (วัฏจักร)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wedge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0" y="502920"/>
            <a:ext cx="2743200" cy="11521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570"/>
              </a:lnSpc>
              <a:buNone/>
            </a:pPr>
            <a:r>
              <a:rPr lang="en-US" sz="34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สรุปสิ่งที่ต้องจำ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822960" y="1783080"/>
            <a:ext cx="10543032" cy="96012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1783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783080" y="1892808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ราคา ≠ มูลค่า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783080" y="228600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ตลาดผิดพลาดได้เสมอ — งานของนักลงทุนคือหามูลค่าที่แท้จริงให้เจอ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22960" y="2880360"/>
            <a:ext cx="10543032" cy="96012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880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1783080" y="2990088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ใช้หลายวิธีร่วมกัน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783080" y="338328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ให้มุมมองเชิงพื้นฐาน ส่วน P/E และ EV/EBITDA ช่วยเทียบกับตลาด/คู่แข่ง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22960" y="3977640"/>
            <a:ext cx="10543032" cy="96012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3977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1783080" y="4087368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เผื่อ Margin of Safety เสมอ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783080" y="448056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ยิ่งความไม่แน่นอนสูง (Beta สูง, ธุรกิจผันผวน) ยิ่งต้องเผื่อมากขึ้น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22960" y="5074920"/>
            <a:ext cx="10543032" cy="96012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507492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9" name="Text 16"/>
          <p:cNvSpPr/>
          <p:nvPr/>
        </p:nvSpPr>
        <p:spPr>
          <a:xfrm>
            <a:off x="1783080" y="5184648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ตัวเลขประมาณการ ≠ ตัวเลขจริง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783080" y="557784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แยกให้ออกเสมอว่าอันไหนคือรายงานจริง อันไหนคือสมมติฐาน/ประมาณการ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8"/>
          </a:solidFill>
          <a:ln/>
        </p:spPr>
      </p:sp>
      <p:pic>
        <p:nvPicPr>
          <p:cNvPr id="3" name="Image 0" descr="/sessions/dreamy-elegant-curie/work/week5/car_modern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0" y="868680"/>
            <a:ext cx="4297680" cy="18041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640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STARTING TODAY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77240" y="105156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1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822960" y="20574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หุ้น — Click2Win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822960" y="2834640"/>
            <a:ext cx="10543032" cy="31089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8" name="Shape 5"/>
          <p:cNvSpPr/>
          <p:nvPr/>
        </p:nvSpPr>
        <p:spPr>
          <a:xfrm>
            <a:off x="1097280" y="3108960"/>
            <a:ext cx="457200" cy="45720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9" name="Text 6"/>
          <p:cNvSpPr/>
          <p:nvPr/>
        </p:nvSpPr>
        <p:spPr>
          <a:xfrm>
            <a:off x="1097280" y="3108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737360" y="3081528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เลือกหุ้น 1 ตัว (ไทยหรือต่างประเทศ) พร้อมเหตุผลการเลือก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1097280" y="3767328"/>
            <a:ext cx="457200" cy="45720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2" name="Text 9"/>
          <p:cNvSpPr/>
          <p:nvPr/>
        </p:nvSpPr>
        <p:spPr>
          <a:xfrm>
            <a:off x="1097280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737360" y="3739896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ประเมินมูลค่าด้วยอย่างน้อย 2 วิธี (เช่น P/E เทียบกลุ่ม + DCF อย่างง่าย)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1097280" y="4425696"/>
            <a:ext cx="457200" cy="45720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5" name="Text 12"/>
          <p:cNvSpPr/>
          <p:nvPr/>
        </p:nvSpPr>
        <p:spPr>
          <a:xfrm>
            <a:off x="1097280" y="4425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737360" y="4398264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กำหนด Margin of Safety ของตัวเอง และราคาที่ "จะซื้อ" ถ้าเป็นการลงทุนจริง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1097280" y="5084064"/>
            <a:ext cx="457200" cy="45720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8" name="Text 15"/>
          <p:cNvSpPr/>
          <p:nvPr/>
        </p:nvSpPr>
        <p:spPr>
          <a:xfrm>
            <a:off x="1097280" y="5084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737360" y="5056632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ติดตามผลผ่านแพลตฟอร์ม Click2Win ตลอดภาคเรียน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classic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457200"/>
            <a:ext cx="2834640" cy="1191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570"/>
              </a:lnSpc>
              <a:buNone/>
            </a:pPr>
            <a:r>
              <a:rPr lang="en-US" sz="34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สิ่งที่จะเรียนวันนี้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822960" y="1783080"/>
            <a:ext cx="868680" cy="86868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178308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920240" y="180136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DCF ทีละขั้นตอน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920240" y="22402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Cash Flow → Discount Rate → Terminal Value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22960" y="2743200"/>
            <a:ext cx="868680" cy="86868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74320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1920240" y="276148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Relative Valuation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920240" y="32004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Multiple &amp; EV/EBITDA Multiple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22960" y="3703320"/>
            <a:ext cx="868680" cy="86868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370332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1920240" y="372160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กรณีศึกษาจริง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1920240" y="41605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CPALL · Knight Club Capital (KCC) · Micron (MU)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22960" y="4663440"/>
            <a:ext cx="868680" cy="86868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46634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600" dirty="0"/>
          </a:p>
        </p:txBody>
      </p:sp>
      <p:sp>
        <p:nvSpPr>
          <p:cNvPr id="19" name="Text 16"/>
          <p:cNvSpPr/>
          <p:nvPr/>
        </p:nvSpPr>
        <p:spPr>
          <a:xfrm>
            <a:off x="1920240" y="468172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Margin of Safety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920240" y="51206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หลักการของ Benjamin Graham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822960" y="5623560"/>
            <a:ext cx="868680" cy="86868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56235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600" dirty="0"/>
          </a:p>
        </p:txBody>
      </p:sp>
      <p:sp>
        <p:nvSpPr>
          <p:cNvPr id="23" name="Text 20"/>
          <p:cNvSpPr/>
          <p:nvPr/>
        </p:nvSpPr>
        <p:spPr>
          <a:xfrm>
            <a:off x="1920240" y="564184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เริ่ม Assignment 1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1920240" y="60807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หุ้น — Click2Win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wedge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0" y="502920"/>
            <a:ext cx="2743200" cy="11521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360"/>
              </a:lnSpc>
              <a:buNone/>
            </a:pPr>
            <a:r>
              <a:rPr lang="en-US" sz="3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ทำไมต้องรู้ว่าหุ้น</a:t>
            </a:r>
            <a:endParaRPr lang="en-US" sz="3200" dirty="0"/>
          </a:p>
          <a:p>
            <a:pPr indent="0" marL="0">
              <a:lnSpc>
                <a:spcPts val="3360"/>
              </a:lnSpc>
              <a:buNone/>
            </a:pPr>
            <a:r>
              <a:rPr lang="en-US" sz="3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"แพง" หรือ "ถูก"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22960" y="2880360"/>
            <a:ext cx="5029200" cy="320040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6" name="Text 3"/>
          <p:cNvSpPr/>
          <p:nvPr/>
        </p:nvSpPr>
        <p:spPr>
          <a:xfrm>
            <a:off x="1097280" y="310896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ราคา  ≠  มูลค่า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097280" y="3611880"/>
            <a:ext cx="44805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is what you pay, value is what you get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ราคาหุ้นเคลื่อนไหวทุกวินาทีตามอารมณ์ตลาด แต่มูลค่าที่แท้จริง (Intrinsic Value) อิงจากกระแสเงินสดและกำไรที่ธุรกิจสร้างได้จริง — นักลงทุนที่ดีต้องแยกสองสิ่งนี้ให้ออก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172200" y="2880360"/>
            <a:ext cx="5212080" cy="15087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9" name="Text 6"/>
          <p:cNvSpPr/>
          <p:nvPr/>
        </p:nvSpPr>
        <p:spPr>
          <a:xfrm>
            <a:off x="6492240" y="304495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ซื้อถูกเกินไป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92240" y="3447288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จ่ายน้อยกว่ามูลค่าจริง → กำไรเมื่อตลาดปรับราคาเข้าหามูลค่า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172200" y="4572000"/>
            <a:ext cx="5212080" cy="15087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2" name="Text 9"/>
          <p:cNvSpPr/>
          <p:nvPr/>
        </p:nvSpPr>
        <p:spPr>
          <a:xfrm>
            <a:off x="6492240" y="473659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ซื้อแพงเกินไป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492240" y="5138928"/>
            <a:ext cx="4709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จ่ายมากกว่ามูลค่าจริง → เสี่ยงขาดทุนแม้บริษัทพื้นฐานดี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classic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457200"/>
            <a:ext cx="2651760" cy="11119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 01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360"/>
              </a:lnSpc>
              <a:buNone/>
            </a:pPr>
            <a:r>
              <a:rPr lang="en-US" sz="3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DCF — Discounted Cash Flow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22960" y="1691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มูลค่าบริษัท = ผลรวมของกระแสเงินสดในอนาคต คิดลดกลับมาเป็นมูลค่าปัจจุบัน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822960" y="2331720"/>
            <a:ext cx="2578608" cy="35204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" y="2331720"/>
            <a:ext cx="2578608" cy="50292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233172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280160" y="233172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24128" y="30175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คาดการณ์ Free Cash Flow (FCF)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024128" y="3886200"/>
            <a:ext cx="217627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 − ต้นทุน − ภาษี − CapEx สำหรับ 5-10 ปีข้างหน้า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566160" y="2331720"/>
            <a:ext cx="2578608" cy="35204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Shape 10"/>
          <p:cNvSpPr/>
          <p:nvPr/>
        </p:nvSpPr>
        <p:spPr>
          <a:xfrm>
            <a:off x="3566160" y="2331720"/>
            <a:ext cx="2578608" cy="50292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14" name="Text 11"/>
          <p:cNvSpPr/>
          <p:nvPr/>
        </p:nvSpPr>
        <p:spPr>
          <a:xfrm>
            <a:off x="3566160" y="233172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4023360" y="233172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767328" y="30175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หาอัตราคิดลด (WACC)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3767328" y="3886200"/>
            <a:ext cx="217627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ต้นทุนเงินทุนถัวเฉลี่ย = Cost of Equity × น้ำหนักทุน + Cost of Debt × น้ำหนักหนี้ (หลังภาษี)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309360" y="2331720"/>
            <a:ext cx="2578608" cy="35204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9" name="Shape 16"/>
          <p:cNvSpPr/>
          <p:nvPr/>
        </p:nvSpPr>
        <p:spPr>
          <a:xfrm>
            <a:off x="6309360" y="2331720"/>
            <a:ext cx="2578608" cy="50292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20" name="Text 17"/>
          <p:cNvSpPr/>
          <p:nvPr/>
        </p:nvSpPr>
        <p:spPr>
          <a:xfrm>
            <a:off x="6309360" y="233172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766560" y="233172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TERMINAL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510528" y="30175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คำนวณ Terminal Value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510528" y="3886200"/>
            <a:ext cx="217627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มูลค่า ณ สิ้นช่วงคาดการณ์ โดยสมมติการเติบโตคงที่ระยะยาว (Gordon Growth)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9052560" y="2331720"/>
            <a:ext cx="2578608" cy="35204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25" name="Shape 22"/>
          <p:cNvSpPr/>
          <p:nvPr/>
        </p:nvSpPr>
        <p:spPr>
          <a:xfrm>
            <a:off x="9052560" y="2331720"/>
            <a:ext cx="2578608" cy="502920"/>
          </a:xfrm>
          <a:prstGeom prst="rect">
            <a:avLst/>
          </a:prstGeom>
          <a:solidFill>
            <a:srgbClr val="DA291C"/>
          </a:solidFill>
          <a:ln/>
        </p:spPr>
      </p:sp>
      <p:sp>
        <p:nvSpPr>
          <p:cNvPr id="26" name="Text 23"/>
          <p:cNvSpPr/>
          <p:nvPr/>
        </p:nvSpPr>
        <p:spPr>
          <a:xfrm>
            <a:off x="9052560" y="233172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4"/>
          <p:cNvSpPr/>
          <p:nvPr/>
        </p:nvSpPr>
        <p:spPr>
          <a:xfrm>
            <a:off x="9509760" y="2331720"/>
            <a:ext cx="21214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253728" y="30175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รวมมูลค่าปัจจุบัน (PV)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9253728" y="3886200"/>
            <a:ext cx="217627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ของ FCF ทุกปี + PV ของ Terminal Value = มูลค่ากิจการ (Enterprise Value)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DCF INPUTS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940"/>
              </a:lnSpc>
              <a:buNone/>
            </a:pPr>
            <a:r>
              <a:rPr lang="en-US" sz="28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CAPM: หา Cost of Equity ของแต่ละบริษัท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Equity (Re) = Risk-Free Rate + Beta × Equity Risk Premium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377440"/>
          <a:ext cx="10515600" cy="2651760"/>
        </p:xfrm>
        <a:graphic>
          <a:graphicData uri="http://schemas.openxmlformats.org/drawingml/2006/table">
            <a:tbl>
              <a:tblPr/>
              <a:tblGrid>
                <a:gridCol w="3017520"/>
                <a:gridCol w="1965960"/>
                <a:gridCol w="1463040"/>
                <a:gridCol w="2148840"/>
                <a:gridCol w="1920240"/>
              </a:tblGrid>
              <a:tr h="5303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บริษัท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Risk-Free Rate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(β)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Equity Risk Premium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 of Equity (Re)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CPALL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~2.1% (Thai 10Y)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0.451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~6.5%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≈ 5.03%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Knight Club Capital (KCC)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~2.1% (Thai 10Y)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0.569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~6.5%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≈ 5.80%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Micron (MU)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~4.5% (US 10Y)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2.142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~5.0%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≈ 15.21%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822960" y="52578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Beta สะท้อนความผันผวนเทียบตลาด: MU (เซมิคอนดักเตอร์ วัฏจักรสูง) ผันผวนกว่าตลาดเกือบ 4 เท่าของ CPALL (ค้าปลีก รายได้สม่ำเสมอ)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 02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360"/>
              </a:lnSpc>
              <a:buNone/>
            </a:pPr>
            <a:r>
              <a:rPr lang="en-US" sz="3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Relative Valuation — P/E Ratio</a:t>
            </a:r>
            <a:endParaRPr lang="en-US" sz="3200" dirty="0"/>
          </a:p>
        </p:txBody>
      </p:sp>
      <p:pic>
        <p:nvPicPr>
          <p:cNvPr id="4" name="Image 0" descr="/sessions/dreamy-elegant-curie/work/week5/car_wedge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1691640"/>
            <a:ext cx="3566160" cy="1497787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22960" y="1783080"/>
            <a:ext cx="4937760" cy="10058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6" name="Text 3"/>
          <p:cNvSpPr/>
          <p:nvPr/>
        </p:nvSpPr>
        <p:spPr>
          <a:xfrm>
            <a:off x="1051560" y="18745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 =  ราคาหุ้น ÷ กำไรต่อหุ้น (EPS)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51560" y="235915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ตลาดยอมจ่ายกี่เท่าของกำไร 1 บาท — ยิ่งสูง ยิ่งคาดหวังการเติบโตสูง</a:t>
            </a:r>
            <a:endParaRPr lang="en-US" sz="125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063240"/>
          <a:ext cx="10515600" cy="2743200"/>
        </p:xfrm>
        <a:graphic>
          <a:graphicData uri="http://schemas.openxmlformats.org/drawingml/2006/table">
            <a:tbl>
              <a:tblPr/>
              <a:tblGrid>
                <a:gridCol w="2834640"/>
                <a:gridCol w="2194560"/>
                <a:gridCol w="5486400"/>
              </a:tblGrid>
              <a:tr h="6858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บริษัท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P/E (Trailing)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บริบท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CPALL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14.16x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ค้าปลีก/CVS รายได้สม่ำเสมอ — ระดับปกติของกลุ่ม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Knight Club Capital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n/a (ขนาดเล็ก)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 Cap ~1.7 พันล้านบาท ผลประกอบการผันผวนรายไตรมาส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Micron (MU)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21.91x (Fwd ~6.8x)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Forward P/E ต่ำมาก — ตลาดคาด EPS พุ่งจากวัฏจักร AI Memory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</a:tr>
            </a:tbl>
          </a:graphicData>
        </a:graphic>
      </p:graphicFrame>
      <p:sp>
        <p:nvSpPr>
          <p:cNvPr id="9" name="Text 5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48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 02 (CONT.)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360"/>
              </a:lnSpc>
              <a:buNone/>
            </a:pPr>
            <a:r>
              <a:rPr lang="en-US" sz="32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Relative Valuation — EV/EBITDA</a:t>
            </a:r>
            <a:endParaRPr lang="en-US" sz="3200" dirty="0"/>
          </a:p>
        </p:txBody>
      </p:sp>
      <p:pic>
        <p:nvPicPr>
          <p:cNvPr id="4" name="Image 0" descr="/sessions/dreamy-elegant-curie/work/week5/car_modern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0" y="1783080"/>
            <a:ext cx="2971800" cy="124815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22960" y="1783080"/>
            <a:ext cx="6400800" cy="100584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6" name="Text 3"/>
          <p:cNvSpPr/>
          <p:nvPr/>
        </p:nvSpPr>
        <p:spPr>
          <a:xfrm>
            <a:off x="1051560" y="187452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EV/EBITDA  =  (Market Cap + หนี้สิน − เงินสด) ÷ EBITDA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051560" y="235915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เปรียบเทียบมูลค่ากิจการทั้งหมด (ไม่ขึ้นกับโครงสร้างทุน) กับกำไรก่อนดอกเบี้ย/ภาษี/ค่าเสื่อม</a:t>
            </a:r>
            <a:endParaRPr lang="en-US" sz="12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063240"/>
          <a:ext cx="10515600" cy="2011680"/>
        </p:xfrm>
        <a:graphic>
          <a:graphicData uri="http://schemas.openxmlformats.org/drawingml/2006/table">
            <a:tbl>
              <a:tblPr/>
              <a:tblGrid>
                <a:gridCol w="2834640"/>
                <a:gridCol w="2194560"/>
                <a:gridCol w="5486400"/>
              </a:tblGrid>
              <a:tr h="822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บริษัท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EV/EBITDA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spc="50" kern="0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ทำไมมีประโยชน์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291C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CPALL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13.13x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หนี้สินสูงจากการขยายสาขา/ธุรกิจ — EV/EBITDA ตัดผลของโครงสร้างทุนออก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3030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Micron (MU)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C9C9C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~15.7x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C9C9C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Capex สูงมาก (โรงงานผลิตชิป) ทำให้ D&amp;A บิดเบือน P/E — ใช้ EV/EBITDA เทียบเพื่อนกลุ่มแม่นกว่า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1818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818"/>
                    </a:solidFill>
                  </a:tcPr>
                </a:tc>
              </a:tr>
            </a:tbl>
          </a:graphicData>
        </a:graphic>
      </p:graphicFrame>
      <p:sp>
        <p:nvSpPr>
          <p:cNvPr id="9" name="Text 5"/>
          <p:cNvSpPr/>
          <p:nvPr/>
        </p:nvSpPr>
        <p:spPr>
          <a:xfrm>
            <a:off x="822960" y="52578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หมายเหตุ: Knight Club Capital ไม่แสดง EV/EBITDA เนื่องจากเป็นธุรกิจบริหารสินทรัพย์ด้อยคุณภาพ (AMC) — โครงสร้างงบการเงินต่างจากธุรกิจปกติ ควรใช้ P/BV แทน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5720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  ·  WEEK 5 — VALUATION</a:t>
            </a:r>
            <a:endParaRPr lang="en-US" sz="900" dirty="0"/>
          </a:p>
        </p:txBody>
      </p:sp>
      <p:sp>
        <p:nvSpPr>
          <p:cNvPr id="11" name="Text 7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classic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0" y="411480"/>
            <a:ext cx="2926080" cy="12289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80467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CPALL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822960" y="14813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 ALL PCL  ·  ผู้ดำเนินธุรกิจ 7-Eleven ในไทย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822960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14.16x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0120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P/E (TRAILING)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447288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0" name="Text 7"/>
          <p:cNvSpPr/>
          <p:nvPr/>
        </p:nvSpPr>
        <p:spPr>
          <a:xfrm>
            <a:off x="3584448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13.13x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3584448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EV/EBITDA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071616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Text 10"/>
          <p:cNvSpPr/>
          <p:nvPr/>
        </p:nvSpPr>
        <p:spPr>
          <a:xfrm>
            <a:off x="6208776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20.7%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6208776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ROE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8695944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6" name="Text 13"/>
          <p:cNvSpPr/>
          <p:nvPr/>
        </p:nvSpPr>
        <p:spPr>
          <a:xfrm>
            <a:off x="8833104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0.451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8833104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</a:t>
            </a:r>
            <a:endParaRPr lang="en-US" sz="1000" dirty="0"/>
          </a:p>
        </p:txBody>
      </p:sp>
      <p:pic>
        <p:nvPicPr>
          <p:cNvPr id="18" name="Image 1" descr="cpall_sanke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3246120"/>
            <a:ext cx="10543032" cy="274320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2296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Yahoo Finance, Investing.com (P/E, EV/EBITDA, ROE) · รายได้/EBITDA จากงบการเงิน 3Q25 · การกระจายรายจ่ายระหว่าง COGS/SG&amp;A/ดอกเบี้ย/ภาษีเป็นตัวเลขประมาณการเพื่อการสอน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818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reamy-elegant-curie/work/week5/car_wedge_w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0" y="411480"/>
            <a:ext cx="2926080" cy="12289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 STUDY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77240" y="804672"/>
            <a:ext cx="5486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KCC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822960" y="14813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Knight Club Capital Holding  ·  ธุรกิจบริหารสินทรัพย์ด้อยคุณภาพ (AMC) — ไมโครแคป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822960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~฿1.7 พันล้าน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60120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CAP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447288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0" name="Text 7"/>
          <p:cNvSpPr/>
          <p:nvPr/>
        </p:nvSpPr>
        <p:spPr>
          <a:xfrm>
            <a:off x="3584448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฿2.98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3584448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ราคาล่าสุด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071616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3" name="Text 10"/>
          <p:cNvSpPr/>
          <p:nvPr/>
        </p:nvSpPr>
        <p:spPr>
          <a:xfrm>
            <a:off x="6208776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฿1.36–3.40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6208776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52W RANGE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8695944" y="1965960"/>
            <a:ext cx="2514600" cy="1051560"/>
          </a:xfrm>
          <a:prstGeom prst="rect">
            <a:avLst/>
          </a:prstGeom>
          <a:solidFill>
            <a:srgbClr val="303030"/>
          </a:solidFill>
          <a:ln/>
        </p:spPr>
      </p:sp>
      <p:sp>
        <p:nvSpPr>
          <p:cNvPr id="16" name="Text 13"/>
          <p:cNvSpPr/>
          <p:nvPr/>
        </p:nvSpPr>
        <p:spPr>
          <a:xfrm>
            <a:off x="8833104" y="202996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0.569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8833104" y="257860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</a:t>
            </a:r>
            <a:endParaRPr lang="en-US" sz="1000" dirty="0"/>
          </a:p>
        </p:txBody>
      </p:sp>
      <p:pic>
        <p:nvPicPr>
          <p:cNvPr id="18" name="Image 1" descr="kcc_sanke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3246120"/>
            <a:ext cx="10543032" cy="274320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82296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696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Simply Wall St, Investing.com, MarketScreener (ผลประกอบการไตรมาสล่าสุด) · หุ้นไมโครแคปสภาพคล่องต่ำ ผลประกอบการรายไตรมาสผันผวนสูงจากการรับรู้กำไรสินทรัพย์ด้อยคุณภาพ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094415" y="64465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DA29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2026-07-27T11:46:56Z</dcterms:created>
  <dcterms:modified xsi:type="dcterms:W3CDTF">2026-07-27T11:46:56Z</dcterms:modified>
</cp:coreProperties>
</file>