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9E9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1371600" cy="384048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223760" y="640080"/>
            <a:ext cx="1463040" cy="320040"/>
          </a:xfrm>
          <a:prstGeom prst="rect">
            <a:avLst/>
          </a:prstGeom>
          <a:noFill/>
          <a:ln w="9525">
            <a:solidFill>
              <a:srgbClr val="000000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90643028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4160520"/>
            <a:ext cx="1188720" cy="320040"/>
          </a:xfrm>
          <a:prstGeom prst="rect">
            <a:avLst/>
          </a:prstGeom>
          <a:noFill/>
          <a:ln w="9525">
            <a:solidFill>
              <a:srgbClr val="000000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180 MIN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949440" y="3977640"/>
            <a:ext cx="1280160" cy="384048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QUIZ #1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577840" y="169164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3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TIPS FOR BEGINNING INVESTORS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1874520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spc="6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FUNDAMENTAL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0" y="2542032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spc="14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ANALYSIS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0" y="3310128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ธุรกิจนี้…ดีจริงหรือแค่ดูดี?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01.  MOAT IN THAI STOCKS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ลองมองหุ้นไทยรอบตัว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02920" y="130759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AIRPORTS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377440" y="1280160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ธุรกิจสนามบิน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846320" y="128016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สัมปทานผูกขาด — ไม่มีใครสร้างสนามบินแข่งได้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02920" y="1719072"/>
            <a:ext cx="818388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87452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EXPRESSWAY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377440" y="1847088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ทางด่วน / รถไฟฟ้า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846320" y="1847088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สัมปทานระยะยาว รายได้สม่ำเสมอ คู่แข่งเข้าไม่ได้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02920" y="2286000"/>
            <a:ext cx="818388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2" name="Text 10"/>
          <p:cNvSpPr/>
          <p:nvPr/>
        </p:nvSpPr>
        <p:spPr>
          <a:xfrm>
            <a:off x="502920" y="244144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377440" y="241401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ค้าปลีกรายใหญ่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846320" y="2414016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สาขาทั่วประเทศ + อำนาจต่อรอง = ต้นทุนต่ำกว่า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02920" y="2852928"/>
            <a:ext cx="818388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300837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377440" y="2980944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โรงพยาบาลเอกชนชั้นนำ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846320" y="2980944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แบรนด์ + หมอเก่ง — ลูกค้ายอมจ่ายพรีเมียม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02920" y="3419856"/>
            <a:ext cx="818388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20" name="Text 18"/>
          <p:cNvSpPr/>
          <p:nvPr/>
        </p:nvSpPr>
        <p:spPr>
          <a:xfrm>
            <a:off x="502920" y="3575304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377440" y="354787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โรงไฟฟ้า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846320" y="3547872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สัญญาขายไฟระยะยาวกับภาครัฐ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02920" y="425196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ข้อสังเกต: Moat ที่แข็งที่สุดในตลาดหุ้นไทยมักเป็น “สัมปทาน”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5544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6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828800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4023360" y="2148840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PORTER'S 5 FORCES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069080" y="27889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แรงกดดัน 5 ด้านที่บีบกำไรของทุกธุรกิจ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02.  PORTER'S 5 FORCES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0" y="1133856"/>
            <a:ext cx="914" cy="1563624"/>
          </a:xfrm>
          <a:prstGeom prst="line">
            <a:avLst/>
          </a:prstGeom>
          <a:noFill/>
          <a:ln w="9525">
            <a:solidFill>
              <a:srgbClr val="55555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897380" y="2697480"/>
            <a:ext cx="2674620" cy="914"/>
          </a:xfrm>
          <a:prstGeom prst="line">
            <a:avLst/>
          </a:prstGeom>
          <a:noFill/>
          <a:ln w="9525">
            <a:solidFill>
              <a:srgbClr val="5555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0" y="2697480"/>
            <a:ext cx="2674620" cy="914"/>
          </a:xfrm>
          <a:prstGeom prst="line">
            <a:avLst/>
          </a:prstGeom>
          <a:noFill/>
          <a:ln w="9525">
            <a:solidFill>
              <a:srgbClr val="55555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2697480"/>
            <a:ext cx="914" cy="1728216"/>
          </a:xfrm>
          <a:prstGeom prst="line">
            <a:avLst/>
          </a:prstGeom>
          <a:noFill/>
          <a:ln w="9525">
            <a:solidFill>
              <a:srgbClr val="5555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589020" y="2340864"/>
            <a:ext cx="1965960" cy="7132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3589020" y="2414016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การแข่งขันในอุตสาหกรรม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589020" y="274320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3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RIVALRY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589020" y="777240"/>
            <a:ext cx="1965960" cy="713232"/>
          </a:xfrm>
          <a:prstGeom prst="rect">
            <a:avLst/>
          </a:prstGeom>
          <a:solidFill>
            <a:srgbClr val="0A0A0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89020" y="850392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คู่แข่งรายใหม่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589020" y="116128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300" kern="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ENTRANTS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914400" y="2340864"/>
            <a:ext cx="1965960" cy="713232"/>
          </a:xfrm>
          <a:prstGeom prst="rect">
            <a:avLst/>
          </a:prstGeom>
          <a:solidFill>
            <a:srgbClr val="0A0A0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2414016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อำนาจซัพพลายเออร์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14400" y="2724912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300" kern="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263640" y="2340864"/>
            <a:ext cx="1965960" cy="713232"/>
          </a:xfrm>
          <a:prstGeom prst="rect">
            <a:avLst/>
          </a:prstGeom>
          <a:solidFill>
            <a:srgbClr val="0A0A0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63640" y="2414016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อำนาจผู้ซื้อ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263640" y="2724912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300" kern="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BUYERS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589020" y="4069080"/>
            <a:ext cx="1965960" cy="713232"/>
          </a:xfrm>
          <a:prstGeom prst="rect">
            <a:avLst/>
          </a:prstGeom>
          <a:solidFill>
            <a:srgbClr val="0A0A0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89020" y="4142232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สินค้าทดแทน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589020" y="445312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300" kern="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SUBSTITUTES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5852160" y="46177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ยิ่งแรงกดดันมาก → กำไรอุตสาหกรรมยิ่งบาง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02.  5 FORCES — HOW TO USE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ถามทีละแรง — ตัวอย่าง: ร้านชานมไข่มุก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502920" y="1234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43000" y="124358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คู่แข่งรายใหม่เข้าง่ายไหม?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43000" y="1508760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ง่ายมาก — ใครก็เปิดร้านชาได้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315200" y="1289304"/>
            <a:ext cx="1325880" cy="310896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แรงกดดันสูง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02920" y="18105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43000" y="181965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ซัพพลายเออร์มีอำนาจไหม?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43000" y="2084832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ต่ำ — ผงชา ไข่มุก หาซื้อได้ทั่วไป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0" y="1865376"/>
            <a:ext cx="1325880" cy="310896"/>
          </a:xfrm>
          <a:prstGeom prst="rect">
            <a:avLst/>
          </a:prstGeom>
          <a:solidFill>
            <a:srgbClr val="E9E9E9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แรงกดดันต่ำ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02920" y="2386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143000" y="2395728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ลูกค้ามีอำนาจต่อรองไหม?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43000" y="2660904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สูง — เปลี่ยนร้านได้ทันที ไม่มีต้นทุน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2441448"/>
            <a:ext cx="1325880" cy="310896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แรงกดดันสูง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02920" y="29626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143000" y="2971800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มีสินค้าทดแทนไหม?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43000" y="3236976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เยอะ — กาแฟ น้ำผลไม้ สารพัดเครื่องดื่ม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315200" y="3017520"/>
            <a:ext cx="1325880" cy="310896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แรงกดดันสูง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02920" y="35387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143000" y="3547872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การแข่งขันในตลาดดุไหม?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143000" y="381304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ดุมาก — ตัดราคา โปรโมชันรายวัน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315200" y="3593592"/>
            <a:ext cx="1325880" cy="310896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แรงกดดันสูง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02920" y="43434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สรุป: 4 ใน 5 แรงกดดันสูง → อุตสาหกรรมนี้ “กำไรยาก” แม้ขายดีก็ตาม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5544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6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828800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4023360" y="2148840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ANALYSIS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069080" y="27889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vs. Value — เลือกสนามให้ถูกก่อนเลือกหุ้น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03.  GROWTH VS. VALUE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58284" y="777240"/>
            <a:ext cx="27432" cy="352044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9144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41732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อุตสาหกรรมที่กำลังโต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02920" y="1828800"/>
            <a:ext cx="3749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รายได้โตเร็ว 15–30%+ ต่อปี
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ตลาดยังเปิดกว้าง ลูกค้าเพิ่มขึ้นเรื่อย ๆ
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P/E มักแพง — จ่ายวันนี้เพื่ออนาคต
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ความเสี่ยง: โตไม่ทันที่ตลาดคาดหวัง
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เช่น เทคโนโลยี AI · Data Center · EV · สุขภาพ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4937760" y="9144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4937760" y="141732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อุตสาหกรรมอิ่มตัวแต่มั่นคง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937760" y="1828800"/>
            <a:ext cx="3749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รายได้โตช้า แต่กำไรสม่ำเสมอ
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จ่ายปันผลดี เหมาะถือยาว
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P/E มักถูก — ซื้อของดีราคาไม่แพง
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ความเสี่ยง: ถูก Disrupt แล้วไม่ฟื้น
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เช่น ธนาคาร · พลังงาน · อสังหาฯ · สื่อสาร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02920" y="452628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ไม่มีแบบไหน “ดีกว่า” — มือใหม่ต้องรู้ว่ากำลังซื้อหุ้นในสนามแบบไหน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9E9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03.  SET SECTORS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กลุ่มอุตสาหกรรมหลักใน SET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1325880"/>
            <a:ext cx="40690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408176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AGRO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85800" y="1655064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เกษตรและอาหาร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709160" y="1325880"/>
            <a:ext cx="40690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92040" y="1408176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CONSUMP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892040" y="1655064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สินค้าอุปโภคบริโภค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02920" y="2075688"/>
            <a:ext cx="40690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157984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FINCIAL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85800" y="2404872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ธุรกิจการเงิน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709160" y="2075688"/>
            <a:ext cx="40690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92040" y="2157984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92040" y="2404872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สินค้าอุตสาหกรรม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02920" y="2825496"/>
            <a:ext cx="40690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2907792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PROPCON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85800" y="3154680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อสังหาฯ และก่อสร้าง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09160" y="2825496"/>
            <a:ext cx="40690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92040" y="2907792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RESOURC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92040" y="3154680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ทรัพยากร / พลังงาน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02920" y="3575304"/>
            <a:ext cx="40690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3657600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" y="3904488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บริการ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09160" y="3575304"/>
            <a:ext cx="40690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92040" y="3657600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892040" y="3904488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เทคโนโลยี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02920" y="452628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การบ้านคิดเล่น ๆ: กลุ่มไหนเป็น Growth? กลุ่มไหนเป็น Value?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3716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8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600" b="1" spc="4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AOT</a:t>
            </a:r>
            <a:pPr algn="ctr" indent="0" marL="0">
              <a:buNone/>
            </a:pPr>
            <a:r>
              <a:rPr lang="en-US" sz="6600" spc="400" kern="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vs.   </a:t>
            </a:r>
            <a:pPr algn="ctr" indent="0" marL="0">
              <a:buNone/>
            </a:pPr>
            <a:r>
              <a:rPr lang="en-US" sz="6600" b="1" spc="4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BEM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0" y="30632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หุ้นสัมปทานทั้งคู่ — แต่หุ้นไหนน่าลงทุนกว่ากัน?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04.  CASE STUDY — AOT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6868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AOT</a:t>
            </a:r>
            <a:endParaRPr lang="en-US" sz="5800" dirty="0"/>
          </a:p>
        </p:txBody>
      </p:sp>
      <p:sp>
        <p:nvSpPr>
          <p:cNvPr id="4" name="Text 2"/>
          <p:cNvSpPr/>
          <p:nvPr/>
        </p:nvSpPr>
        <p:spPr>
          <a:xfrm>
            <a:off x="502920" y="182880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บมจ. ท่าอากาศยานไทย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02920" y="2194560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ผู้บริหารสนามบินหลัก 6 แห่ง</a:t>
            </a: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รวมสุวรรณภูมิและดอนเมือง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4343400" y="914400"/>
            <a:ext cx="10973" cy="356616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7" name="Text 5"/>
          <p:cNvSpPr/>
          <p:nvPr/>
        </p:nvSpPr>
        <p:spPr>
          <a:xfrm>
            <a:off x="4663440" y="1051560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MOAT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080760" y="1051560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สัมปทานผูกขาดสมบูรณ์ — ไม่มีสนามบินคู่แข่ง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663440" y="17099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080760" y="1709928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ค่าธรรมเนียมผู้โดยสาร + ค่าเช่าพื้นที่เชิงพาณิชย์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663440" y="2368296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DRIVER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080760" y="2368296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จำนวนนักท่องเที่ยว — ฟื้นตัวตามการบินโลก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663440" y="3026664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080760" y="3026664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อ่อนไหวต่อวิกฤต (โรคระบาด สงคราม เศรษฐกิจโลก)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663440" y="3685032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CHARACTER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080760" y="3685032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กำไรผันผวนตามรอบ แต่ Moat แข็งแรงมาก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04.  CASE STUDY — BEM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6868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BEM</a:t>
            </a:r>
            <a:endParaRPr lang="en-US" sz="5800" dirty="0"/>
          </a:p>
        </p:txBody>
      </p:sp>
      <p:sp>
        <p:nvSpPr>
          <p:cNvPr id="4" name="Text 2"/>
          <p:cNvSpPr/>
          <p:nvPr/>
        </p:nvSpPr>
        <p:spPr>
          <a:xfrm>
            <a:off x="502920" y="182880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บมจ. ทางด่วนและรถไฟฟ้ากรุงเทพ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02920" y="2194560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ผู้รับสัมปทานทางด่วน</a:t>
            </a: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และรถไฟฟ้า MRT สายสีน้ำเงิน–ม่วง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4343400" y="914400"/>
            <a:ext cx="10973" cy="356616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7" name="Text 5"/>
          <p:cNvSpPr/>
          <p:nvPr/>
        </p:nvSpPr>
        <p:spPr>
          <a:xfrm>
            <a:off x="4663440" y="1051560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MOAT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080760" y="1051560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สัมปทานระยะยาว — เส้นทางผูกขาดในเมือง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663440" y="17099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080760" y="1709928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ค่าผ่านทาง + ค่าโดยสารรถไฟฟ้า — เก็บเงินสดทุกวัน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663440" y="2368296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DRIVER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080760" y="2368296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การขยายเส้นทางรถไฟฟ้า + เมืองขยายตัว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663440" y="3026664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080760" y="3026664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สัมปทานมีวันหมดอายุ / การเจรจากับภาครัฐ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663440" y="3685032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CHARACTER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080760" y="3685032"/>
            <a:ext cx="2697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รายได้สม่ำเสมอ คาดการณ์ง่าย ผันผวนต่ำ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00.  AGENDA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194560" y="923544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Moat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2194560" y="123444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ป้อมปราการธุรกิจ — อะไรทำให้คู่แข่งแย่งลูกค้าไม่ได้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1664208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2194560" y="1719072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Porter's 5 Forces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2194560" y="2029968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เครื่องมือวิเคราะห์แรงกดดัน 5 ด้านของอุตสาหกรรม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2459736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2194560" y="251460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Analysis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194560" y="2825496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Sector vs. Value Sector — เลือกสนามให้ถูก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40080" y="3255264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2194560" y="3310128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194560" y="3621024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AOT vs. BEM — หุ้นไหนน่าลงทุนกว่ากัน?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40080" y="4050792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2194560" y="4105656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Quiz #1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2194560" y="4416552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ทดสอบความเข้าใจ 10–15 นาที (เก็บคะแนน)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9E9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04.  AOT VS. BEM — COMPARE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เทียบกันชัด ๆ ด้วยกรอบที่เรียนวันนี้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3108960" y="118872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AOT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943600" y="118872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BEM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600200"/>
            <a:ext cx="822960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75564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Moat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3108960" y="1737360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ผูกขาดสมบูรณ์ (สนามบินหลักของประเทศ)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1737360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ผูกขาดตามเส้นทางสัมปทาน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02920" y="2212848"/>
            <a:ext cx="822960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230428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Forces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108960" y="2286000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แรงกดดันต่ำเกือบทุกด้าน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943600" y="2286000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แรงกดดันต่ำ แต่พึ่งพาภาครัฐสูง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02920" y="2761488"/>
            <a:ext cx="822960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285292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ประเภทธุรกิจ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3108960" y="2834640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Cyclical — ขึ้นลงตามท่องเที่ยวโลก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43600" y="2834640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Defensive — คนใช้ทางด่วนทุกวัน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02920" y="3310128"/>
            <a:ext cx="822960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9" name="Text 17"/>
          <p:cNvSpPr/>
          <p:nvPr/>
        </p:nvSpPr>
        <p:spPr>
          <a:xfrm>
            <a:off x="502920" y="340156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รายได้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3108960" y="3383280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ผันผวนสูง / upside สูงเมื่อฟื้นตัว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943600" y="3383280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สม่ำเสมอ คาดการณ์ง่าย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02920" y="3858768"/>
            <a:ext cx="822960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395020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เหมาะกับ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3108960" y="3931920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รับความผันผวนได้ มองยาว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943600" y="3931920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ชอบความมั่นคง กระแสเงินสด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02920" y="4407408"/>
            <a:ext cx="8229600" cy="1097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27" name="Text 25"/>
          <p:cNvSpPr/>
          <p:nvPr/>
        </p:nvSpPr>
        <p:spPr>
          <a:xfrm>
            <a:off x="502920" y="4553712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คำตอบไม่ใช่ “ตัวไหนดีกว่า” แต่คือ “ตัวไหนเหมาะกับเป้าหมายของเรา”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04.  BEGINNER'S CHECKLIST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Checklist มือใหม่ ก่อนซื้อหุ้นทุกครั้ง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868680" cy="77724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371600"/>
            <a:ext cx="868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426464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ธุรกิจนี้มี Moat ไหม?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645920" y="17922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ถ้าคู่แข่งถือเงินหมื่นล้านมาเปิดแข่ง ธุรกิจนี้รอดไหม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2377440"/>
            <a:ext cx="868680" cy="77724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2377440"/>
            <a:ext cx="868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1645920" y="2432304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อุตสาหกรรมนี้น่าอยู่ไหม?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645920" y="279806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เช็ค 5 Forces — สนามนี้กำไรง่ายหรือกำไรยาก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02920" y="3383280"/>
            <a:ext cx="868680" cy="77724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" y="3383280"/>
            <a:ext cx="868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645920" y="3438144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เป็น Growth หรือ Value?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645920" y="380390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รู้ว่าถืออะไรอยู่ จะได้ไม่ตกใจเมื่อราคาแกว่ง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02920" y="452628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ตอบไม่ได้ครบ 3 ข้อ = ยังไม่ต้องซื้อ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9E9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00.  KEY TAKEAWAYS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สรุป Week 4 ใน 4 บรรทัด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011680" y="1481328"/>
            <a:ext cx="658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หุ้นดี = ธุรกิจดี ไม่ใช่แค่ราคาขึ้น — Price ≠ Value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208483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011680" y="2194560"/>
            <a:ext cx="658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Moat คือหัวใจ — ธุรกิจไม่มีคูเมือง กำไรจะถูกแย่งเสมอ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2798064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2011680" y="2907792"/>
            <a:ext cx="658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Forces บอกว่าสนามนี้ “กำไรง่ายหรือยาก” ก่อนเลือกหุ้น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3511296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2011680" y="3621024"/>
            <a:ext cx="658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รู้ว่าถือ Growth หรือ Value — จะได้ถือได้อย่างสบายใจ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2920" y="443484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WEEK  →  VALUATION — หุ้นตัวนี้ “ควรมีราคาเท่าไหร่”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9E9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00.  RECAP — WEEK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143000"/>
            <a:ext cx="4023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สัปดาห์ที่แล้ว</a:t>
            </a:r>
            <a:endParaRPr lang="en-US" sz="2100" dirty="0"/>
          </a:p>
          <a:p>
            <a:pPr indent="0" marL="0">
              <a:lnSpc>
                <a:spcPts val="28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เราอ่านงบการเงินเป็นแล้ว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502920" y="2468880"/>
            <a:ext cx="4023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งบการเงิน 3 งบ + อัตราส่วนการเงิน
</a:t>
            </a:r>
            <a:endParaRPr lang="en-US" sz="125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PTT vs. DELTA vs. ADVANC
</a:t>
            </a:r>
            <a:endParaRPr lang="en-US" sz="125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สัปดาห์นี้: ตัวเลขดี…แต่ "ธุรกิจ" ดีจริงไหม?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892040" y="914400"/>
            <a:ext cx="10973" cy="329184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6" name="Text 4"/>
          <p:cNvSpPr/>
          <p:nvPr/>
        </p:nvSpPr>
        <p:spPr>
          <a:xfrm>
            <a:off x="5212080" y="868680"/>
            <a:ext cx="3474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0" dirty="0"/>
          </a:p>
        </p:txBody>
      </p:sp>
      <p:sp>
        <p:nvSpPr>
          <p:cNvPr id="7" name="Text 5"/>
          <p:cNvSpPr/>
          <p:nvPr/>
        </p:nvSpPr>
        <p:spPr>
          <a:xfrm>
            <a:off x="5212080" y="2697480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งบการเงินที่ต้องอ่านให้เป็น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212080" y="3017520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งบแสดงฐานะการเงิน  ·  งบกำไรขาดทุน  ·  งบกระแสเงินสด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4173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6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QUESTION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9659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“Is the business actually good?”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2971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ก่อนถามว่า “หุ้นจะขึ้นไหม”  ให้ถามก่อนว่า “ธุรกิจนี้ดีจริงหรือเปล่า”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00.  WHAT IS FUNDAMENTAL ANALYSIS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การวิเคราะห์ปัจจัยพื้นฐาน มอง 3 ชั้น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0E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6400" dirty="0"/>
          </a:p>
        </p:txBody>
      </p:sp>
      <p:sp>
        <p:nvSpPr>
          <p:cNvPr id="5" name="Text 3"/>
          <p:cNvSpPr/>
          <p:nvPr/>
        </p:nvSpPr>
        <p:spPr>
          <a:xfrm>
            <a:off x="502920" y="242316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เศรษฐกิจ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02920" y="2788920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MACRO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02920" y="315468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ดอกเบี้ย เงินเฟ้อ GDP</a:t>
            </a: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กระทบทุกธุรกิจในตลาด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154680" y="1554480"/>
            <a:ext cx="9144" cy="2194560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9" name="Text 7"/>
          <p:cNvSpPr/>
          <p:nvPr/>
        </p:nvSpPr>
        <p:spPr>
          <a:xfrm>
            <a:off x="3291840" y="1371600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0E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3291840" y="242316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อุตสาหกรรม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291840" y="2788920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291840" y="315468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สนามที่ธุรกิจแข่งอยู่</a:t>
            </a: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โตหรือหดตัว? แข่งดุแค่ไหน?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943600" y="1554480"/>
            <a:ext cx="9144" cy="2194560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14" name="Text 12"/>
          <p:cNvSpPr/>
          <p:nvPr/>
        </p:nvSpPr>
        <p:spPr>
          <a:xfrm>
            <a:off x="6080760" y="1371600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0E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6080760" y="242316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บริษัท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080760" y="2788920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COMPANY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080760" y="315468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ตัวธุรกิจเอง — Moat</a:t>
            </a: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งบการเงิน ผู้บริหาร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02920" y="425196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วันนี้เราเจาะชั้นที่ 2 และ 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9E9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00.  PRICE VS. VALUE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0" y="155448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0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Price</a:t>
            </a:r>
            <a:pPr algn="ctr" indent="0" marL="0">
              <a:buNone/>
            </a:pPr>
            <a:r>
              <a:rPr lang="en-US" sz="6000" dirty="0">
                <a:solidFill>
                  <a:srgbClr val="7777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≠  </a:t>
            </a:r>
            <a:pPr algn="ctr" indent="0" marL="0">
              <a:buNone/>
            </a:pPr>
            <a:r>
              <a:rPr lang="en-US" sz="6000" b="1" dirty="0">
                <a:solidFill>
                  <a:srgbClr val="0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0" y="2697480"/>
            <a:ext cx="9144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ราคา คือสิ่งที่คุณจ่าย  ·  มูลค่า คือสิ่งที่คุณได้รับ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14400" y="3246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หุ้นราคา 2 บาท ไม่ได้ “ถูก” และหุ้นราคา 500 บาท ไม่ได้ “แพง” — ต้องเทียบกับมูลค่าธุรกิจเสมอ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5544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600" kern="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828800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4023360" y="214884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spc="8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MOAT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69080" y="28346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ป้อมปราการที่ทำให้ธุรกิจชนะระยะยาว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01.  MOAT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Moat = คูเมืองรอบปราสาท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02920" y="1554480"/>
            <a:ext cx="4572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ปราสาท = ธุรกิจที่ทำกำไรดี
</a:t>
            </a:r>
            <a:endParaRPr lang="en-US" sz="13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ศัตรู = คู่แข่งที่อยากเข้ามาแย่งกำไร
</a:t>
            </a:r>
            <a:endParaRPr lang="en-US" sz="13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คูเมือง = สิ่งที่ทำให้คู่แข่ง “เข้ามาแย่งไม่ได้”
</a:t>
            </a:r>
            <a:endParaRPr lang="en-US" sz="13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ธุรกิจกำไรดีแต่ไม่มี Moat → คู่แข่งแห่เข้ามา กำไรจะหายไปเอง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02920" y="379476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777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“In business, I look for economic castles protected by unbreachable moats.”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02920" y="44348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Warren Buffett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0" y="914400"/>
            <a:ext cx="10973" cy="356616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8" name="Text 6"/>
          <p:cNvSpPr/>
          <p:nvPr/>
        </p:nvSpPr>
        <p:spPr>
          <a:xfrm>
            <a:off x="5806440" y="123444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ถามตัวเองข้อเดียว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806440" y="1600200"/>
            <a:ext cx="29260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ถ้ามีคนถือเงิน</a:t>
            </a: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10,000 ล้าน</a:t>
            </a: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มาเปิดแข่ง…</a:t>
            </a: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จะล้มธุรกิจนี้</a:t>
            </a: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ได้ไหม?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9E9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01.  MOAT — 5 TYPES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Moat มี 5 แบบหลัก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84048" y="1234440"/>
            <a:ext cx="1627632" cy="30632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12064" y="13716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12064" y="1783080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12064" y="205740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แบรนด์แข็งแกร่ง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12064" y="260604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ลูกค้ายอมจ่ายแพงกว่า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เพราะเชื่อใจ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12064" y="352044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8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เช่น เครื่องดื่มชูกำลัง ร้านกาแฟดัง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066544" y="1234440"/>
            <a:ext cx="1627632" cy="30632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94560" y="13716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194560" y="1783080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194560" y="205740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Effect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2194560" y="260604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ยิ่งคนใช้มาก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ยิ่งมีค่ามากขึ้น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2194560" y="352044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8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เช่น แพลตฟอร์มโซเชียล อีคอมเมิร์ซ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749040" y="1234440"/>
            <a:ext cx="1627632" cy="30632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77056" y="13716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3877056" y="1783080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877056" y="205740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ต้นทุนต่ำกว่า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3877056" y="260604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ผลิตถูกกว่าคู่แข่ง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ขายถูกก็ยังกำไร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877056" y="352044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8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เช่น ค้าปลีกขนาดใหญ่ โรงงานสเกลใหญ่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5431536" y="1234440"/>
            <a:ext cx="1627632" cy="30632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559552" y="13716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559552" y="1783080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SWITCHING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559552" y="205740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Switching Cost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559552" y="260604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เปลี่ยนเจ้าแล้วเจ็บ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ลูกค้าเลยไม่ย้าย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559552" y="352044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8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เช่น ระบบธนาคาร ซอฟต์แวร์องค์กร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7114032" y="1234440"/>
            <a:ext cx="1627632" cy="30632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242048" y="13716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7242048" y="1783080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LICENSE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7242048" y="205740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สัมปทาน / ใบอนุญาต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7242048" y="260604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กฎหมายกันคู่แข่ง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เข้ามาไม่ได้เลย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7242048" y="352044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8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เช่น สนามบิน ทางด่วน โรงไฟฟ้า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8275320" y="46405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2026-07-23T16:16:45Z</dcterms:created>
  <dcterms:modified xsi:type="dcterms:W3CDTF">2026-07-23T16:16:45Z</dcterms:modified>
</cp:coreProperties>
</file>