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90643028 · GENED 1/2569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2743200" y="457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309360" y="4572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EDITION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502920" y="841248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Shape 5"/>
          <p:cNvSpPr/>
          <p:nvPr/>
        </p:nvSpPr>
        <p:spPr>
          <a:xfrm>
            <a:off x="502920" y="882396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23444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60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7600" dirty="0"/>
          </a:p>
        </p:txBody>
      </p:sp>
      <p:sp>
        <p:nvSpPr>
          <p:cNvPr id="9" name="Text 7"/>
          <p:cNvSpPr/>
          <p:nvPr/>
        </p:nvSpPr>
        <p:spPr>
          <a:xfrm>
            <a:off x="457200" y="2121408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60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</a:t>
            </a:r>
            <a:pPr algn="ctr" indent="0" marL="0">
              <a:buNone/>
            </a:pPr>
            <a:r>
              <a:rPr lang="en-US" sz="76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MENTS</a:t>
            </a:r>
            <a:endParaRPr lang="en-US" sz="7600" dirty="0"/>
          </a:p>
        </p:txBody>
      </p:sp>
      <p:sp>
        <p:nvSpPr>
          <p:cNvPr id="10" name="Text 8"/>
          <p:cNvSpPr/>
          <p:nvPr/>
        </p:nvSpPr>
        <p:spPr>
          <a:xfrm>
            <a:off x="914400" y="3127248"/>
            <a:ext cx="7315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6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RATIO — STEP BY STEP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อ่านงบการเงินให้เป็น ก่อนซื้อหุ้นตัวแรก — Balance Sheet · P&amp;L · Cash Flow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286000" y="4224528"/>
            <a:ext cx="4572000" cy="12802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3" name="Text 11"/>
          <p:cNvSpPr/>
          <p:nvPr/>
        </p:nvSpPr>
        <p:spPr>
          <a:xfrm>
            <a:off x="1371600" y="437083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901 (เช้า) · SEC 902 (บ่าย)  •  อ.พงศธร โชติยะศิลป์  •  KMITL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Flow — งบกระแสเงินสด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 3 OF 3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07008"/>
            <a:ext cx="960120" cy="804672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207008"/>
            <a:ext cx="9601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645920" y="12344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กิจกรรมดำเนินงาน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645920" y="160934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ธุรกิจสร้างเงินสดได้จริงไหม?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480560" y="1316736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สัญญาณดี:  CFO เป็นบวก และมากกว่ากำไรสุทธิ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02920" y="2075688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2" name="Shape 10"/>
          <p:cNvSpPr/>
          <p:nvPr/>
        </p:nvSpPr>
        <p:spPr>
          <a:xfrm>
            <a:off x="502920" y="2139696"/>
            <a:ext cx="960120" cy="80467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" y="2139696"/>
            <a:ext cx="9601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CFI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645920" y="2167128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กิจกรรมลงทุน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645920" y="254203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กำลังลงทุนขยายธุรกิจอยู่หรือเปล่า?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480560" y="2249424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สัญญาณดี:  CFI ติดลบ = กำลังลงทุนเพื่ออนาคต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2920" y="3008376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8" name="Shape 16"/>
          <p:cNvSpPr/>
          <p:nvPr/>
        </p:nvSpPr>
        <p:spPr>
          <a:xfrm>
            <a:off x="502920" y="3072384"/>
            <a:ext cx="960120" cy="80467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502920" y="3072384"/>
            <a:ext cx="9601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CFF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1645920" y="3099816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กิจกรรมจัดหาเงิน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645920" y="347472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กู้เพิ่ม? คืนหนี้? จ่ายปันผล?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480560" y="3182112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ต้องดูบริบท:  กู้เพื่อโต หรือกู้เพราะขาดเงิน?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02920" y="4114800"/>
            <a:ext cx="8138160" cy="566928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24" name="Text 22"/>
          <p:cNvSpPr/>
          <p:nvPr/>
        </p:nvSpPr>
        <p:spPr>
          <a:xfrm>
            <a:off x="685800" y="411480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FLAG: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"กำไรสูง แต่ CFO ติดลบ" = อาจบันทึกรายได้ที่ยังเก็บเงินไม่ได้ (ลูกหนี้บวม) — นี่คือสัญญาณที่จับ STARK ได้!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 3 งบเป็นภาพเดียว — "ตัวเรา"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3 STATEMENTS CONNECT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2743200" y="1143000"/>
            <a:ext cx="3657600" cy="1225296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871216" y="1243584"/>
            <a:ext cx="34015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· งบแสดงฐานะการเงิน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871216" y="1481328"/>
            <a:ext cx="34015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ร่างกาย (Core หลัก)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2871216" y="1975104"/>
            <a:ext cx="3401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โครงสร้างทั้งตัว:  สินทรัพย์ = หนี้สิน + ทุน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02920" y="3127248"/>
            <a:ext cx="3291840" cy="1298448"/>
          </a:xfrm>
          <a:prstGeom prst="rect">
            <a:avLst/>
          </a:prstGeom>
          <a:solidFill>
            <a:srgbClr val="FFFFFF">
              <a:alpha val="0"/>
            </a:srgbClr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0936" y="3227832"/>
            <a:ext cx="30358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STATEMENT · งบกำไรขาดทุน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630936" y="3465576"/>
            <a:ext cx="30358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การออกกำลังกาย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30936" y="3895344"/>
            <a:ext cx="30358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ยิ่งออกกำลัง (ทำกำไร) สม่ำเสมอ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กล้ามเนื้อยิ่งโต — ร่างกายยิ่งแข็งแรง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349240" y="3127248"/>
            <a:ext cx="3291840" cy="1298448"/>
          </a:xfrm>
          <a:prstGeom prst="rect">
            <a:avLst/>
          </a:prstGeom>
          <a:solidFill>
            <a:srgbClr val="FFFFFF">
              <a:alpha val="0"/>
            </a:srgbClr>
          </a:solidFill>
          <a:ln w="22225">
            <a:solidFill>
              <a:srgbClr val="E106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77256" y="3227832"/>
            <a:ext cx="30358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FLOW · งบกระแสเงินสด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5477256" y="3465576"/>
            <a:ext cx="30358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เลือดที่ไหลเวียน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477256" y="3895344"/>
            <a:ext cx="30358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หล่อเลี้ยงทุกอวัยวะ — เลือดหยุดไหล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เมื่อไร ตายทันที ต่อให้กล้ามใหญ่แค่ไหน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 flipV="1">
            <a:off x="2148840" y="2432304"/>
            <a:ext cx="1051560" cy="64008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  <a:tailEnd type="triangle"/>
          </a:ln>
        </p:spPr>
      </p:sp>
      <p:sp>
        <p:nvSpPr>
          <p:cNvPr id="19" name="Text 17"/>
          <p:cNvSpPr/>
          <p:nvPr/>
        </p:nvSpPr>
        <p:spPr>
          <a:xfrm>
            <a:off x="502920" y="2487168"/>
            <a:ext cx="2331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กำไรสุทธิ สะสมเข้า "กำไรสะสม"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ร่างกายโตขึ้น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943600" y="2432304"/>
            <a:ext cx="1051560" cy="640080"/>
          </a:xfrm>
          <a:prstGeom prst="line">
            <a:avLst/>
          </a:prstGeom>
          <a:noFill/>
          <a:ln w="19050">
            <a:solidFill>
              <a:srgbClr val="E10600"/>
            </a:solidFill>
            <a:prstDash val="solid"/>
            <a:headEnd type="triangle"/>
          </a:ln>
        </p:spPr>
      </p:sp>
      <p:sp>
        <p:nvSpPr>
          <p:cNvPr id="21" name="Text 19"/>
          <p:cNvSpPr/>
          <p:nvPr/>
        </p:nvSpPr>
        <p:spPr>
          <a:xfrm>
            <a:off x="6355080" y="2487168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เงินสดปลายงวด = "เงินสด" ในงบดุล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เลือดที่หล่อเลี้ยงร่างกาย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858768" y="3776472"/>
            <a:ext cx="1426464" cy="0"/>
          </a:xfrm>
          <a:prstGeom prst="line">
            <a:avLst/>
          </a:prstGeom>
          <a:noFill/>
          <a:ln w="15875">
            <a:solidFill>
              <a:srgbClr val="6B7280"/>
            </a:solidFill>
            <a:prstDash val="solid"/>
            <a:tailEnd type="triangle"/>
          </a:ln>
        </p:spPr>
      </p:sp>
      <p:sp>
        <p:nvSpPr>
          <p:cNvPr id="23" name="Text 21"/>
          <p:cNvSpPr/>
          <p:nvPr/>
        </p:nvSpPr>
        <p:spPr>
          <a:xfrm>
            <a:off x="3767328" y="3877056"/>
            <a:ext cx="16093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กำไรสุทธิ =</a:t>
            </a:r>
            <a:endParaRPr lang="en-US" sz="750" dirty="0"/>
          </a:p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จุดตั้งต้นของ CFO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502920" y="4535424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สุขภาพดีครบ 3 ระบบ:  </a:t>
            </a:r>
            <a:pPr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ร่างกายแข็งแรง (งบดุลดี) + ออกกำลังสม่ำเสมอ (กำไรต่อเนื่อง) + เลือดไหลเวียนดี (เงินสดคล่อง) — ขาดข้อใดข้อหนึ่ง = ป่วย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อีก 2 สิ่งที่มือใหม่ชอบข้าม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 &amp; AUDITOR’S OPINION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70432"/>
            <a:ext cx="3977640" cy="3456432"/>
          </a:xfrm>
          <a:prstGeom prst="rect">
            <a:avLst/>
          </a:prstGeom>
          <a:solidFill>
            <a:srgbClr val="FFFFFF">
              <a:alpha val="0"/>
            </a:srgbClr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28016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234440" y="1316736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หมายเหตุประกอบงบ (Notes)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58368" y="1847088"/>
            <a:ext cx="3657600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658368" y="1975104"/>
            <a:ext cx="36576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สิ่งที่ซ่อนอยู่หลังตาราง: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นโยบายบัญชี — บริษัท "นับกำไร" ด้วยวิธีไหน? รับรู้รายได้ตอนไหน?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ภาระผูกพัน + คดีความ ที่ยังไม่โผล่ในตัวเลข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รายการกับบุคคลที่เกี่ยวข้องกัน (Related Party) — จุดโปรดของคนจะโกง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58368" y="4114800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i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"ความลับไม่เคยอยู่ในตารางตัวเลข — มันอยู่ในตัวหนังสือเล็กๆ ท้ายงบเสมอ"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663440" y="1170432"/>
            <a:ext cx="3977640" cy="3456432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E10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18888" y="128016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5394960" y="1316736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ความเห็นผู้สอบบัญชี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4818888" y="1847088"/>
            <a:ext cx="3657600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6" name="Text 14"/>
          <p:cNvSpPr/>
          <p:nvPr/>
        </p:nvSpPr>
        <p:spPr>
          <a:xfrm>
            <a:off x="4818888" y="1975104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ไม่มีเงื่อนไข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446520" y="1975104"/>
            <a:ext cx="2103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งบเชื่อถือได้ — มาตรฐานที่ควรเป็น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818888" y="2404872"/>
            <a:ext cx="365760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9" name="Text 17"/>
          <p:cNvSpPr/>
          <p:nvPr/>
        </p:nvSpPr>
        <p:spPr>
          <a:xfrm>
            <a:off x="4818888" y="2432304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มีเงื่อนไข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446520" y="2432304"/>
            <a:ext cx="2103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มีบางจุดที่ผู้สอบไม่สบายใจ — อ่านให้ละเอียด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818888" y="2862072"/>
            <a:ext cx="365760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2" name="Text 20"/>
          <p:cNvSpPr/>
          <p:nvPr/>
        </p:nvSpPr>
        <p:spPr>
          <a:xfrm>
            <a:off x="4818888" y="2889504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ไม่แสดงความเห็น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446520" y="2889504"/>
            <a:ext cx="2103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ตรวจไม่ได้/ข้อมูลไม่พอ — ธงแดงชัดเจน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818888" y="3319272"/>
            <a:ext cx="365760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5" name="Text 23"/>
          <p:cNvSpPr/>
          <p:nvPr/>
        </p:nvSpPr>
        <p:spPr>
          <a:xfrm>
            <a:off x="4818888" y="3346704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งบไม่ถูกต้อง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446520" y="3346704"/>
            <a:ext cx="2103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ร้ายแรงที่สุด — วิ่งหนีอย่างเดียว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818888" y="3950208"/>
            <a:ext cx="3657600" cy="5669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8" name="Text 26"/>
          <p:cNvSpPr/>
          <p:nvPr/>
        </p:nvSpPr>
        <p:spPr>
          <a:xfrm>
            <a:off x="4983480" y="3950208"/>
            <a:ext cx="3383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4:  </a:t>
            </a:r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PwC · Deloitte · EY · KPMG
</a:t>
            </a:r>
            <a:pPr indent="0" marL="0">
              <a:buNone/>
            </a:pPr>
            <a:r>
              <a:rPr lang="en-US" sz="75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ผู้สอบบัญชีระดับโลกที่ตรวจบริษัทใหญ่เกือบทั้งตลาด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ENRON — คดีที่เปลี่ยนโลกบัญชี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· WHY BIG 5 BECAME BIG 4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70432"/>
            <a:ext cx="1188720" cy="566928"/>
          </a:xfrm>
          <a:prstGeom prst="rect">
            <a:avLst/>
          </a:prstGeom>
          <a:solidFill>
            <a:srgbClr val="F4F4F1"/>
          </a:solidFill>
          <a:ln w="9525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70432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ปลายยุค 90s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828800" y="1170432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ยักษ์พลังงานสหรัฐฯ อันดับ 7 ของ Fortune 500 — หุ้นขวัญใจนักลงทุน ราคาพุ่งต่อเนื่อง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02920" y="1865376"/>
            <a:ext cx="1188720" cy="566928"/>
          </a:xfrm>
          <a:prstGeom prst="rect">
            <a:avLst/>
          </a:prstGeom>
          <a:solidFill>
            <a:srgbClr val="FFE5E3"/>
          </a:solidFill>
          <a:ln w="9525">
            <a:solidFill>
              <a:srgbClr val="E106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1865376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กลไกโกง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828800" y="1865376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ซ่อนหนี้มหาศาลไว้ในบริษัทลูกนอกงบ (SPE) + รับรู้กำไรอนาคตล่วงหน้าด้วย Mark-to-Market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02920" y="2560320"/>
            <a:ext cx="1188720" cy="566928"/>
          </a:xfrm>
          <a:prstGeom prst="rect">
            <a:avLst/>
          </a:prstGeom>
          <a:solidFill>
            <a:srgbClr val="FFE5E3"/>
          </a:solidFill>
          <a:ln w="9525">
            <a:solidFill>
              <a:srgbClr val="E106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56032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ต.ค. 2544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828800" y="2560320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เริ่มถูกตั้งคำถามเรื่องบัญชี — ราคาหุ้นดิ่งจาก $90 เหลือไม่ถึง $1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02920" y="3255264"/>
            <a:ext cx="1188720" cy="566928"/>
          </a:xfrm>
          <a:prstGeom prst="rect">
            <a:avLst/>
          </a:prstGeom>
          <a:solidFill>
            <a:srgbClr val="FFE5E3"/>
          </a:solidFill>
          <a:ln w="9525">
            <a:solidFill>
              <a:srgbClr val="E106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" y="3255264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ธ.ค. 2544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828800" y="3255264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ล้มละลาย — ใหญ่ที่สุดในประวัติศาสตร์สหรัฐฯ ขณะนั้น (สินทรัพย์ ~$63,000 ล้าน)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02920" y="3950208"/>
            <a:ext cx="1188720" cy="566928"/>
          </a:xfrm>
          <a:prstGeom prst="rect">
            <a:avLst/>
          </a:prstGeom>
          <a:solidFill>
            <a:srgbClr val="F4F4F1"/>
          </a:solidFill>
          <a:ln w="9525">
            <a:solidFill>
              <a:srgbClr val="11111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3950208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ผลสะเทือน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828800" y="3950208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เกิดกฎหมาย Sarbanes-Oxley (SOX) 2002 — ยกระดับความรับผิดของผู้บริหาร/ผู้สอบทั่วโลก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5349240" y="1170432"/>
            <a:ext cx="3291840" cy="2377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2" name="Text 20"/>
          <p:cNvSpPr/>
          <p:nvPr/>
        </p:nvSpPr>
        <p:spPr>
          <a:xfrm>
            <a:off x="5513832" y="12984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ผู้สอบบัญชีก็ตายได้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513832" y="1645920"/>
            <a:ext cx="2971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Arthur Andersen — 1 ใน "Big 5"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ผู้สอบบัญชีของ ENRON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ถูกกล่าวหาว่าทำลายเอกสารหลักฐานการตรวจสอบ → ถูกดำเนินคดี → ลูกค้าหนีหมด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ปิดกิจการปี 2545 พนักงาน 85,000 คนทั่วโลกกระทบ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349240" y="3657600"/>
            <a:ext cx="3291840" cy="566928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25" name="Text 23"/>
          <p:cNvSpPr/>
          <p:nvPr/>
        </p:nvSpPr>
        <p:spPr>
          <a:xfrm>
            <a:off x="5349240" y="3657600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5  →  BIG 4  ตั้งแต่นั้นมา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349240" y="4334256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b="1" i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ปีต่อมา ไทยก็มีเคสของตัวเอง: STARK — ประวัติศาสตร์ซ้ำรอยเสมอกับคนที่ไม่อ่านงบ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Ratios — 6 ตัวที่ต้องรู้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FORMULAS &amp; MEANING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2615184" cy="153619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0936" y="128016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25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</a:t>
            </a:r>
            <a:endParaRPr lang="en-US" sz="650" dirty="0"/>
          </a:p>
        </p:txBody>
      </p:sp>
      <p:sp>
        <p:nvSpPr>
          <p:cNvPr id="8" name="Text 6"/>
          <p:cNvSpPr/>
          <p:nvPr/>
        </p:nvSpPr>
        <p:spPr>
          <a:xfrm>
            <a:off x="630936" y="146304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30936" y="1865376"/>
            <a:ext cx="2359152" cy="274320"/>
          </a:xfrm>
          <a:prstGeom prst="rect">
            <a:avLst/>
          </a:prstGeom>
          <a:solidFill>
            <a:srgbClr val="F4F4F1"/>
          </a:solidFill>
          <a:ln w="9525">
            <a:solidFill>
              <a:srgbClr val="D8D8D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0936" y="1865376"/>
            <a:ext cx="2359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ราคาหุ้น ÷ กำไรต่อหุ้น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630936" y="21945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จ่ายกี่บาท ต่อกำไร 1 บาท</a:t>
            </a:r>
            <a:endParaRPr lang="en-US" sz="8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ยิ่งต่ำ = ยิ่ง "ถูก" (แบบ relative)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3264408" y="1188720"/>
            <a:ext cx="2615184" cy="153619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92424" y="128016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25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3392424" y="146304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P/BV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3392424" y="1865376"/>
            <a:ext cx="2359152" cy="274320"/>
          </a:xfrm>
          <a:prstGeom prst="rect">
            <a:avLst/>
          </a:prstGeom>
          <a:solidFill>
            <a:srgbClr val="F4F4F1"/>
          </a:solidFill>
          <a:ln w="9525">
            <a:solidFill>
              <a:srgbClr val="D8D8D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92424" y="1865376"/>
            <a:ext cx="2359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ราคาหุ้น ÷ มูลค่าทางบัญชี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3392424" y="21945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 = ซื้อได้ต่ำกว่ามูลค่าบัญชี</a:t>
            </a:r>
            <a:endParaRPr lang="en-US" sz="8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แต่ต้องถามว่า "ทำไมตลาดให้ต่ำ?"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025896" y="1188720"/>
            <a:ext cx="2615184" cy="153619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53912" y="128016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25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PROFITABILITY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6153912" y="146304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6153912" y="1865376"/>
            <a:ext cx="2359152" cy="274320"/>
          </a:xfrm>
          <a:prstGeom prst="rect">
            <a:avLst/>
          </a:prstGeom>
          <a:solidFill>
            <a:srgbClr val="F4F4F1"/>
          </a:solidFill>
          <a:ln w="9525">
            <a:solidFill>
              <a:srgbClr val="D8D8D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53912" y="1865376"/>
            <a:ext cx="2359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กำไรสุทธิ ÷ ส่วนผู้ถือหุ้น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6153912" y="21945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ลงทุน 100 ได้กำไรกลับกี่บาท/ปี</a:t>
            </a:r>
            <a:endParaRPr lang="en-US" sz="8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ยิ่งสูงยิ่งเก่ง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502920" y="2880360"/>
            <a:ext cx="2615184" cy="153619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0936" y="297180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25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PROFITABILITY</a:t>
            </a:r>
            <a:endParaRPr lang="en-US" sz="650" dirty="0"/>
          </a:p>
        </p:txBody>
      </p:sp>
      <p:sp>
        <p:nvSpPr>
          <p:cNvPr id="26" name="Text 24"/>
          <p:cNvSpPr/>
          <p:nvPr/>
        </p:nvSpPr>
        <p:spPr>
          <a:xfrm>
            <a:off x="630936" y="315468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Margin</a:t>
            </a:r>
            <a:endParaRPr lang="en-US" sz="1700" dirty="0"/>
          </a:p>
        </p:txBody>
      </p:sp>
      <p:sp>
        <p:nvSpPr>
          <p:cNvPr id="27" name="Shape 25"/>
          <p:cNvSpPr/>
          <p:nvPr/>
        </p:nvSpPr>
        <p:spPr>
          <a:xfrm>
            <a:off x="630936" y="3557016"/>
            <a:ext cx="2359152" cy="274320"/>
          </a:xfrm>
          <a:prstGeom prst="rect">
            <a:avLst/>
          </a:prstGeom>
          <a:solidFill>
            <a:srgbClr val="F4F4F1"/>
          </a:solidFill>
          <a:ln w="9525">
            <a:solidFill>
              <a:srgbClr val="D8D8D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0936" y="3557016"/>
            <a:ext cx="2359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กำไรสุทธิ ÷ รายได้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630936" y="38862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ขาย 100 บาท เหลือกำไรกี่บาท</a:t>
            </a:r>
            <a:endParaRPr lang="en-US" sz="8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เทียบในอุตสาหกรรมเดียวกัน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264408" y="2880360"/>
            <a:ext cx="2615184" cy="153619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92424" y="297180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25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LEVERAGE</a:t>
            </a:r>
            <a:endParaRPr lang="en-US" sz="650" dirty="0"/>
          </a:p>
        </p:txBody>
      </p:sp>
      <p:sp>
        <p:nvSpPr>
          <p:cNvPr id="32" name="Text 30"/>
          <p:cNvSpPr/>
          <p:nvPr/>
        </p:nvSpPr>
        <p:spPr>
          <a:xfrm>
            <a:off x="3392424" y="315468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D/E</a:t>
            </a:r>
            <a:endParaRPr lang="en-US" sz="1700" dirty="0"/>
          </a:p>
        </p:txBody>
      </p:sp>
      <p:sp>
        <p:nvSpPr>
          <p:cNvPr id="33" name="Shape 31"/>
          <p:cNvSpPr/>
          <p:nvPr/>
        </p:nvSpPr>
        <p:spPr>
          <a:xfrm>
            <a:off x="3392424" y="3557016"/>
            <a:ext cx="2359152" cy="274320"/>
          </a:xfrm>
          <a:prstGeom prst="rect">
            <a:avLst/>
          </a:prstGeom>
          <a:solidFill>
            <a:srgbClr val="F4F4F1"/>
          </a:solidFill>
          <a:ln w="9525">
            <a:solidFill>
              <a:srgbClr val="D8D8D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392424" y="3557016"/>
            <a:ext cx="2359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หนี้สินรวม ÷ ส่วนผู้ถือหุ้น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3392424" y="38862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1x ปลอดภัย · 1–2x ระวัง</a:t>
            </a:r>
            <a:endParaRPr lang="en-US" sz="8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2x เสี่ยงสูง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025896" y="2880360"/>
            <a:ext cx="2615184" cy="153619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153912" y="2971800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25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LEVERAGE</a:t>
            </a:r>
            <a:endParaRPr lang="en-US" sz="650" dirty="0"/>
          </a:p>
        </p:txBody>
      </p:sp>
      <p:sp>
        <p:nvSpPr>
          <p:cNvPr id="38" name="Text 36"/>
          <p:cNvSpPr/>
          <p:nvPr/>
        </p:nvSpPr>
        <p:spPr>
          <a:xfrm>
            <a:off x="6153912" y="315468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Ratio</a:t>
            </a:r>
            <a:endParaRPr lang="en-US" sz="1700" dirty="0"/>
          </a:p>
        </p:txBody>
      </p:sp>
      <p:sp>
        <p:nvSpPr>
          <p:cNvPr id="39" name="Shape 37"/>
          <p:cNvSpPr/>
          <p:nvPr/>
        </p:nvSpPr>
        <p:spPr>
          <a:xfrm>
            <a:off x="6153912" y="3557016"/>
            <a:ext cx="2359152" cy="274320"/>
          </a:xfrm>
          <a:prstGeom prst="rect">
            <a:avLst/>
          </a:prstGeom>
          <a:solidFill>
            <a:srgbClr val="F4F4F1"/>
          </a:solidFill>
          <a:ln w="9525">
            <a:solidFill>
              <a:srgbClr val="D8D8D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153912" y="3557016"/>
            <a:ext cx="2359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สินทรัพย์หมุนเวียน ÷ หนี้สั้น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6153912" y="388620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1.5x = สภาพคล่องดี</a:t>
            </a:r>
            <a:endParaRPr lang="en-US" sz="85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1x = เสี่ยงหมุนเงินไม่ทัน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1 — P/E Ratio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· 1 OF 6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 =  ราคาหุ้น (Price)  ÷  กำไรสุทธิต่อหุ้น (EPS)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93852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ความหมาย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02920" y="2212848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เรากำลังจ่ายเงินกี่บาท เพื่อแลกกับกำไร 1 บาท — หรือมองอีกมุม: "จ่ายเงินกี่ปีถึงจะคืนทุน" ถ้ากำไรคงที่เท่าเดิมทุกปี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303580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หลักคิดสำคัญ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2920" y="3310128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ยิ่งต่ำยิ่ง "ถูก" เมื่อเทียบกับความสามารถทำกำไร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แต่ระวัง! P/E ต่ำเพราะมี "กำไรพิเศษชั่วคราว" (ขายที่ดิน ขายบริษัทลูก) — ปีถัดไปกำไรหด P/E จะเด้งสูงทันที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เกณฑ์คร่าวๆ: &lt; 15x (ขึ้นอยู่กับอุตสาหกรรม)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40680" y="1188720"/>
            <a:ext cx="3200400" cy="3493008"/>
          </a:xfrm>
          <a:prstGeom prst="rect">
            <a:avLst/>
          </a:prstGeom>
          <a:solidFill>
            <a:srgbClr val="FFFFFF">
              <a:alpha val="0"/>
            </a:srgbClr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05272" y="131673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NUMBERS · SET 2569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605272" y="1627632"/>
            <a:ext cx="288036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5605272" y="17830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12280" y="17830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11.78x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605272" y="213055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ต่ำกว่าเกณฑ์ 15x — ถูกจริง หรือตลาดไม่เชื่ออนาคต?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605272" y="2423160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9" name="Text 17"/>
          <p:cNvSpPr/>
          <p:nvPr/>
        </p:nvSpPr>
        <p:spPr>
          <a:xfrm>
            <a:off x="5605272" y="2496312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812280" y="2496312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143.15x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605272" y="2843784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สูงลิ่ว — ตลาด price การเติบโต AI/EV ล่วงหน้า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605272" y="3136392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3" name="Text 21"/>
          <p:cNvSpPr/>
          <p:nvPr/>
        </p:nvSpPr>
        <p:spPr>
          <a:xfrm>
            <a:off x="5605272" y="3209544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812280" y="3209544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20.67x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605272" y="355701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กลางๆ สมกับธุรกิจมั่นคง กำไรสม่ำเสมอ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5605272" y="4005072"/>
            <a:ext cx="2880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คำถามในห้อง: ถ้าเลือกได้ตัวเดียว จะจ่าย 143 เท่าเพื่อ growth หรือ 12 เท่าเพื่อความถูก?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2 — P/BV Ratio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· 2 OF 6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P/BV  =  ราคาหุ้น (Price)  ÷  มูลค่าทางบัญชีต่อหุ้น (BVPS)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93852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ความหมาย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02920" y="2212848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เทียบราคาหุ้นปัจจุบัน กับ "ส่วนของผู้ถือหุ้น" ในบัญชี — ถ้าบริษัทเลิกกิจการวันนี้ ขายทรัพย์สินใช้หนี้หมด เหลือเท่าไรต่อหุ้น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303580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หลักคิดสำคัญ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2920" y="3310128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 เท่า = ซื้อหุ้นได้ถูกกว่ามูลค่าสินทรัพย์ทางบัญชี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แต่ต้องตั้งคำถามเสมอว่า "เหตุใดตลาดจึงให้ราคาต่ำกว่าทุน?" — อาจมีหนี้เสียซ่อนอยู่ งบขาดทุนสะสม หรืออุตสาหกรรมกำลังเป็นขาลง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40680" y="1188720"/>
            <a:ext cx="3200400" cy="3493008"/>
          </a:xfrm>
          <a:prstGeom prst="rect">
            <a:avLst/>
          </a:prstGeom>
          <a:solidFill>
            <a:srgbClr val="FFFFFF">
              <a:alpha val="0"/>
            </a:srgbClr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05272" y="131673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NUMBERS · SET 2569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605272" y="1627632"/>
            <a:ext cx="288036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5605272" y="17830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12280" y="17830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0.93x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605272" y="213055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ต่ำกว่าบัญชี! ตลาดกังวล Energy Transition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605272" y="2423160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9" name="Text 17"/>
          <p:cNvSpPr/>
          <p:nvPr/>
        </p:nvSpPr>
        <p:spPr>
          <a:xfrm>
            <a:off x="5605272" y="2496312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812280" y="2496312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38.18x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605272" y="2843784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จ่ายแพงกว่าบัญชี 38 เท่า — ซื้อ "อนาคต" ล้วนๆ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605272" y="3136392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3" name="Text 21"/>
          <p:cNvSpPr/>
          <p:nvPr/>
        </p:nvSpPr>
        <p:spPr>
          <a:xfrm>
            <a:off x="5605272" y="3209544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812280" y="3209544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8.71x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605272" y="355701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สูงแต่สมเหตุผล เพราะ ROE สูงถึง 42%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5605272" y="4005072"/>
            <a:ext cx="2880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P/BV ต่ำ + ROE ต่ำ = อาจเป็น Value Trap</a:t>
            </a:r>
            <a:endParaRPr lang="en-US" sz="8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P/BV สูง + ROE สูง = จ่ายแพงอย่างมีเหตุผล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3 — ROE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PROFITABILITY · 3 OF 6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 (%)  =  กำไรสุทธิ  ÷  ส่วนของผู้ถือหุ้น  ×  100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93852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ความหมาย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02920" y="2212848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อัตราผลตอบแทนต่อส่วนของผู้ถือหุ้น — นำเงินทุนของผู้ถือหุ้น 100 บาท ไปทำกำไรกลับมาได้กี่บาทต่อปี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303580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หลักคิดสำคัญ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2920" y="3310128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ยิ่งสูง ยิ่งสะท้อนความสามารถบริหารทุนของผู้บริหาร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เกณฑ์มาตรฐานที่ดี: &gt; 12–15% ต่อปี "อย่างสม่ำเสมอ" (ปีเดียวสูงไม่นับ — ต้องดูย้อนหลัง 3-5 ปี)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ระวัง: ROE สูงจากการกู้หนี้เยอะ (Leverage) ไม่ใช่จากกำไรเก่ง — แยกด้วย DuPont Analysis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40680" y="1188720"/>
            <a:ext cx="3200400" cy="3493008"/>
          </a:xfrm>
          <a:prstGeom prst="rect">
            <a:avLst/>
          </a:prstGeom>
          <a:solidFill>
            <a:srgbClr val="FFFFFF">
              <a:alpha val="0"/>
            </a:srgbClr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05272" y="131673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NUMBERS · IMPLIED 2569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605272" y="1627632"/>
            <a:ext cx="288036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5605272" y="17830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12280" y="17830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~7.9%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605272" y="213055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ต่ำกว่าเกณฑ์ 12% — ทุนใหญ่แต่ผลตอบแทนบาง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605272" y="2423160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9" name="Text 17"/>
          <p:cNvSpPr/>
          <p:nvPr/>
        </p:nvSpPr>
        <p:spPr>
          <a:xfrm>
            <a:off x="5605272" y="2496312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812280" y="2496312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~26.7%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605272" y="2843784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เกินเกณฑ์เกือบ 2 เท่า โดยไม่ใช้หนี้เลย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605272" y="3136392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3" name="Text 21"/>
          <p:cNvSpPr/>
          <p:nvPr/>
        </p:nvSpPr>
        <p:spPr>
          <a:xfrm>
            <a:off x="5605272" y="3209544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812280" y="3209544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~42.1%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605272" y="355701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สูงมาก — แต่มี Leverage ช่วย (D/E ~1.3x)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5605272" y="4005072"/>
            <a:ext cx="2880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คำนวณย้อนกลับจาก P/E และ P/BV</a:t>
            </a:r>
            <a:endParaRPr lang="en-US" sz="8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(ROE = P/BV ÷ P/E × 100)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4 — Net Profit Margin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PROFITABILITY · 4 OF 6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Margin (%)  =  กำไรสุทธิ  ÷  รายได้รวม  ×  100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93852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ความหมาย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02920" y="2212848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ขายของได้ 100 บาท หลังหักต้นทุน ค่าใช้จ่าย และภาษีทั้งหมดแล้ว เหลือกำไรเข้าบริษัทจริงๆ กี่บาท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303580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หลักคิดสำคัญ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2920" y="3310128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ยิ่งสูง = อำนาจต่อรองราคาดี + คุมต้นทุนเก่ง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เกณฑ์คร่าวๆ: &gt; 10% ถือว่าดี แต่ต้องเทียบกับคู่แข่ง "ในอุตสาหกรรมเดียวกัน" เท่านั้น — ค้าปลีก margin บาง โดยธรรมชาติ ส่วนซอฟต์แวร์ margin หนา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ที่ "เพิ่มขึ้นเรื่อยๆ" สำคัญกว่า margin สูงครั้งเดียว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40680" y="1188720"/>
            <a:ext cx="3200400" cy="3493008"/>
          </a:xfrm>
          <a:prstGeom prst="rect">
            <a:avLst/>
          </a:prstGeom>
          <a:solidFill>
            <a:srgbClr val="FFFFFF">
              <a:alpha val="0"/>
            </a:srgbClr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05272" y="131673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NUMBERS · ESTIMATE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605272" y="1627632"/>
            <a:ext cx="288036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5605272" y="17830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12280" y="17830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~4-5%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605272" y="213055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Commodity — ราคาขายถูกกำหนดโดยตลาดโลก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605272" y="2423160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9" name="Text 17"/>
          <p:cNvSpPr/>
          <p:nvPr/>
        </p:nvSpPr>
        <p:spPr>
          <a:xfrm>
            <a:off x="5605272" y="2496312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812280" y="2496312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~28-35%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605272" y="2843784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สินค้าเทคโนโลยี มี pricing power สูง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605272" y="3136392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3" name="Text 21"/>
          <p:cNvSpPr/>
          <p:nvPr/>
        </p:nvSpPr>
        <p:spPr>
          <a:xfrm>
            <a:off x="5605272" y="3209544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812280" y="3209544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~25-27%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605272" y="355701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model — margin หนาสม่ำเสมอ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5605272" y="4005072"/>
            <a:ext cx="2880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ยืนยันตัวเลขจริงจากงบการเงินฉบับเต็ม</a:t>
            </a:r>
            <a:endParaRPr lang="en-US" sz="8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ใน Hands-on ช่วงท้ายคาบ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5 — D/E Ratio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LEVERAGE · 5 OF 6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D/E  =  หนี้สินรวม (Total Debt)  ÷  ส่วนของผู้ถือหุ้น (Equity)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93852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ความหมาย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02920" y="2212848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โครงสร้างเงินทุนของบริษัท มาจาก "การกู้หนี้" หรือ "ทุนตัวเอง" มากกว่ากัน — หนี้ยิ่งเยอะ ดอกเบี้ยยิ่งกิน และยิ่งเปราะเมื่อเจอวิกฤต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303580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เกณฑ์ตัดสิน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2920" y="3310128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 1.0x   ปลอดภัย โครงสร้างการเงินแข็งแกร่ง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 – 2.0x   ต้องเฝ้าระวัง ควบคุมหนี้ให้ดี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 2.0x   เสี่ยงสูงมาก — เจอวิกฤตเศรษฐกิจอาจล้มละลายได้ง่าย (ข้อยกเว้น: ธนาคาร/สถาบันการเงิน มี D/E สูงโดยธรรมชาติ)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40680" y="1188720"/>
            <a:ext cx="3200400" cy="3493008"/>
          </a:xfrm>
          <a:prstGeom prst="rect">
            <a:avLst/>
          </a:prstGeom>
          <a:solidFill>
            <a:srgbClr val="FFFFFF">
              <a:alpha val="0"/>
            </a:srgbClr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05272" y="131673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NUMBERS · 2569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605272" y="1627632"/>
            <a:ext cx="288036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5605272" y="17830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812280" y="178308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~1.0x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605272" y="213055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พอดีเส้นแบ่ง — หนี้สุทธิ ~1.19 ล้านล้านบาท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605272" y="2423160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9" name="Text 17"/>
          <p:cNvSpPr/>
          <p:nvPr/>
        </p:nvSpPr>
        <p:spPr>
          <a:xfrm>
            <a:off x="5605272" y="2496312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812280" y="2496312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~0x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605272" y="2843784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ไม่มีหนี้สุทธิ — ถือเงินสดมากกว่าหนี้ (Net Cash)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605272" y="3136392"/>
            <a:ext cx="2880360" cy="10058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3" name="Text 21"/>
          <p:cNvSpPr/>
          <p:nvPr/>
        </p:nvSpPr>
        <p:spPr>
          <a:xfrm>
            <a:off x="5605272" y="3209544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812280" y="3209544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~1.3x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605272" y="355701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กู้ลงทุนเสา 5G — แต่ cash flow จ่ายไหวสบาย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5605272" y="4005072"/>
            <a:ext cx="2880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หนี้ไม่ใช่ผู้ร้ายเสมอไป — ถ้ากู้มาสร้างกำไรได้มากกว่าดอกเบี้ย คือการใช้ทุนอย่างฉลาด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Game Plan — 180 นาที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FINANCIAL STATEMENTS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234440"/>
            <a:ext cx="1280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828800" y="148132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นาที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02920" y="2212848"/>
            <a:ext cx="251460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2340864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งบการเงิน + Key Ratios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02920" y="3017520"/>
            <a:ext cx="2514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· P&amp;L · Cash Flow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อ่านอะไรก่อน ดูตรงไหน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P/E, P/BV, ROE, D/E, Current Ratio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64408" y="1234440"/>
            <a:ext cx="1280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4590288" y="148132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นาที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64408" y="2212848"/>
            <a:ext cx="251460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4" name="Text 12"/>
          <p:cNvSpPr/>
          <p:nvPr/>
        </p:nvSpPr>
        <p:spPr>
          <a:xfrm>
            <a:off x="3264408" y="2340864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เปรียบ 3 หุ้นจริง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3264408" y="3017520"/>
            <a:ext cx="2514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 vs DELTA vs ADVANC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ตัวเลขจริงจาก SET Factsheet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ใครถูก ใครแพง ใครเก่ง?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025896" y="1234440"/>
            <a:ext cx="1280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400" dirty="0"/>
          </a:p>
        </p:txBody>
      </p:sp>
      <p:sp>
        <p:nvSpPr>
          <p:cNvPr id="17" name="Text 15"/>
          <p:cNvSpPr/>
          <p:nvPr/>
        </p:nvSpPr>
        <p:spPr>
          <a:xfrm>
            <a:off x="7351776" y="148132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นาที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025896" y="2212848"/>
            <a:ext cx="251460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6025896" y="2340864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Hands-on: หางบเองบน SET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025896" y="3017520"/>
            <a:ext cx="2514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เปิด set.or.th หางบการเงินจริง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 ในห้อง: วิเคราะห์หุ้น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ที่ตัวเองเลือกเอง 1 ตัว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6 — Current Ratio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LIQUIDITY · 6 OF 6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88720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Ratio  =  สินทรัพย์หมุนเวียน  ÷  หนี้สินหมุนเวียน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93852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ความหมาย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02920" y="2212848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ความสามารถจ่ายหนี้ระยะสั้น (ไม่เกิน 1 ปี) ด้วยสินทรัพย์ที่เปลี่ยนเป็นเงินสดได้ง่าย — วัด "สภาพคล่อง" ของธุรกิจ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303580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เกณฑ์ตัดสิน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02920" y="3310128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 1.5x   สภาพคล่องดี เงินสดหมุนเวียนสบาย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 – 1.5x   พอไหว แต่ควรจับตางบทุกไตรมาส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 1.0x   อันตราย — เสี่ยงหมุนเงินจ่ายเจ้าหนี้การค้าไม่ทัน แม้บริษัทจะ "มีกำไร" อยู่ก็ตาม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40680" y="1188720"/>
            <a:ext cx="3200400" cy="3493008"/>
          </a:xfrm>
          <a:prstGeom prst="rect">
            <a:avLst/>
          </a:prstGeom>
          <a:solidFill>
            <a:srgbClr val="FFFFFF">
              <a:alpha val="0"/>
            </a:srgbClr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605272" y="131673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THRESHOLD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605272" y="1627632"/>
            <a:ext cx="288036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5605272" y="1783080"/>
            <a:ext cx="2880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1.5x</a:t>
            </a:r>
            <a:endParaRPr lang="en-US" sz="5200" dirty="0"/>
          </a:p>
        </p:txBody>
      </p:sp>
      <p:sp>
        <p:nvSpPr>
          <p:cNvPr id="16" name="Text 14"/>
          <p:cNvSpPr/>
          <p:nvPr/>
        </p:nvSpPr>
        <p:spPr>
          <a:xfrm>
            <a:off x="5605272" y="2670048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RATIO TARGET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5605272" y="3017520"/>
            <a:ext cx="288036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สภาพคล่องคือ "ลมหายใจ" ของธุรกิจ</a:t>
            </a:r>
            <a:endParaRPr lang="en-US" sz="950" dirty="0"/>
          </a:p>
          <a:p>
            <a:pPr indent="0" marL="0">
              <a:lnSpc>
                <a:spcPct val="125000"/>
              </a:lnSpc>
              <a:buNone/>
            </a:pPr>
            <a:endParaRPr lang="en-US" sz="9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ต่อให้ ROE สูงหรือ P/E ถูกแค่ไหน — ถ้า Current Ratio &lt; 1.0x ธุรกิจอาจเผชิญวิกฤตขาดเงินสดกะทันหัน</a:t>
            </a:r>
            <a:endParaRPr lang="en-US" sz="950" dirty="0"/>
          </a:p>
          <a:p>
            <a:pPr indent="0" marL="0">
              <a:lnSpc>
                <a:spcPct val="125000"/>
              </a:lnSpc>
              <a:buNone/>
            </a:pPr>
            <a:endParaRPr lang="en-US" sz="9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กำแพงป้องกันชั้นแรกของนักลงทุน คือเช็คตัวนี้ก่อนเสมอ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23360" y="1389888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" name="Shape 2"/>
          <p:cNvSpPr/>
          <p:nvPr/>
        </p:nvSpPr>
        <p:spPr>
          <a:xfrm>
            <a:off x="4023360" y="1449324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62763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02 · CASE STUDY — REAL DATA FROM SET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965960"/>
            <a:ext cx="8046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  vs  DELTA  vs  ADVANC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1371600" y="3108960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สามบริษัท สามบุคลิก สามบทเรียน — ตัวเลขจริงจาก SET Factsheet (มิ.ย.–ก.ค. 2569)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ใครถูก? ใครแพง? ใครเก่งที่สุด? ...คำตอบไม่ง่ายอย่างที่คิด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417320" y="3977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GIANT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611880" y="3977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MONSTER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806440" y="3977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MACHINE</a:t>
            </a: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the Players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STOCKS · THREE STORIES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207008"/>
            <a:ext cx="2615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2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 / ENERG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502920" y="1426464"/>
            <a:ext cx="26151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3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</a:t>
            </a:r>
            <a:endParaRPr lang="en-US" sz="4300" dirty="0"/>
          </a:p>
        </p:txBody>
      </p:sp>
      <p:sp>
        <p:nvSpPr>
          <p:cNvPr id="8" name="Text 6"/>
          <p:cNvSpPr/>
          <p:nvPr/>
        </p:nvSpPr>
        <p:spPr>
          <a:xfrm>
            <a:off x="502920" y="2249424"/>
            <a:ext cx="26151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i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"ยักษ์ใหญ่ Margin ต่ำ"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2670048"/>
            <a:ext cx="2615184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2788920"/>
            <a:ext cx="261518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พลังงานแห่งชาติ — ก๊าซ น้ำมัน ปิโตรเคมี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รายได้ใหญ่ที่สุดใน SET แต่กำไรบางเฉียบ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เพราะเป็นธุรกิจ Commodity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64408" y="1207008"/>
            <a:ext cx="2615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2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/ ETRON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264408" y="1426464"/>
            <a:ext cx="26151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</a:t>
            </a:r>
            <a:endParaRPr lang="en-US" sz="4300" dirty="0"/>
          </a:p>
        </p:txBody>
      </p:sp>
      <p:sp>
        <p:nvSpPr>
          <p:cNvPr id="13" name="Text 11"/>
          <p:cNvSpPr/>
          <p:nvPr/>
        </p:nvSpPr>
        <p:spPr>
          <a:xfrm>
            <a:off x="3264408" y="2249424"/>
            <a:ext cx="26151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i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"Growth Monster"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3264408" y="2670048"/>
            <a:ext cx="2615184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3264408" y="2788920"/>
            <a:ext cx="261518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ชิ้นส่วนอิเล็กทรอนิกส์ Power Supply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รับกระแส AI Data Center + EV เต็มๆ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ต่างชาติถือ 92.45%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025896" y="1207008"/>
            <a:ext cx="2615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2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/ ICT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6025896" y="1426464"/>
            <a:ext cx="26151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3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</a:t>
            </a:r>
            <a:endParaRPr lang="en-US" sz="4300" dirty="0"/>
          </a:p>
        </p:txBody>
      </p:sp>
      <p:sp>
        <p:nvSpPr>
          <p:cNvPr id="18" name="Text 16"/>
          <p:cNvSpPr/>
          <p:nvPr/>
        </p:nvSpPr>
        <p:spPr>
          <a:xfrm>
            <a:off x="6025896" y="2249424"/>
            <a:ext cx="26151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i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"Cash Machine"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025896" y="2670048"/>
            <a:ext cx="2615184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0" name="Text 18"/>
          <p:cNvSpPr/>
          <p:nvPr/>
        </p:nvSpPr>
        <p:spPr>
          <a:xfrm>
            <a:off x="6025896" y="2788920"/>
            <a:ext cx="261518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AIS — เบอร์ 1 มือถือไทย 50+ ล้านเลขหมาย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 recurring สม่ำเสมอทุกเดือน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ปันผลต่อเนื่อง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02920" y="443484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ที่มา: SET Factsheet — ข้อมูล ณ มิ.ย.–ก.ค. 2569 (set.or.th)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 Sheet — ตัวเลขจริงจาก SET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SET.OR.TH FACTSHEET · 2569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70432"/>
            <a:ext cx="8138160" cy="365760"/>
          </a:xfrm>
          <a:prstGeom prst="rect">
            <a:avLst/>
          </a:prstGeom>
          <a:solidFill>
            <a:srgbClr val="F4F4F1"/>
          </a:solidFill>
          <a:ln/>
        </p:spPr>
      </p:sp>
      <p:sp>
        <p:nvSpPr>
          <p:cNvPr id="7" name="Text 5"/>
          <p:cNvSpPr/>
          <p:nvPr/>
        </p:nvSpPr>
        <p:spPr>
          <a:xfrm>
            <a:off x="576072" y="1170432"/>
            <a:ext cx="21396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ตัวชี้วัด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862072" y="1170432"/>
            <a:ext cx="17739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782312" y="1170432"/>
            <a:ext cx="17739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702552" y="1170432"/>
            <a:ext cx="1865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02920" y="1536192"/>
            <a:ext cx="8138160" cy="1828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576072" y="1554480"/>
            <a:ext cx="2139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ราคาหุ้น (บาท)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2862072" y="1554480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38.50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782312" y="1554480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326.00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702552" y="1554480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353.00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02920" y="2011680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7" name="Text 15"/>
          <p:cNvSpPr/>
          <p:nvPr/>
        </p:nvSpPr>
        <p:spPr>
          <a:xfrm>
            <a:off x="576072" y="2029968"/>
            <a:ext cx="2139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Cap (ล้านบาท)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2862072" y="2029968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1,099,675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782312" y="2029968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4,066,464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702552" y="2029968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1,049,896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02920" y="2487168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2" name="Text 20"/>
          <p:cNvSpPr/>
          <p:nvPr/>
        </p:nvSpPr>
        <p:spPr>
          <a:xfrm>
            <a:off x="576072" y="2505456"/>
            <a:ext cx="2139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(เท่า)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862072" y="2505456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11.78x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782312" y="2505456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143.15x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702552" y="2505456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20.67x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502920" y="2962656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7" name="Text 25"/>
          <p:cNvSpPr/>
          <p:nvPr/>
        </p:nvSpPr>
        <p:spPr>
          <a:xfrm>
            <a:off x="576072" y="2980944"/>
            <a:ext cx="2139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P/BV (เท่า)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2862072" y="2980944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0.93x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4782312" y="2980944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38.18x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6702552" y="2980944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8.71x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02920" y="3438144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32" name="Text 30"/>
          <p:cNvSpPr/>
          <p:nvPr/>
        </p:nvSpPr>
        <p:spPr>
          <a:xfrm>
            <a:off x="576072" y="3456432"/>
            <a:ext cx="2139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EV/EBITDA (เท่า)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2862072" y="3456432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5.55x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4782312" y="3456432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96.96x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6702552" y="3456432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9.59x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502920" y="3913632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37" name="Text 35"/>
          <p:cNvSpPr/>
          <p:nvPr/>
        </p:nvSpPr>
        <p:spPr>
          <a:xfrm>
            <a:off x="576072" y="3931920"/>
            <a:ext cx="2139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52W High / Low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2862072" y="3931920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38.75 / 30.00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4782312" y="3931920"/>
            <a:ext cx="17739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372 / 92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6702552" y="3931920"/>
            <a:ext cx="18653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410 / 269</a:t>
            </a:r>
            <a:endParaRPr lang="en-US" sz="1150" dirty="0"/>
          </a:p>
        </p:txBody>
      </p:sp>
      <p:sp>
        <p:nvSpPr>
          <p:cNvPr id="41" name="Shape 39"/>
          <p:cNvSpPr/>
          <p:nvPr/>
        </p:nvSpPr>
        <p:spPr>
          <a:xfrm>
            <a:off x="502920" y="4389120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42" name="Text 40"/>
          <p:cNvSpPr/>
          <p:nvPr/>
        </p:nvSpPr>
        <p:spPr>
          <a:xfrm>
            <a:off x="502920" y="449884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ชวนคิด:  </a:t>
            </a:r>
            <a:pPr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 Market Cap ใหญ่กว่า PTT เกือบ 4 เท่า — ทั้งที่รายได้น้อยกว่า 20 เท่า ...ตลาดกำลังบอกอะไรเรา?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ใครเก่งที่สุด? — วัดด้วย ROE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ON EQUITY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234440"/>
            <a:ext cx="2615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572768"/>
            <a:ext cx="261518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7.9</a:t>
            </a:r>
            <a:pPr indent="0" marL="0">
              <a:buNone/>
            </a:pPr>
            <a:r>
              <a:rPr lang="en-US" sz="22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%</a:t>
            </a:r>
            <a:endParaRPr lang="en-US" sz="5500" dirty="0"/>
          </a:p>
        </p:txBody>
      </p:sp>
      <p:sp>
        <p:nvSpPr>
          <p:cNvPr id="8" name="Text 6"/>
          <p:cNvSpPr/>
          <p:nvPr/>
        </p:nvSpPr>
        <p:spPr>
          <a:xfrm>
            <a:off x="502920" y="2560320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 ต่อปี (โดยประมาณ)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502920" y="2852928"/>
            <a:ext cx="2615184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2962656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D/E ~1.0x · Margin ~4-5%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ธุรกิจใหญ่ แต่ผลตอบแทนต่อทุนต่ำ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264408" y="1234440"/>
            <a:ext cx="2615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264408" y="1572768"/>
            <a:ext cx="261518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26.7</a:t>
            </a:r>
            <a:pPr indent="0" marL="0">
              <a:buNone/>
            </a:pPr>
            <a:r>
              <a:rPr lang="en-US" sz="22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%</a:t>
            </a:r>
            <a:endParaRPr lang="en-US" sz="5500" dirty="0"/>
          </a:p>
        </p:txBody>
      </p:sp>
      <p:sp>
        <p:nvSpPr>
          <p:cNvPr id="13" name="Text 11"/>
          <p:cNvSpPr/>
          <p:nvPr/>
        </p:nvSpPr>
        <p:spPr>
          <a:xfrm>
            <a:off x="3264408" y="2560320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 ต่อปี (โดยประมาณ)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3264408" y="2852928"/>
            <a:ext cx="2615184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3264408" y="2962656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ไม่มีหนี้สุทธิ (Net Cash!)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กำไรโตเร็วตามกระแส AI/EV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025896" y="1234440"/>
            <a:ext cx="2615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025896" y="1572768"/>
            <a:ext cx="261518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42.1</a:t>
            </a:r>
            <a:pPr indent="0" marL="0">
              <a:buNone/>
            </a:pPr>
            <a:r>
              <a:rPr lang="en-US" sz="22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%</a:t>
            </a:r>
            <a:endParaRPr lang="en-US" sz="5500" dirty="0"/>
          </a:p>
        </p:txBody>
      </p:sp>
      <p:sp>
        <p:nvSpPr>
          <p:cNvPr id="18" name="Text 16"/>
          <p:cNvSpPr/>
          <p:nvPr/>
        </p:nvSpPr>
        <p:spPr>
          <a:xfrm>
            <a:off x="6025896" y="2560320"/>
            <a:ext cx="26151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 ต่อปี (โดยประมาณ)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6025896" y="2852928"/>
            <a:ext cx="2615184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0" name="Text 18"/>
          <p:cNvSpPr/>
          <p:nvPr/>
        </p:nvSpPr>
        <p:spPr>
          <a:xfrm>
            <a:off x="6025896" y="2962656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D/E ~1.3x · ใช้ leverage เก่ง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ทุกๆ 100 บาทของผู้ถือหุ้น</a:t>
            </a:r>
            <a:endParaRPr lang="en-US" sz="9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สร้างกำไร 42 บาท/ปี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02920" y="42519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ระวัง:  </a:t>
            </a:r>
            <a:pPr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 สูงจาก "กำไรเก่ง" หรือจาก "หนี้เยอะ"? — ADVANC ใช้ทั้งสองอย่าง (DuPont: Margin × Turnover × Leverage)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02920" y="4590288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คำนวณย้อนกลับจาก P/E และ P/BV บน SET Factsheet — ตรวจสอบกับงบการเงินฉบับเต็มประกอบ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บทเรียนจาก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BETWEEN THE NUMBERS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188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417320" y="1207008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รายได้ใหญ่ </a:t>
            </a:r>
            <a:pPr indent="0" marL="0">
              <a:buNone/>
            </a:pPr>
            <a:r>
              <a:rPr lang="en-US" sz="16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≠ กำไรดี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17320" y="1600200"/>
            <a:ext cx="7040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 รายได้ 2 ล้านล้าน แต่ Net Margin ~4-5% — ธุรกิจ Commodity คุมราคาเองไม่ได้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02920" y="1993392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20574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417320" y="2075688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สูง </a:t>
            </a:r>
            <a:pPr indent="0" marL="0">
              <a:buNone/>
            </a:pPr>
            <a:r>
              <a:rPr lang="en-US" sz="16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≠ แพงเสมอ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17320" y="2468880"/>
            <a:ext cx="7040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 143x เพราะตลาดเชื่อว่ากำไรอนาคตจะโตหลายเท่า — ถ้าโตจริง Forward P/E จะถูกลงเอง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02920" y="2862072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2926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1417320" y="2944368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P/BV ต่ำ </a:t>
            </a:r>
            <a:pPr indent="0" marL="0">
              <a:buNone/>
            </a:pPr>
            <a:r>
              <a:rPr lang="en-US" sz="16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≠ ถูกเสมอ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17320" y="3337560"/>
            <a:ext cx="7040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PTT 0.93x ต่ำกว่าบัญชี — แต่ตลาดอาจกำลัง price ความเสี่ยง Energy Transition อยู่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02920" y="3730752"/>
            <a:ext cx="8138160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37947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1417320" y="3813048"/>
            <a:ext cx="3017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 สูง </a:t>
            </a:r>
            <a:pPr indent="0" marL="0">
              <a:buNone/>
            </a:pPr>
            <a:r>
              <a:rPr lang="en-US" sz="16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ต้องดูที่มา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417320" y="4206240"/>
            <a:ext cx="7040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 42% มาจากทั้ง Margin ดีและ Leverage — แยกให้ออกว่าเก่งจริงหรือกู้เก่ง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— หางบเองบน SET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03 · 30 MINUTES · DO IT YOURSELF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261872"/>
            <a:ext cx="402336" cy="402336"/>
          </a:xfrm>
          <a:prstGeom prst="ellipse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26187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97280" y="1207008"/>
            <a:ext cx="3977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เข้า  www.set.or.th  แล้วค้นหาชื่อย่อหุ้น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1865376"/>
            <a:ext cx="402336" cy="402336"/>
          </a:xfrm>
          <a:prstGeom prst="ellipse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18653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97280" y="1810512"/>
            <a:ext cx="3977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กดแท็บ  "Factsheet"  ดู P/E · P/BV · Market Cap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2468880"/>
            <a:ext cx="402336" cy="402336"/>
          </a:xfrm>
          <a:prstGeom prst="ellipse">
            <a:avLst/>
          </a:prstGeom>
          <a:solidFill>
            <a:srgbClr val="111111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24688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2414016"/>
            <a:ext cx="3977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เลื่อนลง  "ข้อมูลงบการเงิน"  →  ดูเพิ่มเติม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072384"/>
            <a:ext cx="402336" cy="402336"/>
          </a:xfrm>
          <a:prstGeom prst="ellipse">
            <a:avLst/>
          </a:prstGeom>
          <a:solidFill>
            <a:srgbClr val="111111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307238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97280" y="3017520"/>
            <a:ext cx="3977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เลือก  "งบรวม" (Consolidated)  เสมอถ้ามีบริษัทลูก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3675888"/>
            <a:ext cx="402336" cy="402336"/>
          </a:xfrm>
          <a:prstGeom prst="ellipse">
            <a:avLst/>
          </a:prstGeom>
          <a:solidFill>
            <a:srgbClr val="E10600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36758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97280" y="3621024"/>
            <a:ext cx="3977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เทียบไตรมาสล่าสุด กับช่วงเดียวกันของปีก่อน (YoY)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394960" y="1207008"/>
            <a:ext cx="3246120" cy="3246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2" name="Text 20"/>
          <p:cNvSpPr/>
          <p:nvPr/>
        </p:nvSpPr>
        <p:spPr>
          <a:xfrm>
            <a:off x="5577840" y="1371600"/>
            <a:ext cx="2880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577840" y="1700784"/>
            <a:ext cx="2880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เลือกหุ้น 1 ตัว แล้วตอบ: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577840" y="2103120"/>
            <a:ext cx="2880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Revenue ปีล่าสุด เท่าไร?</a:t>
            </a:r>
            <a:endParaRPr lang="en-US" sz="10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Net Profit Margin กี่ %?</a:t>
            </a:r>
            <a:endParaRPr lang="en-US" sz="10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D/E Ratio เท่าไร?</a:t>
            </a:r>
            <a:endParaRPr lang="en-US" sz="10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CFO เป็นบวกหรือลบ?</a:t>
            </a:r>
            <a:endParaRPr lang="en-US" sz="10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เทียบกับเพื่อน — หุ้นใคร</a:t>
            </a:r>
            <a:endParaRPr lang="en-US" sz="10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พื้นฐานดีกว่า เพราะอะไร?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577840" y="4023360"/>
            <a:ext cx="2880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เวลา 15 นาที — ใช้มือถือได้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หมอหุ้น 🩺 ตรวจ 3 ระบบ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ACTIVITY · 20 MINUTES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243584"/>
            <a:ext cx="420624" cy="420624"/>
          </a:xfrm>
          <a:prstGeom prst="ellipse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2435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15568" y="1170432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จับกลุ่ม 3-4 คน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1115568" y="1453896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เลือกหุ้น 1 ตัว (ห้ามซ้ำ PTT / DELTA / ADVANC และห้ามซ้ำกลุ่มอื่น)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48640" y="1920240"/>
            <a:ext cx="420624" cy="420624"/>
          </a:xfrm>
          <a:prstGeom prst="ellipse">
            <a:avLst/>
          </a:prstGeom>
          <a:solidFill>
            <a:srgbClr val="111111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19202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15568" y="184708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เปิด SET Factsheet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115568" y="2130552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ดึงตัวเลขจริง: P/E · P/BV · D/E · Current Ratio · Margin · CFO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48640" y="2596896"/>
            <a:ext cx="420624" cy="420624"/>
          </a:xfrm>
          <a:prstGeom prst="ellipse">
            <a:avLst/>
          </a:prstGeom>
          <a:solidFill>
            <a:srgbClr val="111111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25968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115568" y="2523744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ตรวจสุขภาพ 3 ระบบ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15568" y="2807208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ร่างกาย (งบดุล) · การออกกำลัง (กำไร) · เลือด (เงินสด)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48640" y="3273552"/>
            <a:ext cx="420624" cy="420624"/>
          </a:xfrm>
          <a:prstGeom prst="ellipse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32735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15568" y="320040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ลงคำวินิจฉัย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1115568" y="3483864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แข็งแรง / ต้องดูแล / ป่วย — พร้อมเหตุผลประกอบ 3 บรรทัด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48640" y="3950208"/>
            <a:ext cx="420624" cy="420624"/>
          </a:xfrm>
          <a:prstGeom prst="ellipse">
            <a:avLst/>
          </a:prstGeom>
          <a:solidFill>
            <a:srgbClr val="E10600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39502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115568" y="3877056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 Round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1115568" y="4160520"/>
            <a:ext cx="3977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นำเสนอหน้าห้อง 2 นาที/กลุ่ม — เพื่อนร่วมห้องช่วยกันซักอาการ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394960" y="1170432"/>
            <a:ext cx="3246120" cy="3364992"/>
          </a:xfrm>
          <a:prstGeom prst="rect">
            <a:avLst/>
          </a:prstGeom>
          <a:solidFill>
            <a:srgbClr val="F4F4F1"/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559552" y="1298448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เกณฑ์วินิจฉัย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559552" y="1645920"/>
            <a:ext cx="2926080" cy="12802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29" name="Text 27"/>
          <p:cNvSpPr/>
          <p:nvPr/>
        </p:nvSpPr>
        <p:spPr>
          <a:xfrm>
            <a:off x="5559552" y="178308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🟢 แข็งแรง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59552" y="205740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ผ่านครบ: D/E &lt; 2x · Current &gt; 1x</a:t>
            </a:r>
            <a:endParaRPr lang="en-US" sz="8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เป็นบวก · ROE &gt; 10% · CFO เป็นบวก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5559552" y="2624328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🟡 ต้องดูแล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559552" y="2898648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ตกเกณฑ์ 1-2 ข้อ — ระบุให้ชัดว่า</a:t>
            </a:r>
            <a:endParaRPr lang="en-US" sz="8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ระบบไหนอ่อนแอ เพราะอะไร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5559552" y="3465576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🔴 ป่วย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559552" y="3739896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ตกเกณฑ์ 3 ข้อขึ้นไป หรือเจอ Red Flag</a:t>
            </a:r>
            <a:endParaRPr lang="en-US" sz="8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(กำไรบวกแต่ CFO ติดลบ)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5559552" y="422452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กลุ่มที่วินิจฉัยแม่น + เหตุผลดีที่สุด ได้คะแนนโหวตจากเพื่อน 🏆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การบ้าน Week 3 — เก็บคะแนน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· DUE BEFORE WEEK 4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188720"/>
            <a:ext cx="45720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ใบตรวจสุขภาพหุ้น ฉบับเดี่ยว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02920" y="1664208"/>
            <a:ext cx="45720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ทำคนเดียว — เลือกหุ้น 1 ตัว "คนละตัวกับที่ทำกลุ่ม"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ส่งเป็นเอกสาร 1 หน้า A4 ประกอบด้วย: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1) ตาราง 6 Ratios พร้อมตัวเลขจริงจาก SET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2) คำวินิจฉัยสุขภาพ 3 ระบบ + เหตุผล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3) Red Flag Check: เทียบกำไรสุทธิ vs CFO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4) ระบุแหล่งที่มา + วันที่ของข้อมูล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ส่งทาง Line Group ก่อนเริ่มคาบ Week 4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ห้ามลอกกัน — หุ้นซ้ำกันได้ แต่บทวิเคราะห์ต้องเป็นของตัวเอง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394960" y="1188720"/>
            <a:ext cx="3246120" cy="334670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7"/>
          <p:cNvSpPr/>
          <p:nvPr/>
        </p:nvSpPr>
        <p:spPr>
          <a:xfrm>
            <a:off x="5559552" y="1335024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เกณฑ์ให้คะแนน · 10 คะแนน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559552" y="1682496"/>
            <a:ext cx="2926080" cy="12802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11" name="Shape 9"/>
          <p:cNvSpPr/>
          <p:nvPr/>
        </p:nvSpPr>
        <p:spPr>
          <a:xfrm>
            <a:off x="5559552" y="1828800"/>
            <a:ext cx="457200" cy="457200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12" name="Text 10"/>
          <p:cNvSpPr/>
          <p:nvPr/>
        </p:nvSpPr>
        <p:spPr>
          <a:xfrm>
            <a:off x="5559552" y="1828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144768" y="1810512"/>
            <a:ext cx="2377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ตัวเลข 6 Ratios ถูกต้อง ครบถ้วน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559552" y="2432304"/>
            <a:ext cx="457200" cy="457200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15" name="Text 13"/>
          <p:cNvSpPr/>
          <p:nvPr/>
        </p:nvSpPr>
        <p:spPr>
          <a:xfrm>
            <a:off x="5559552" y="24323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144768" y="2414016"/>
            <a:ext cx="2377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คำวินิจฉัย + เหตุผลสมเหตุสมผล</a:t>
            </a:r>
            <a:endParaRPr lang="en-US" sz="9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อ้างอิงตัวเลขประกอบ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559552" y="3035808"/>
            <a:ext cx="457200" cy="457200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18" name="Text 16"/>
          <p:cNvSpPr/>
          <p:nvPr/>
        </p:nvSpPr>
        <p:spPr>
          <a:xfrm>
            <a:off x="5559552" y="3035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144768" y="3017520"/>
            <a:ext cx="2377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Flag Check ทำถูกวิธี</a:t>
            </a:r>
            <a:endParaRPr lang="en-US" sz="9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(กำไร vs CFO)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559552" y="3639312"/>
            <a:ext cx="457200" cy="457200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21" name="Text 19"/>
          <p:cNvSpPr/>
          <p:nvPr/>
        </p:nvSpPr>
        <p:spPr>
          <a:xfrm>
            <a:off x="5559552" y="36393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144768" y="3621024"/>
            <a:ext cx="2377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อ้างอิงแหล่งที่มา + วันที่ข้อมูลครบ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559552" y="4224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โบนัส +1: เจอ Red Flag จริงพร้อมหลักฐาน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23360" y="1051560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" name="Shape 2"/>
          <p:cNvSpPr/>
          <p:nvPr/>
        </p:nvSpPr>
        <p:spPr>
          <a:xfrm>
            <a:off x="4023360" y="1078992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THIS FOREVER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572768"/>
            <a:ext cx="8046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กฎเหล็กของการอ่านงบ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685800" y="2514600"/>
            <a:ext cx="246888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633472"/>
            <a:ext cx="24688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 ≠ กำไร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32461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อ่านให้ครบทั้ง 3 งบ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355848" y="2514600"/>
            <a:ext cx="2468880" cy="1463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9"/>
          <p:cNvSpPr/>
          <p:nvPr/>
        </p:nvSpPr>
        <p:spPr>
          <a:xfrm>
            <a:off x="3355848" y="2633472"/>
            <a:ext cx="24688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กำไรดี ≠ เงินสดดี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355848" y="32461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เช็ค Cash Flow เสมอ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025896" y="2514600"/>
            <a:ext cx="2468880" cy="14630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14" name="Text 12"/>
          <p:cNvSpPr/>
          <p:nvPr/>
        </p:nvSpPr>
        <p:spPr>
          <a:xfrm>
            <a:off x="6025896" y="2633472"/>
            <a:ext cx="24688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ต่ำ ≠ ถูก · สูง ≠ แพง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6025896" y="32461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ต้องดู Context เสมอ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286000" y="3977640"/>
            <a:ext cx="4572000" cy="12802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7" name="Text 15"/>
          <p:cNvSpPr/>
          <p:nvPr/>
        </p:nvSpPr>
        <p:spPr>
          <a:xfrm>
            <a:off x="914400" y="4114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4:  Fundamental Analysis — Moat · Porter's 5 Forces · AOT vs BEM  +  Quiz #1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914400" y="44348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อย่าลืม: เริ่มสำรวจหุ้นสำหรับ Click2Win Portfolio (5,000,000 บาท) — เริ่ม Week 5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023360" y="1389888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" name="Shape 2"/>
          <p:cNvSpPr/>
          <p:nvPr/>
        </p:nvSpPr>
        <p:spPr>
          <a:xfrm>
            <a:off x="4023360" y="1449324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62763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01 · THE THREE STATEMENTS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965960"/>
            <a:ext cx="8046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งบการเงิน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1371600" y="3108960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"ถ้ามีคนมาขอยืมเงิน 100,000 บาท — คุณจะถามอะไรเขาก่อน?"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งบการเงินคือคำตอบของคำถามเดียวกันนี้ ในเวอร์ชันบริษัทมหาชน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417320" y="3977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611880" y="3977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STATEMENT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806440" y="39776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2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FLOW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— งบแสดงฐานะการเงิน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 1 OF 3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170432"/>
            <a:ext cx="8138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สินทรัพย์ </a:t>
            </a:r>
            <a:pPr algn="ctr" indent="0" marL="0">
              <a:buNone/>
            </a:pPr>
            <a:r>
              <a:rPr lang="en-US" sz="26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</a:t>
            </a:r>
            <a:pPr algn="ctr"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หนี้สิน </a:t>
            </a:r>
            <a:pPr algn="ctr" indent="0" marL="0">
              <a:buNone/>
            </a:pPr>
            <a:r>
              <a:rPr lang="en-US" sz="26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</a:t>
            </a:r>
            <a:pPr algn="ctr"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ส่วนของผู้ถือหุ้น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02920" y="1737360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4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ASSETS  =  LIABILITIES  +  EQUITY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502920" y="2212848"/>
            <a:ext cx="3968496" cy="32918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2212848"/>
            <a:ext cx="37856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สินทรัพย์ (ASSETS)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02920" y="2542032"/>
            <a:ext cx="3968496" cy="159105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8D8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2651760"/>
            <a:ext cx="3657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หมุนเวียน (Current)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เงินสด · ลูกหนี้การค้า · สินค้าคงเหลือ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ไม่หมุนเวียน (Non-current)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ที่ดิน อาคาร อุปกรณ์ · เงินลงทุน · สินทรัพย์ไม่มีตัวตน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672584" y="2212848"/>
            <a:ext cx="3968496" cy="329184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13" name="Text 11"/>
          <p:cNvSpPr/>
          <p:nvPr/>
        </p:nvSpPr>
        <p:spPr>
          <a:xfrm>
            <a:off x="4764024" y="2212848"/>
            <a:ext cx="378561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หนี้สิน + ทุน (LIABILITIES + EQUITY)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672584" y="2542032"/>
            <a:ext cx="3968496" cy="159105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8D8D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28032" y="2651760"/>
            <a:ext cx="3657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หนี้สิน (Liabilities)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เจ้าหนี้การค้า · เงินกู้สั้น/ยาว · หุ้นกู้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ส่วนของผู้ถือหุ้น (Equity)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ทุนชำระแล้ว · กำไรสะสม (Retained Earnings)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02920" y="43159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จำง่ายๆ:  </a:t>
            </a:r>
            <a:pPr indent="0" marL="0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คือ "รูปถ่าย" ของบริษัท ณ วันเดียว — บอกว่า "ตอนนี้มีอะไร" ไม่ได้บอกว่า "ที่ผ่านมาทำอะไร"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ภาคปฏิบัติ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 1 OF 3 · WORKED EXAMPLE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133856"/>
            <a:ext cx="4892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บริษัทสมมติ: "ร้านชานม A จำกัด" (หน่วย: ล้านบาท)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02920" y="1481328"/>
            <a:ext cx="2377440" cy="29260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481328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สินทรัพย์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773936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เงินสด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2148840" y="1773936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2.0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02920" y="2066544"/>
            <a:ext cx="237744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2" name="Text 10"/>
          <p:cNvSpPr/>
          <p:nvPr/>
        </p:nvSpPr>
        <p:spPr>
          <a:xfrm>
            <a:off x="594360" y="2084832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ลูกหนี้การค้า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148840" y="2084832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02920" y="2377440"/>
            <a:ext cx="237744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5" name="Text 13"/>
          <p:cNvSpPr/>
          <p:nvPr/>
        </p:nvSpPr>
        <p:spPr>
          <a:xfrm>
            <a:off x="594360" y="2395728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สินค้าคงเหลือ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2148840" y="2395728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0.5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02920" y="2688336"/>
            <a:ext cx="237744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8" name="Text 16"/>
          <p:cNvSpPr/>
          <p:nvPr/>
        </p:nvSpPr>
        <p:spPr>
          <a:xfrm>
            <a:off x="594360" y="2706624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อุปกรณ์/ร้าน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2148840" y="2706624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4.0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02920" y="2999232"/>
            <a:ext cx="237744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1" name="Text 19"/>
          <p:cNvSpPr/>
          <p:nvPr/>
        </p:nvSpPr>
        <p:spPr>
          <a:xfrm>
            <a:off x="594360" y="301752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รวม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2148840" y="3017520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8.0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02920" y="3310128"/>
            <a:ext cx="237744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4" name="Shape 22"/>
          <p:cNvSpPr/>
          <p:nvPr/>
        </p:nvSpPr>
        <p:spPr>
          <a:xfrm>
            <a:off x="3017520" y="1481328"/>
            <a:ext cx="2377440" cy="292608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25" name="Text 23"/>
          <p:cNvSpPr/>
          <p:nvPr/>
        </p:nvSpPr>
        <p:spPr>
          <a:xfrm>
            <a:off x="3108960" y="1481328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หนี้สิน + ทุน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3108960" y="1773936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หนี้สินหมุนเวียน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663440" y="1773936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017520" y="2066544"/>
            <a:ext cx="237744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9" name="Text 27"/>
          <p:cNvSpPr/>
          <p:nvPr/>
        </p:nvSpPr>
        <p:spPr>
          <a:xfrm>
            <a:off x="3108960" y="2084832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เงินกู้ระยะยาว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663440" y="2084832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3.0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017520" y="2377440"/>
            <a:ext cx="237744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32" name="Text 30"/>
          <p:cNvSpPr/>
          <p:nvPr/>
        </p:nvSpPr>
        <p:spPr>
          <a:xfrm>
            <a:off x="3108960" y="2395728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ทุน + กำไรสะสม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663440" y="2395728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4.0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3017520" y="2688336"/>
            <a:ext cx="237744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35" name="Text 33"/>
          <p:cNvSpPr/>
          <p:nvPr/>
        </p:nvSpPr>
        <p:spPr>
          <a:xfrm>
            <a:off x="3108960" y="301752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รวม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4663440" y="3017520"/>
            <a:ext cx="640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8.0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3017520" y="3310128"/>
            <a:ext cx="237744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38" name="Shape 36"/>
          <p:cNvSpPr/>
          <p:nvPr/>
        </p:nvSpPr>
        <p:spPr>
          <a:xfrm>
            <a:off x="502920" y="3520440"/>
            <a:ext cx="4892040" cy="1051560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58368" y="361188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คำนวณได้ทันทีจากงบนี้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58368" y="3877056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Ratio = (2.0+1.5+0.5) ÷ 1.0 = 4.0x   → สภาพคล่องดีมาก</a:t>
            </a:r>
            <a:endParaRPr lang="en-US" sz="10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D/E = (1.0+3.0) ÷ 4.0 = 1.0x   → หนี้พอดีตัว เฝ้าระวังได้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5669280" y="1133856"/>
            <a:ext cx="2971800" cy="343814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2" name="Text 40"/>
          <p:cNvSpPr/>
          <p:nvPr/>
        </p:nvSpPr>
        <p:spPr>
          <a:xfrm>
            <a:off x="5833872" y="1280160"/>
            <a:ext cx="2697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จุดที่มือโปรดูก่อนเสมอ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5833872" y="1700784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เงินสด vs หนี้สั้น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5833872" y="1975104"/>
            <a:ext cx="2697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เงินสดพอจ่ายหนี้ที่ครบกำหนดใน 1 ปีไหม? ถ้าไม่พอ = สัญญาณอันตรายข้อแรก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5833872" y="2633472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ลูกหนี้โตเร็วผิดปกติ?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5833872" y="2907792"/>
            <a:ext cx="2697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ลูกหนี้โตเร็วกว่ายอดขายมากๆ = ขายแล้วเก็บเงินไม่ได้ (จุดที่จับ STARK ได้)</a:t>
            </a:r>
            <a:endParaRPr lang="en-US" sz="850" dirty="0"/>
          </a:p>
        </p:txBody>
      </p:sp>
      <p:sp>
        <p:nvSpPr>
          <p:cNvPr id="47" name="Text 45"/>
          <p:cNvSpPr/>
          <p:nvPr/>
        </p:nvSpPr>
        <p:spPr>
          <a:xfrm>
            <a:off x="5833872" y="3566160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กำไรสะสมติดลบ?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5833872" y="3840480"/>
            <a:ext cx="2697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ขาดทุนสะสมมานานหลายปี = ธุรกิจไม่เคยสร้างมูลค่าจริงให้ผู้ถือหุ้น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งบดุลของตัวคุณเอง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· PERSONAL EDITION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133856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ตัวอย่าง: นักศึกษาปี 2 คนหนึ่ง (หน่วย: บาท)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02920" y="146304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สิ่งที่มี (สินทรัพย์)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31520" y="1769364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เงินในบัญชี + เงินเก็บ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114800" y="1769364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15,000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731520" y="2057400"/>
            <a:ext cx="461772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075688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มือถือ + โน้ตบุ๊ก (มูลค่าขายต่อ)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114800" y="2075688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30,000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31520" y="2363724"/>
            <a:ext cx="461772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238201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มอเตอร์ไซค์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114800" y="2382012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45,000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31520" y="2670048"/>
            <a:ext cx="461772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2688336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พอร์ตลงทุนเล็กๆ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114800" y="268833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5,000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31520" y="2976372"/>
            <a:ext cx="461772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0" name="Text 18"/>
          <p:cNvSpPr/>
          <p:nvPr/>
        </p:nvSpPr>
        <p:spPr>
          <a:xfrm>
            <a:off x="502920" y="299466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สิ่งที่ติดค้าง (หนี้สิน)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731520" y="3300984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ผ่อนมือถือคงเหลือ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114800" y="3300984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−8,000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731520" y="3589020"/>
            <a:ext cx="461772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4" name="Text 22"/>
          <p:cNvSpPr/>
          <p:nvPr/>
        </p:nvSpPr>
        <p:spPr>
          <a:xfrm>
            <a:off x="731520" y="3607308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ยืมเพื่อน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114800" y="3607308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−2,000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731520" y="3895344"/>
            <a:ext cx="461772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7" name="Text 25"/>
          <p:cNvSpPr/>
          <p:nvPr/>
        </p:nvSpPr>
        <p:spPr>
          <a:xfrm>
            <a:off x="731520" y="391363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กยศ. (สะสม)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0" y="3913632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−40,000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731520" y="4201668"/>
            <a:ext cx="461772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30" name="Shape 28"/>
          <p:cNvSpPr/>
          <p:nvPr/>
        </p:nvSpPr>
        <p:spPr>
          <a:xfrm>
            <a:off x="502920" y="4279392"/>
            <a:ext cx="4892040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1" name="Text 29"/>
          <p:cNvSpPr/>
          <p:nvPr/>
        </p:nvSpPr>
        <p:spPr>
          <a:xfrm>
            <a:off x="685800" y="427939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ความมั่งคั่งสุทธิ (Net Worth)  =  95,000 − 50,000  =  </a:t>
            </a:r>
            <a:pPr indent="0" marL="0">
              <a:buNone/>
            </a:pPr>
            <a:r>
              <a:rPr lang="en-US" sz="11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45,000 บาท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5669280" y="1133856"/>
            <a:ext cx="2971800" cy="3383280"/>
          </a:xfrm>
          <a:prstGeom prst="rect">
            <a:avLst/>
          </a:prstGeom>
          <a:solidFill>
            <a:srgbClr val="F4F4F1"/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833872" y="1261872"/>
            <a:ext cx="2697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สมการเดียวกันเป๊ะ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833872" y="1591056"/>
            <a:ext cx="2651760" cy="12802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35" name="Text 33"/>
          <p:cNvSpPr/>
          <p:nvPr/>
        </p:nvSpPr>
        <p:spPr>
          <a:xfrm>
            <a:off x="5833872" y="1700784"/>
            <a:ext cx="2697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บริษัท: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สินทรัพย์ = หนี้สิน + ส่วนผู้ถือหุ้น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ตัวเรา: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ทรัพย์สิน = หนี้สิน + Net Worth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833872" y="3127248"/>
            <a:ext cx="2697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เป้าหมายการเงินส่วนตัว</a:t>
            </a:r>
            <a:endParaRPr lang="en-US" sz="1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ทำให้ Net Worth โตขึ้นทุกปี</a:t>
            </a:r>
            <a:endParaRPr lang="en-US" sz="1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เหมือนบริษัทดีที่กำไรสะสมโตทุกปี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833872" y="4041648"/>
            <a:ext cx="2697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ลองทำของตัวเองคืนนี้ — ใช้เวลาแค่ 10 นาที รู้ทันทีว่างบชีวิตเรา "สวย" แค่ไหน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Statement — งบกำไรขาดทุน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 2 OF 3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2070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 (Revenue)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66928" y="1609344"/>
            <a:ext cx="4462272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4134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 ต้นทุนขาย (COGS)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66928" y="2043684"/>
            <a:ext cx="4462272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0" name="Text 8"/>
          <p:cNvSpPr/>
          <p:nvPr/>
        </p:nvSpPr>
        <p:spPr>
          <a:xfrm>
            <a:off x="566928" y="207568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 กำไรขั้นต้น (Gross Profit)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794760" y="207568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spc="1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66928" y="2478024"/>
            <a:ext cx="4462272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3" name="Text 11"/>
          <p:cNvSpPr/>
          <p:nvPr/>
        </p:nvSpPr>
        <p:spPr>
          <a:xfrm>
            <a:off x="566928" y="251002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 ค่าใช้จ่ายขาย/บริหาร (SG&amp;A)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66928" y="2912364"/>
            <a:ext cx="4462272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5" name="Text 13"/>
          <p:cNvSpPr/>
          <p:nvPr/>
        </p:nvSpPr>
        <p:spPr>
          <a:xfrm>
            <a:off x="566928" y="294436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 กำไรจากการดำเนินงาน (EBIT)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794760" y="294436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spc="1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MARGIN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66928" y="3346704"/>
            <a:ext cx="4462272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8" name="Text 16"/>
          <p:cNvSpPr/>
          <p:nvPr/>
        </p:nvSpPr>
        <p:spPr>
          <a:xfrm>
            <a:off x="566928" y="33787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 ดอกเบี้ย − ภาษี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66928" y="3781044"/>
            <a:ext cx="4462272" cy="10973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0" name="Text 18"/>
          <p:cNvSpPr/>
          <p:nvPr/>
        </p:nvSpPr>
        <p:spPr>
          <a:xfrm>
            <a:off x="566928" y="381304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 กำไรสุทธิ (Net Profit)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794760" y="381304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spc="15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MARGIN</a:t>
            </a:r>
            <a:endParaRPr lang="en-US" sz="700" dirty="0"/>
          </a:p>
        </p:txBody>
      </p:sp>
      <p:sp>
        <p:nvSpPr>
          <p:cNvPr id="22" name="Shape 20"/>
          <p:cNvSpPr/>
          <p:nvPr/>
        </p:nvSpPr>
        <p:spPr>
          <a:xfrm>
            <a:off x="5394960" y="1207008"/>
            <a:ext cx="3246120" cy="3017520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559552" y="1353312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ตัวอย่าง: ร้านส้มตำ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559552" y="1719072"/>
            <a:ext cx="2926080" cy="12802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25" name="Text 23"/>
          <p:cNvSpPr/>
          <p:nvPr/>
        </p:nvSpPr>
        <p:spPr>
          <a:xfrm>
            <a:off x="5559552" y="1828800"/>
            <a:ext cx="292608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ขายได้วันละ 10,000 บาท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หักค่าวัตถุดิบ 4,000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Gross Margin 60% (ดูดีมาก!)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แต่หักค่าเช่า + ค่าแรง + ค่าน้ำไฟ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เหลือกำไรจริง 500 บาท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Net Margin แค่ 5%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559552" y="3840480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บทเรียน: อ่านให้ครบทุกชั้น อย่าหยุดที่บรรทัดแรก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ตามเงิน 100 บาท ผ่าน P&amp;L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STATEMENT 2 OF 3 · WORKED EXAMPLE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188720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ยอดขาย (Revenue)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886200" y="1188720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100.00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02920" y="1645920"/>
            <a:ext cx="448056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1673352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ต้นทุนขาย (COGS)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886200" y="1673352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−60.00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02920" y="2130552"/>
            <a:ext cx="448056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2" name="Shape 10"/>
          <p:cNvSpPr/>
          <p:nvPr/>
        </p:nvSpPr>
        <p:spPr>
          <a:xfrm>
            <a:off x="502920" y="2203704"/>
            <a:ext cx="1609344" cy="347472"/>
          </a:xfrm>
          <a:prstGeom prst="rect">
            <a:avLst/>
          </a:prstGeom>
          <a:solidFill>
            <a:srgbClr val="F4F4F1"/>
          </a:solidFill>
          <a:ln/>
        </p:spPr>
      </p:sp>
      <p:sp>
        <p:nvSpPr>
          <p:cNvPr id="13" name="Text 11"/>
          <p:cNvSpPr/>
          <p:nvPr/>
        </p:nvSpPr>
        <p:spPr>
          <a:xfrm>
            <a:off x="566928" y="2157984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กำไรขั้นต้น (Gross Profit)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886200" y="2157984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40.00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02920" y="2615184"/>
            <a:ext cx="448056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6" name="Text 14"/>
          <p:cNvSpPr/>
          <p:nvPr/>
        </p:nvSpPr>
        <p:spPr>
          <a:xfrm>
            <a:off x="566928" y="2642616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ค่าใช้จ่ายขาย/บริหาร (SG&amp;A)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886200" y="2642616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−25.00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02920" y="3099816"/>
            <a:ext cx="448056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9" name="Shape 17"/>
          <p:cNvSpPr/>
          <p:nvPr/>
        </p:nvSpPr>
        <p:spPr>
          <a:xfrm>
            <a:off x="502920" y="3172968"/>
            <a:ext cx="603504" cy="347472"/>
          </a:xfrm>
          <a:prstGeom prst="rect">
            <a:avLst/>
          </a:prstGeom>
          <a:solidFill>
            <a:srgbClr val="F4F4F1"/>
          </a:solidFill>
          <a:ln/>
        </p:spPr>
      </p:sp>
      <p:sp>
        <p:nvSpPr>
          <p:cNvPr id="20" name="Text 18"/>
          <p:cNvSpPr/>
          <p:nvPr/>
        </p:nvSpPr>
        <p:spPr>
          <a:xfrm>
            <a:off x="566928" y="3127248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กำไรจากการดำเนินงาน (EBIT)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886200" y="3127248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15.00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02920" y="3584448"/>
            <a:ext cx="448056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3" name="Text 21"/>
          <p:cNvSpPr/>
          <p:nvPr/>
        </p:nvSpPr>
        <p:spPr>
          <a:xfrm>
            <a:off x="566928" y="3611880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ดอกเบี้ย 3.00  − ภาษี 2.00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886200" y="3611880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−5.00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02920" y="4069080"/>
            <a:ext cx="448056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6" name="Shape 24"/>
          <p:cNvSpPr/>
          <p:nvPr/>
        </p:nvSpPr>
        <p:spPr>
          <a:xfrm>
            <a:off x="502920" y="4142232"/>
            <a:ext cx="402336" cy="347472"/>
          </a:xfrm>
          <a:prstGeom prst="rect">
            <a:avLst/>
          </a:prstGeom>
          <a:solidFill>
            <a:srgbClr val="FFE5E3"/>
          </a:solidFill>
          <a:ln/>
        </p:spPr>
      </p:sp>
      <p:sp>
        <p:nvSpPr>
          <p:cNvPr id="27" name="Text 25"/>
          <p:cNvSpPr/>
          <p:nvPr/>
        </p:nvSpPr>
        <p:spPr>
          <a:xfrm>
            <a:off x="566928" y="4096512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กำไรสุทธิ (Net Profit)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3886200" y="4096512"/>
            <a:ext cx="1051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10.00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749808" y="243230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1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 40%</a:t>
            </a:r>
            <a:endParaRPr lang="en-US" sz="650" dirty="0"/>
          </a:p>
        </p:txBody>
      </p:sp>
      <p:sp>
        <p:nvSpPr>
          <p:cNvPr id="30" name="Text 28"/>
          <p:cNvSpPr/>
          <p:nvPr/>
        </p:nvSpPr>
        <p:spPr>
          <a:xfrm>
            <a:off x="749808" y="3401568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1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MARGIN 15%</a:t>
            </a:r>
            <a:endParaRPr lang="en-US" sz="650" dirty="0"/>
          </a:p>
        </p:txBody>
      </p:sp>
      <p:sp>
        <p:nvSpPr>
          <p:cNvPr id="31" name="Text 29"/>
          <p:cNvSpPr/>
          <p:nvPr/>
        </p:nvSpPr>
        <p:spPr>
          <a:xfrm>
            <a:off x="749808" y="4370832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1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MARGIN 10%</a:t>
            </a:r>
            <a:endParaRPr lang="en-US" sz="650" dirty="0"/>
          </a:p>
        </p:txBody>
      </p:sp>
      <p:sp>
        <p:nvSpPr>
          <p:cNvPr id="32" name="Shape 30"/>
          <p:cNvSpPr/>
          <p:nvPr/>
        </p:nvSpPr>
        <p:spPr>
          <a:xfrm>
            <a:off x="5349240" y="1188720"/>
            <a:ext cx="3291840" cy="3429000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E1060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513832" y="1316736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สัญญาณเตือนใน P&amp;L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5513832" y="1664208"/>
            <a:ext cx="2971800" cy="1280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5" name="Text 33"/>
          <p:cNvSpPr/>
          <p:nvPr/>
        </p:nvSpPr>
        <p:spPr>
          <a:xfrm>
            <a:off x="5513832" y="1810512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รายได้โต แต่กำไรไม่โต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513832" y="2084832"/>
            <a:ext cx="2971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ต้นทุนกินหมด หรือกำลังแข่งตัดราคา — ยอดขายโตอย่างเดียวไม่พอ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5513832" y="2724912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กำไรพิเศษครั้งเดียว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513832" y="2999232"/>
            <a:ext cx="2971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ขายที่ดิน/ขายบริษัทลูก ทำกำไรปีนี้พุ่ง P/E ดูถูก "ลวงตา" — ปีหน้าไม่มีซ้ำ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5513832" y="3639312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แกว่งแรงผิดปกติ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5513832" y="3913632"/>
            <a:ext cx="2971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ปีนี้ 15% ปีหน้า 3% = ธุรกิจไม่มีอำนาจต่อรอง คุมชะตาตัวเองไม่ได้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65760"/>
            <a:ext cx="6035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P&amp;L ฉบับชีวิตจริง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spc="300" kern="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STATEMENT · PERSONAL EDITION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1338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ตัวอย่าง: เด็กจบใหม่ เงินเดือน 20,000 บาท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66928" y="1517904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 (เงินเดือน)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023360" y="1517904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20,000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02920" y="1993392"/>
            <a:ext cx="461772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0" name="Text 8"/>
          <p:cNvSpPr/>
          <p:nvPr/>
        </p:nvSpPr>
        <p:spPr>
          <a:xfrm>
            <a:off x="566928" y="202996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ค่าที่พัก ("ต้นทุนคงที่")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023360" y="2029968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−6,000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02920" y="2505456"/>
            <a:ext cx="461772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3" name="Text 11"/>
          <p:cNvSpPr/>
          <p:nvPr/>
        </p:nvSpPr>
        <p:spPr>
          <a:xfrm>
            <a:off x="566928" y="2542032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ค่ากิน + เดินทาง ("ต้นทุนผันแปร")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023360" y="25420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−7,000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02920" y="3017520"/>
            <a:ext cx="461772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6" name="Text 14"/>
          <p:cNvSpPr/>
          <p:nvPr/>
        </p:nvSpPr>
        <p:spPr>
          <a:xfrm>
            <a:off x="566928" y="305409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 มือถือ/เน็ต/บันเทิง ("SG&amp;A ของชีวิต")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023360" y="3054096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−3,000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02920" y="3529584"/>
            <a:ext cx="4617720" cy="9144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19" name="Text 17"/>
          <p:cNvSpPr/>
          <p:nvPr/>
        </p:nvSpPr>
        <p:spPr>
          <a:xfrm>
            <a:off x="566928" y="356616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เงินออม ("กำไรสุทธิของชีวิต")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023360" y="356616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4,000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02920" y="4206240"/>
            <a:ext cx="4617720" cy="47548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206240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Savings Rate = 4,000 ÷ 20,000 = </a:t>
            </a:r>
            <a:pPr indent="0" marL="0">
              <a:buNone/>
            </a:pPr>
            <a:r>
              <a:rPr lang="en-US" sz="11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Net Margin ของคุณ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440680" y="1133856"/>
            <a:ext cx="3200400" cy="3547872"/>
          </a:xfrm>
          <a:prstGeom prst="rect">
            <a:avLst/>
          </a:prstGeom>
          <a:solidFill>
            <a:srgbClr val="F4F4F1"/>
          </a:solidFill>
          <a:ln w="15875">
            <a:solidFill>
              <a:srgbClr val="11111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05272" y="1261872"/>
            <a:ext cx="2880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บริษัท ↔ ตัวเรา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5605272" y="1609344"/>
            <a:ext cx="2880360" cy="12802"/>
          </a:xfrm>
          <a:prstGeom prst="rect">
            <a:avLst/>
          </a:prstGeom>
          <a:solidFill>
            <a:srgbClr val="E10600"/>
          </a:solidFill>
          <a:ln/>
        </p:spPr>
      </p:sp>
      <p:sp>
        <p:nvSpPr>
          <p:cNvPr id="26" name="Text 24"/>
          <p:cNvSpPr/>
          <p:nvPr/>
        </p:nvSpPr>
        <p:spPr>
          <a:xfrm>
            <a:off x="5605272" y="1755648"/>
            <a:ext cx="1234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858000" y="1755648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เงินเดือน + รายได้เสริม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605272" y="2185416"/>
            <a:ext cx="288036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29" name="Text 27"/>
          <p:cNvSpPr/>
          <p:nvPr/>
        </p:nvSpPr>
        <p:spPr>
          <a:xfrm>
            <a:off x="5605272" y="2212848"/>
            <a:ext cx="1234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ต้นทุนคงที่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858000" y="2212848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ค่าเช่าห้อง ผ่อนรถ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605272" y="2642616"/>
            <a:ext cx="288036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32" name="Text 30"/>
          <p:cNvSpPr/>
          <p:nvPr/>
        </p:nvSpPr>
        <p:spPr>
          <a:xfrm>
            <a:off x="5605272" y="2670048"/>
            <a:ext cx="1234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SG&amp;A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858000" y="2670048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ไลฟ์สไตล์ ช้อป เที่ยว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605272" y="3099816"/>
            <a:ext cx="288036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35" name="Text 33"/>
          <p:cNvSpPr/>
          <p:nvPr/>
        </p:nvSpPr>
        <p:spPr>
          <a:xfrm>
            <a:off x="5605272" y="3127248"/>
            <a:ext cx="1234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Margin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858000" y="3127248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อัตราการออม (Savings Rate)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605272" y="3557016"/>
            <a:ext cx="2880360" cy="8230"/>
          </a:xfrm>
          <a:prstGeom prst="rect">
            <a:avLst/>
          </a:prstGeom>
          <a:solidFill>
            <a:srgbClr val="D8D8D4"/>
          </a:solidFill>
          <a:ln/>
        </p:spPr>
      </p:sp>
      <p:sp>
        <p:nvSpPr>
          <p:cNvPr id="38" name="Text 36"/>
          <p:cNvSpPr/>
          <p:nvPr/>
        </p:nvSpPr>
        <p:spPr>
          <a:xfrm>
            <a:off x="5605272" y="3584448"/>
            <a:ext cx="1234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กำไรสะสม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858000" y="3584448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Worth ที่โตขึ้นทุกเดือน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5605272" y="4069080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b="1" i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บริษัทที่ Net Margin 20% = บริษัทเก่ง</a:t>
            </a:r>
            <a:endParaRPr lang="en-US" sz="9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00" b="1" i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คนที่ออมได้ 20% = คนที่งบชีวิตสวย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29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2026-07-17T00:57:43Z</dcterms:created>
  <dcterms:modified xsi:type="dcterms:W3CDTF">2026-07-17T00:57:43Z</dcterms:modified>
</cp:coreProperties>
</file>