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4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SET Index</c:v>
                </c:pt>
              </c:strCache>
            </c:strRef>
          </c:tx>
          <c:spPr>
            <a:ln w="50800" cap="flat">
              <a:solidFill>
                <a:srgbClr val="CCFF00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CCFF00"/>
              </a:solidFill>
              <a:ln w="9525" cap="flat">
                <a:solidFill>
                  <a:srgbClr val="CCFF00"/>
                </a:solidFill>
                <a:prstDash val="solid"/>
                <a:round/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ต้น'25</c:v>
                </c:pt>
                <c:pt idx="1">
                  <c:v>Q1'25</c:v>
                </c:pt>
                <c:pt idx="2">
                  <c:v>เม.ย.'25</c:v>
                </c:pt>
                <c:pt idx="3">
                  <c:v>กลาง'25</c:v>
                </c:pt>
                <c:pt idx="4">
                  <c:v>ปลาย'25</c:v>
                </c:pt>
                <c:pt idx="5">
                  <c:v>Q1'26</c:v>
                </c:pt>
                <c:pt idx="6">
                  <c:v>1ก.ค.'26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1580</c:v>
                </c:pt>
                <c:pt idx="1">
                  <c:v>1450</c:v>
                </c:pt>
                <c:pt idx="2">
                  <c:v>1300</c:v>
                </c:pt>
                <c:pt idx="3">
                  <c:v>1270</c:v>
                </c:pt>
                <c:pt idx="4">
                  <c:v>1300</c:v>
                </c:pt>
                <c:pt idx="5">
                  <c:v>1480</c:v>
                </c:pt>
                <c:pt idx="6">
                  <c:v>1616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326-EB46-BD99-26B5CBB2F5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0A6"/>
                </a:solidFill>
                <a:latin typeface="Kanit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700"/>
          <c:min val="1200"/>
        </c:scaling>
        <c:delete val="0"/>
        <c:axPos val="l"/>
        <c:majorGridlines>
          <c:spPr>
            <a:ln w="6350" cap="flat">
              <a:solidFill>
                <a:srgbClr val="2B2B2B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0A6"/>
                </a:solidFill>
                <a:latin typeface="Kanit"/>
              </a:defRPr>
            </a:pPr>
            <a:endParaRPr lang="en-US"/>
          </a:p>
        </c:txPr>
        <c:crossAx val="2094734554"/>
        <c:crosses val="autoZero"/>
        <c:crossBetween val="between"/>
        <c:majorUnit val="100"/>
      </c:valAx>
      <c:spPr>
        <a:solidFill>
          <a:srgbClr val="1C1C1C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1C1C1C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973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9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49440" y="640080"/>
            <a:ext cx="3840480" cy="109728"/>
          </a:xfrm>
          <a:prstGeom prst="parallelogram">
            <a:avLst/>
          </a:prstGeom>
          <a:solidFill>
            <a:srgbClr val="CCFF00">
              <a:alpha val="4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Shape 1"/>
          <p:cNvSpPr/>
          <p:nvPr/>
        </p:nvSpPr>
        <p:spPr>
          <a:xfrm>
            <a:off x="7333488" y="640080"/>
            <a:ext cx="3611880" cy="109728"/>
          </a:xfrm>
          <a:prstGeom prst="parallelogram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>
            <a:off x="7717536" y="640080"/>
            <a:ext cx="3383280" cy="109728"/>
          </a:xfrm>
          <a:prstGeom prst="parallelogram">
            <a:avLst/>
          </a:prstGeom>
          <a:solidFill>
            <a:srgbClr val="242424">
              <a:alpha val="6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Shape 3"/>
          <p:cNvSpPr/>
          <p:nvPr/>
        </p:nvSpPr>
        <p:spPr>
          <a:xfrm>
            <a:off x="8101584" y="640080"/>
            <a:ext cx="3154680" cy="109728"/>
          </a:xfrm>
          <a:prstGeom prst="parallelogram">
            <a:avLst/>
          </a:prstGeom>
          <a:solidFill>
            <a:srgbClr val="242424">
              <a:alpha val="6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8485632" y="640080"/>
            <a:ext cx="2926080" cy="109728"/>
          </a:xfrm>
          <a:prstGeom prst="parallelogram">
            <a:avLst/>
          </a:prstGeom>
          <a:solidFill>
            <a:srgbClr val="242424">
              <a:alpha val="6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Shape 5"/>
          <p:cNvSpPr/>
          <p:nvPr/>
        </p:nvSpPr>
        <p:spPr>
          <a:xfrm>
            <a:off x="-365760" y="5943600"/>
            <a:ext cx="3291840" cy="109728"/>
          </a:xfrm>
          <a:prstGeom prst="parallelogram">
            <a:avLst/>
          </a:prstGeom>
          <a:solidFill>
            <a:srgbClr val="FF4500">
              <a:alpha val="4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Shape 6"/>
          <p:cNvSpPr/>
          <p:nvPr/>
        </p:nvSpPr>
        <p:spPr>
          <a:xfrm>
            <a:off x="18288" y="5943600"/>
            <a:ext cx="3063240" cy="109728"/>
          </a:xfrm>
          <a:prstGeom prst="parallelogram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" name="Shape 7"/>
          <p:cNvSpPr/>
          <p:nvPr/>
        </p:nvSpPr>
        <p:spPr>
          <a:xfrm>
            <a:off x="402336" y="5943600"/>
            <a:ext cx="2834640" cy="109728"/>
          </a:xfrm>
          <a:prstGeom prst="parallelogram">
            <a:avLst/>
          </a:prstGeom>
          <a:solidFill>
            <a:srgbClr val="242424">
              <a:alpha val="6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0" name="Shape 8"/>
          <p:cNvSpPr/>
          <p:nvPr/>
        </p:nvSpPr>
        <p:spPr>
          <a:xfrm>
            <a:off x="786384" y="5943600"/>
            <a:ext cx="2606040" cy="109728"/>
          </a:xfrm>
          <a:prstGeom prst="parallelogram">
            <a:avLst/>
          </a:prstGeom>
          <a:solidFill>
            <a:srgbClr val="242424">
              <a:alpha val="6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1" name="Shape 9"/>
          <p:cNvSpPr/>
          <p:nvPr/>
        </p:nvSpPr>
        <p:spPr>
          <a:xfrm>
            <a:off x="1170432" y="5943600"/>
            <a:ext cx="2377440" cy="109728"/>
          </a:xfrm>
          <a:prstGeom prst="parallelogram">
            <a:avLst/>
          </a:prstGeom>
          <a:solidFill>
            <a:srgbClr val="242424">
              <a:alpha val="6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Text 10"/>
          <p:cNvSpPr/>
          <p:nvPr/>
        </p:nvSpPr>
        <p:spPr>
          <a:xfrm>
            <a:off x="6126480" y="2011680"/>
            <a:ext cx="64008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3000" i="1" dirty="0">
                <a:solidFill>
                  <a:srgbClr val="1A1A1A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SET</a:t>
            </a:r>
            <a:endParaRPr lang="en-US" sz="23000" dirty="0"/>
          </a:p>
        </p:txBody>
      </p:sp>
      <p:sp>
        <p:nvSpPr>
          <p:cNvPr id="13" name="Shape 11"/>
          <p:cNvSpPr/>
          <p:nvPr/>
        </p:nvSpPr>
        <p:spPr>
          <a:xfrm>
            <a:off x="777240" y="868680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2"/>
          <p:cNvSpPr/>
          <p:nvPr/>
        </p:nvSpPr>
        <p:spPr>
          <a:xfrm>
            <a:off x="1188720" y="8229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วิชามือใหม่หัดเล่นหุ้น · KMITL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31520" y="1417320"/>
            <a:ext cx="1051560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4000"/>
              </a:lnSpc>
              <a:buNone/>
            </a:pPr>
            <a:r>
              <a:rPr lang="en-US" sz="62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ตลาดหุ้นไทย</a:t>
            </a:r>
            <a:endParaRPr lang="en-US" sz="6200" dirty="0"/>
          </a:p>
          <a:p>
            <a:pPr marL="0" indent="0">
              <a:lnSpc>
                <a:spcPct val="94000"/>
              </a:lnSpc>
              <a:buNone/>
            </a:pPr>
            <a:r>
              <a:rPr lang="en-US" sz="62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ยุคใหม่ </a:t>
            </a:r>
            <a:r>
              <a:rPr lang="en-US" sz="6200" i="1" dirty="0">
                <a:solidFill>
                  <a:srgbClr val="CCFF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2025–2026</a:t>
            </a:r>
            <a:endParaRPr lang="en-US" sz="6200" dirty="0"/>
          </a:p>
        </p:txBody>
      </p:sp>
      <p:sp>
        <p:nvSpPr>
          <p:cNvPr id="16" name="Shape 14"/>
          <p:cNvSpPr/>
          <p:nvPr/>
        </p:nvSpPr>
        <p:spPr>
          <a:xfrm>
            <a:off x="822960" y="3840480"/>
            <a:ext cx="5669280" cy="457200"/>
          </a:xfrm>
          <a:prstGeom prst="parallelogram">
            <a:avLst/>
          </a:prstGeom>
          <a:solidFill>
            <a:srgbClr val="FF4500"/>
          </a:solidFill>
          <a:ln/>
          <a:effectLst>
            <a:outerShdw blurRad="1270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TH"/>
          </a:p>
        </p:txBody>
      </p:sp>
      <p:sp>
        <p:nvSpPr>
          <p:cNvPr id="17" name="Text 15"/>
          <p:cNvSpPr/>
          <p:nvPr/>
        </p:nvSpPr>
        <p:spPr>
          <a:xfrm>
            <a:off x="914400" y="38404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kern="0" spc="100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THAI MARKET IN A NEW ERA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22960" y="4526280"/>
            <a:ext cx="87782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เข้าใจตลาด · รู้จักเครื่องมือ · อ่านกราฟเป็น · ลงทุนอย่างมือใหม่ที่ไม่มือใหม่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822960" y="5212080"/>
            <a:ext cx="2651760" cy="548640"/>
          </a:xfrm>
          <a:prstGeom prst="parallelogram">
            <a:avLst/>
          </a:prstGeom>
          <a:solidFill>
            <a:srgbClr val="1C1C1C"/>
          </a:solidFill>
          <a:ln w="15875">
            <a:solidFill>
              <a:srgbClr val="CCFF00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20" name="Text 18"/>
          <p:cNvSpPr/>
          <p:nvPr/>
        </p:nvSpPr>
        <p:spPr>
          <a:xfrm>
            <a:off x="731520" y="521208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ศุกร์ 10 ก.ค. 2569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703320" y="5212080"/>
            <a:ext cx="2651760" cy="548640"/>
          </a:xfrm>
          <a:prstGeom prst="parallelogram">
            <a:avLst/>
          </a:prstGeom>
          <a:solidFill>
            <a:srgbClr val="1C1C1C"/>
          </a:solidFill>
          <a:ln w="1587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22" name="Text 20"/>
          <p:cNvSpPr/>
          <p:nvPr/>
        </p:nvSpPr>
        <p:spPr>
          <a:xfrm>
            <a:off x="3611880" y="521208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SEC 901 · เช้า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583680" y="5212080"/>
            <a:ext cx="2651760" cy="548640"/>
          </a:xfrm>
          <a:prstGeom prst="parallelogram">
            <a:avLst/>
          </a:prstGeom>
          <a:solidFill>
            <a:srgbClr val="1C1C1C"/>
          </a:solidFill>
          <a:ln w="15875">
            <a:solidFill>
              <a:srgbClr val="FF4500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24" name="Text 22"/>
          <p:cNvSpPr/>
          <p:nvPr/>
        </p:nvSpPr>
        <p:spPr>
          <a:xfrm>
            <a:off x="6492240" y="521208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SEC 902 · บ่าย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22960" y="6053328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อ.พงศธร โชติยะศิลป์  ·  สถาบันเทคโนโลยีพระจอมเกล้าเจ้าคุณทหารลาดกระบัง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0" y="1005840"/>
            <a:ext cx="566928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4000" i="1" dirty="0">
                <a:solidFill>
                  <a:srgbClr val="181818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02</a:t>
            </a:r>
            <a:endParaRPr lang="en-US" sz="34000" dirty="0"/>
          </a:p>
        </p:txBody>
      </p:sp>
      <p:sp>
        <p:nvSpPr>
          <p:cNvPr id="3" name="Shape 1"/>
          <p:cNvSpPr/>
          <p:nvPr/>
        </p:nvSpPr>
        <p:spPr>
          <a:xfrm rot="-480000">
            <a:off x="-914400" y="4572000"/>
            <a:ext cx="14630400" cy="82296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 rot="-480000">
            <a:off x="-914400" y="4892040"/>
            <a:ext cx="14630400" cy="45720"/>
          </a:xfrm>
          <a:prstGeom prst="parallelogram">
            <a:avLst/>
          </a:prstGeom>
          <a:solidFill>
            <a:srgbClr val="FFFFFF">
              <a:alpha val="60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Shape 3"/>
          <p:cNvSpPr/>
          <p:nvPr/>
        </p:nvSpPr>
        <p:spPr>
          <a:xfrm>
            <a:off x="914400" y="2011680"/>
            <a:ext cx="292608" cy="1828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1325880" y="19659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ROUND 2 · ช่วงที่ 2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87782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4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เครื่องมือ &amp;</a:t>
            </a:r>
            <a:endParaRPr lang="en-US" sz="460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4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แอปสำหรับมือใหม่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960120" y="5120640"/>
            <a:ext cx="914400" cy="91440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152" y="5376672"/>
            <a:ext cx="402336" cy="40233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148840" y="5138928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แอปที่ใช้ง่าย ดูข้อมูล-กราฟ-พอร์ต ได้ในที่เดียว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292608" cy="1828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96012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YOUR GEAR · อาวุธประจำกาย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10972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แอปน่าใช้สำหรับนักลงทุนมือใหม่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3547872" cy="208483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48640" y="1508760"/>
            <a:ext cx="3547872" cy="9144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Shape 5"/>
          <p:cNvSpPr/>
          <p:nvPr/>
        </p:nvSpPr>
        <p:spPr>
          <a:xfrm>
            <a:off x="804672" y="1801368"/>
            <a:ext cx="731520" cy="7315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498" y="2006194"/>
            <a:ext cx="321869" cy="32186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64208" y="1819656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ดูหุ้น (DooHoon)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22960" y="271576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ดูราคา-กราฟเรียลไทม์ ใช้ง่าย เหมาะดูภาพรวมตลาดแบบเร็ว ๆ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279392" y="1508760"/>
            <a:ext cx="3547872" cy="208483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Shape 9"/>
          <p:cNvSpPr/>
          <p:nvPr/>
        </p:nvSpPr>
        <p:spPr>
          <a:xfrm>
            <a:off x="4279392" y="1508760"/>
            <a:ext cx="3547872" cy="9144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Shape 10"/>
          <p:cNvSpPr/>
          <p:nvPr/>
        </p:nvSpPr>
        <p:spPr>
          <a:xfrm>
            <a:off x="4535424" y="1801368"/>
            <a:ext cx="731520" cy="7315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250" y="2006194"/>
            <a:ext cx="321869" cy="321869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394960" y="1819656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Streaming (Settrade)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4553712" y="271576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แอปมาตรฐานส่งคำสั่งซื้อขายหุ้น/อนุพันธ์ พร้อมพอร์ตและกราฟ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8010144" y="1508760"/>
            <a:ext cx="3547872" cy="208483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Shape 14"/>
          <p:cNvSpPr/>
          <p:nvPr/>
        </p:nvSpPr>
        <p:spPr>
          <a:xfrm>
            <a:off x="8010144" y="1508760"/>
            <a:ext cx="3547872" cy="9144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Shape 15"/>
          <p:cNvSpPr/>
          <p:nvPr/>
        </p:nvSpPr>
        <p:spPr>
          <a:xfrm>
            <a:off x="8266176" y="1801368"/>
            <a:ext cx="731520" cy="7315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1002" y="2006194"/>
            <a:ext cx="321869" cy="321869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9125712" y="1819656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Finansia HERO</a:t>
            </a:r>
            <a:endParaRPr lang="en-US" sz="1500" dirty="0"/>
          </a:p>
        </p:txBody>
      </p:sp>
      <p:sp>
        <p:nvSpPr>
          <p:cNvPr id="22" name="Text 17"/>
          <p:cNvSpPr/>
          <p:nvPr/>
        </p:nvSpPr>
        <p:spPr>
          <a:xfrm>
            <a:off x="8284464" y="271576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เปิดพอร์ตออนไลน์เร็ว มีสแกนหุ้นหลายกลยุทธ์ วิเคราะห์รายกลุ่ม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548640" y="3749040"/>
            <a:ext cx="3547872" cy="208483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Shape 19"/>
          <p:cNvSpPr/>
          <p:nvPr/>
        </p:nvSpPr>
        <p:spPr>
          <a:xfrm>
            <a:off x="548640" y="3749040"/>
            <a:ext cx="3547872" cy="9144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5" name="Shape 20"/>
          <p:cNvSpPr/>
          <p:nvPr/>
        </p:nvSpPr>
        <p:spPr>
          <a:xfrm>
            <a:off x="804672" y="4041648"/>
            <a:ext cx="731520" cy="7315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498" y="4246474"/>
            <a:ext cx="321869" cy="321869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664208" y="4059936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SET / SETSMART</a:t>
            </a:r>
            <a:endParaRPr lang="en-US" sz="1500" dirty="0"/>
          </a:p>
        </p:txBody>
      </p:sp>
      <p:sp>
        <p:nvSpPr>
          <p:cNvPr id="28" name="Text 22"/>
          <p:cNvSpPr/>
          <p:nvPr/>
        </p:nvSpPr>
        <p:spPr>
          <a:xfrm>
            <a:off x="822960" y="495604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แอปทางการของตลาดหลักทรัพย์ฯ ข้อมูลบริษัท-งบ-ปฏิทินหุ้น</a:t>
            </a:r>
            <a:endParaRPr lang="en-US" sz="1100" dirty="0"/>
          </a:p>
        </p:txBody>
      </p:sp>
      <p:sp>
        <p:nvSpPr>
          <p:cNvPr id="29" name="Shape 23"/>
          <p:cNvSpPr/>
          <p:nvPr/>
        </p:nvSpPr>
        <p:spPr>
          <a:xfrm>
            <a:off x="4279392" y="3749040"/>
            <a:ext cx="3547872" cy="208483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0" name="Shape 24"/>
          <p:cNvSpPr/>
          <p:nvPr/>
        </p:nvSpPr>
        <p:spPr>
          <a:xfrm>
            <a:off x="4279392" y="3749040"/>
            <a:ext cx="3547872" cy="9144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1" name="Shape 25"/>
          <p:cNvSpPr/>
          <p:nvPr/>
        </p:nvSpPr>
        <p:spPr>
          <a:xfrm>
            <a:off x="4535424" y="4041648"/>
            <a:ext cx="731520" cy="7315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0250" y="4246474"/>
            <a:ext cx="321869" cy="321869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5394960" y="4059936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Jitta</a:t>
            </a:r>
            <a:endParaRPr lang="en-US" sz="1500" dirty="0"/>
          </a:p>
        </p:txBody>
      </p:sp>
      <p:sp>
        <p:nvSpPr>
          <p:cNvPr id="34" name="Text 27"/>
          <p:cNvSpPr/>
          <p:nvPr/>
        </p:nvSpPr>
        <p:spPr>
          <a:xfrm>
            <a:off x="4553712" y="495604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วิเคราะห์พื้นฐานหุ้นแบบสรุปให้ ให้คะแนน เหมาะสายลงทุนระยะยาว</a:t>
            </a:r>
            <a:endParaRPr lang="en-US" sz="1100" dirty="0"/>
          </a:p>
        </p:txBody>
      </p:sp>
      <p:sp>
        <p:nvSpPr>
          <p:cNvPr id="35" name="Shape 28"/>
          <p:cNvSpPr/>
          <p:nvPr/>
        </p:nvSpPr>
        <p:spPr>
          <a:xfrm>
            <a:off x="8010144" y="3749040"/>
            <a:ext cx="3547872" cy="208483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6" name="Shape 29"/>
          <p:cNvSpPr/>
          <p:nvPr/>
        </p:nvSpPr>
        <p:spPr>
          <a:xfrm>
            <a:off x="8010144" y="3749040"/>
            <a:ext cx="3547872" cy="9144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7" name="Shape 30"/>
          <p:cNvSpPr/>
          <p:nvPr/>
        </p:nvSpPr>
        <p:spPr>
          <a:xfrm>
            <a:off x="8266176" y="4041648"/>
            <a:ext cx="731520" cy="7315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1002" y="4246474"/>
            <a:ext cx="321869" cy="321869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9125712" y="4059936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Click2Win (จำลอง)</a:t>
            </a:r>
            <a:endParaRPr lang="en-US" sz="1500" dirty="0"/>
          </a:p>
        </p:txBody>
      </p:sp>
      <p:sp>
        <p:nvSpPr>
          <p:cNvPr id="40" name="Text 32"/>
          <p:cNvSpPr/>
          <p:nvPr/>
        </p:nvSpPr>
        <p:spPr>
          <a:xfrm>
            <a:off x="8284464" y="495604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ฝึกเทรดเสมือนจริงด้วยเงินจำลอง ก่อนลงสนามด้วยเงินจริง</a:t>
            </a:r>
            <a:endParaRPr lang="en-US" sz="1100" dirty="0"/>
          </a:p>
        </p:txBody>
      </p:sp>
      <p:sp>
        <p:nvSpPr>
          <p:cNvPr id="41" name="Text 33"/>
          <p:cNvSpPr/>
          <p:nvPr/>
        </p:nvSpPr>
        <p:spPr>
          <a:xfrm>
            <a:off x="548640" y="59893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*ควรเปิดบัญชีซื้อขายผ่านโบรกเกอร์ที่ได้รับใบอนุญาต และศึกษาความเสี่ยงก่อนลงทุนจริงเสมอ</a:t>
            </a:r>
            <a:endParaRPr lang="en-US" sz="950" dirty="0"/>
          </a:p>
        </p:txBody>
      </p:sp>
      <p:sp>
        <p:nvSpPr>
          <p:cNvPr id="42" name="Text 34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43" name="Shape 35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4" name="Text 36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11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0" y="1005840"/>
            <a:ext cx="566928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4000" i="1" dirty="0">
                <a:solidFill>
                  <a:srgbClr val="181818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03</a:t>
            </a:r>
            <a:endParaRPr lang="en-US" sz="34000" dirty="0"/>
          </a:p>
        </p:txBody>
      </p:sp>
      <p:sp>
        <p:nvSpPr>
          <p:cNvPr id="3" name="Shape 1"/>
          <p:cNvSpPr/>
          <p:nvPr/>
        </p:nvSpPr>
        <p:spPr>
          <a:xfrm rot="-480000">
            <a:off x="-914400" y="4572000"/>
            <a:ext cx="14630400" cy="82296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 rot="-480000">
            <a:off x="-914400" y="4892040"/>
            <a:ext cx="14630400" cy="45720"/>
          </a:xfrm>
          <a:prstGeom prst="parallelogram">
            <a:avLst/>
          </a:prstGeom>
          <a:solidFill>
            <a:srgbClr val="FFFFFF">
              <a:alpha val="60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Shape 3"/>
          <p:cNvSpPr/>
          <p:nvPr/>
        </p:nvSpPr>
        <p:spPr>
          <a:xfrm>
            <a:off x="914400" y="2011680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1325880" y="19659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ROUND 3 · ช่วงที่ 3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87782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4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หุ้นเด่นรายกลุ่ม</a:t>
            </a:r>
            <a:endParaRPr lang="en-US" sz="460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4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28 SECTORS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960120" y="5120640"/>
            <a:ext cx="914400" cy="91440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152" y="5376672"/>
            <a:ext cx="402336" cy="40233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148840" y="5138928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รู้จักโครงสร้างตลาด และหุ้น Market Cap อันดับ 1 ของแต่ละหมวด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96012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THE LEAGUE TABLE · ตารางลีก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โครงสร้างตลาด: 8 กลุ่ม / 28 หมวดธุรกิจ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2606040" cy="89611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694944" y="1664208"/>
            <a:ext cx="457200" cy="402336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40080" y="1664208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61872" y="154533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CFF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AGRO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261872" y="1856232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เกษตร-อาหาร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337560" y="1417320"/>
            <a:ext cx="2606040" cy="89611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1" name="Shape 9"/>
          <p:cNvSpPr/>
          <p:nvPr/>
        </p:nvSpPr>
        <p:spPr>
          <a:xfrm>
            <a:off x="3483864" y="1664208"/>
            <a:ext cx="457200" cy="402336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Text 10"/>
          <p:cNvSpPr/>
          <p:nvPr/>
        </p:nvSpPr>
        <p:spPr>
          <a:xfrm>
            <a:off x="3429000" y="1664208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050792" y="154533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45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CONSUMP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50792" y="1856232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อุปโภคบริโภค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126480" y="1417320"/>
            <a:ext cx="2606040" cy="89611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6" name="Shape 14"/>
          <p:cNvSpPr/>
          <p:nvPr/>
        </p:nvSpPr>
        <p:spPr>
          <a:xfrm>
            <a:off x="6272784" y="1664208"/>
            <a:ext cx="457200" cy="402336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7" name="Text 15"/>
          <p:cNvSpPr/>
          <p:nvPr/>
        </p:nvSpPr>
        <p:spPr>
          <a:xfrm>
            <a:off x="6217920" y="1664208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839712" y="154533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CFF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FINCIAL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839712" y="1856232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การเงิน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915400" y="1417320"/>
            <a:ext cx="2606040" cy="89611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1" name="Shape 19"/>
          <p:cNvSpPr/>
          <p:nvPr/>
        </p:nvSpPr>
        <p:spPr>
          <a:xfrm>
            <a:off x="9061704" y="1664208"/>
            <a:ext cx="457200" cy="402336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2" name="Text 20"/>
          <p:cNvSpPr/>
          <p:nvPr/>
        </p:nvSpPr>
        <p:spPr>
          <a:xfrm>
            <a:off x="9006840" y="1664208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628632" y="154533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45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INDUS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9628632" y="1856232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อุตสาหกรรม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48640" y="2468880"/>
            <a:ext cx="2606040" cy="89611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6" name="Shape 24"/>
          <p:cNvSpPr/>
          <p:nvPr/>
        </p:nvSpPr>
        <p:spPr>
          <a:xfrm>
            <a:off x="694944" y="2715768"/>
            <a:ext cx="457200" cy="402336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7" name="Text 25"/>
          <p:cNvSpPr/>
          <p:nvPr/>
        </p:nvSpPr>
        <p:spPr>
          <a:xfrm>
            <a:off x="640080" y="2715768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5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261872" y="259689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CFF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PROPCON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261872" y="2907792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อสังหาฯ-ก่อสร้าง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3337560" y="2468880"/>
            <a:ext cx="2606040" cy="89611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1" name="Shape 29"/>
          <p:cNvSpPr/>
          <p:nvPr/>
        </p:nvSpPr>
        <p:spPr>
          <a:xfrm>
            <a:off x="3483864" y="2715768"/>
            <a:ext cx="457200" cy="402336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2" name="Text 30"/>
          <p:cNvSpPr/>
          <p:nvPr/>
        </p:nvSpPr>
        <p:spPr>
          <a:xfrm>
            <a:off x="3429000" y="2715768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6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4050792" y="259689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45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RESOURC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050792" y="2907792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ทรัพยากร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6126480" y="2468880"/>
            <a:ext cx="2606040" cy="89611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6" name="Shape 34"/>
          <p:cNvSpPr/>
          <p:nvPr/>
        </p:nvSpPr>
        <p:spPr>
          <a:xfrm>
            <a:off x="6272784" y="2715768"/>
            <a:ext cx="457200" cy="402336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7" name="Text 35"/>
          <p:cNvSpPr/>
          <p:nvPr/>
        </p:nvSpPr>
        <p:spPr>
          <a:xfrm>
            <a:off x="6217920" y="2715768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7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839712" y="259689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CFF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SERVICE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6839712" y="2907792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บริการ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8915400" y="2468880"/>
            <a:ext cx="2606040" cy="89611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1" name="Shape 39"/>
          <p:cNvSpPr/>
          <p:nvPr/>
        </p:nvSpPr>
        <p:spPr>
          <a:xfrm>
            <a:off x="9061704" y="2715768"/>
            <a:ext cx="457200" cy="402336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2" name="Text 40"/>
          <p:cNvSpPr/>
          <p:nvPr/>
        </p:nvSpPr>
        <p:spPr>
          <a:xfrm>
            <a:off x="9006840" y="2715768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8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9628632" y="259689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45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TECH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9628632" y="2907792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เทคโนโลยี</a:t>
            </a:r>
            <a:endParaRPr lang="en-US" sz="1050" dirty="0"/>
          </a:p>
        </p:txBody>
      </p:sp>
      <p:sp>
        <p:nvSpPr>
          <p:cNvPr id="45" name="Shape 43"/>
          <p:cNvSpPr/>
          <p:nvPr/>
        </p:nvSpPr>
        <p:spPr>
          <a:xfrm>
            <a:off x="548640" y="3794760"/>
            <a:ext cx="11064240" cy="237744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6" name="Text 44"/>
          <p:cNvSpPr/>
          <p:nvPr/>
        </p:nvSpPr>
        <p:spPr>
          <a:xfrm>
            <a:off x="822960" y="3950208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CCFF00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สโมสร “ล้านล้านบาท” </a:t>
            </a:r>
            <a:r>
              <a:rPr lang="en-US" sz="14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— 4 หุ้น Market Cap ใหญ่สุดของ SET (มิ.ย. 2026)</a:t>
            </a:r>
            <a:endParaRPr lang="en-US" sz="1400" dirty="0"/>
          </a:p>
        </p:txBody>
      </p:sp>
      <p:sp>
        <p:nvSpPr>
          <p:cNvPr id="47" name="Shape 45"/>
          <p:cNvSpPr/>
          <p:nvPr/>
        </p:nvSpPr>
        <p:spPr>
          <a:xfrm>
            <a:off x="822960" y="4526280"/>
            <a:ext cx="2514600" cy="1463040"/>
          </a:xfrm>
          <a:prstGeom prst="rect">
            <a:avLst/>
          </a:prstGeom>
          <a:solidFill>
            <a:srgbClr val="24242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8" name="Shape 46"/>
          <p:cNvSpPr/>
          <p:nvPr/>
        </p:nvSpPr>
        <p:spPr>
          <a:xfrm>
            <a:off x="822960" y="4526280"/>
            <a:ext cx="2514600" cy="9144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9" name="Text 47"/>
          <p:cNvSpPr/>
          <p:nvPr/>
        </p:nvSpPr>
        <p:spPr>
          <a:xfrm>
            <a:off x="731520" y="46634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DELTA</a:t>
            </a:r>
            <a:endParaRPr lang="en-US" sz="2100" dirty="0"/>
          </a:p>
        </p:txBody>
      </p:sp>
      <p:sp>
        <p:nvSpPr>
          <p:cNvPr id="50" name="Text 48"/>
          <p:cNvSpPr/>
          <p:nvPr/>
        </p:nvSpPr>
        <p:spPr>
          <a:xfrm>
            <a:off x="822960" y="513892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CCFF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4.4 ล้านล้าน</a:t>
            </a:r>
            <a:endParaRPr lang="en-US" sz="1500" dirty="0"/>
          </a:p>
        </p:txBody>
      </p:sp>
      <p:sp>
        <p:nvSpPr>
          <p:cNvPr id="51" name="Text 49"/>
          <p:cNvSpPr/>
          <p:nvPr/>
        </p:nvSpPr>
        <p:spPr>
          <a:xfrm>
            <a:off x="822960" y="55321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อิเล็กทรอนิกส์</a:t>
            </a:r>
            <a:endParaRPr lang="en-US" sz="1050" dirty="0"/>
          </a:p>
        </p:txBody>
      </p:sp>
      <p:sp>
        <p:nvSpPr>
          <p:cNvPr id="52" name="Shape 50"/>
          <p:cNvSpPr/>
          <p:nvPr/>
        </p:nvSpPr>
        <p:spPr>
          <a:xfrm>
            <a:off x="3520440" y="4526280"/>
            <a:ext cx="2514600" cy="1463040"/>
          </a:xfrm>
          <a:prstGeom prst="rect">
            <a:avLst/>
          </a:prstGeom>
          <a:solidFill>
            <a:srgbClr val="24242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3" name="Shape 51"/>
          <p:cNvSpPr/>
          <p:nvPr/>
        </p:nvSpPr>
        <p:spPr>
          <a:xfrm>
            <a:off x="3520440" y="4526280"/>
            <a:ext cx="2514600" cy="9144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4" name="Text 52"/>
          <p:cNvSpPr/>
          <p:nvPr/>
        </p:nvSpPr>
        <p:spPr>
          <a:xfrm>
            <a:off x="3429000" y="46634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ADVANC</a:t>
            </a:r>
            <a:endParaRPr lang="en-US" sz="2100" dirty="0"/>
          </a:p>
        </p:txBody>
      </p:sp>
      <p:sp>
        <p:nvSpPr>
          <p:cNvPr id="55" name="Text 53"/>
          <p:cNvSpPr/>
          <p:nvPr/>
        </p:nvSpPr>
        <p:spPr>
          <a:xfrm>
            <a:off x="3520440" y="513892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FFFFFF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1.08 ล้านล้าน</a:t>
            </a:r>
            <a:endParaRPr lang="en-US" sz="1500" dirty="0"/>
          </a:p>
        </p:txBody>
      </p:sp>
      <p:sp>
        <p:nvSpPr>
          <p:cNvPr id="56" name="Text 54"/>
          <p:cNvSpPr/>
          <p:nvPr/>
        </p:nvSpPr>
        <p:spPr>
          <a:xfrm>
            <a:off x="3520440" y="55321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สื่อสาร (AIS)</a:t>
            </a:r>
            <a:endParaRPr lang="en-US" sz="1050" dirty="0"/>
          </a:p>
        </p:txBody>
      </p:sp>
      <p:sp>
        <p:nvSpPr>
          <p:cNvPr id="57" name="Shape 55"/>
          <p:cNvSpPr/>
          <p:nvPr/>
        </p:nvSpPr>
        <p:spPr>
          <a:xfrm>
            <a:off x="6217920" y="4526280"/>
            <a:ext cx="2514600" cy="1463040"/>
          </a:xfrm>
          <a:prstGeom prst="rect">
            <a:avLst/>
          </a:prstGeom>
          <a:solidFill>
            <a:srgbClr val="24242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8" name="Shape 56"/>
          <p:cNvSpPr/>
          <p:nvPr/>
        </p:nvSpPr>
        <p:spPr>
          <a:xfrm>
            <a:off x="6217920" y="4526280"/>
            <a:ext cx="2514600" cy="9144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9" name="Text 57"/>
          <p:cNvSpPr/>
          <p:nvPr/>
        </p:nvSpPr>
        <p:spPr>
          <a:xfrm>
            <a:off x="6126480" y="46634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PTT</a:t>
            </a:r>
            <a:endParaRPr lang="en-US" sz="2100" dirty="0"/>
          </a:p>
        </p:txBody>
      </p:sp>
      <p:sp>
        <p:nvSpPr>
          <p:cNvPr id="60" name="Text 58"/>
          <p:cNvSpPr/>
          <p:nvPr/>
        </p:nvSpPr>
        <p:spPr>
          <a:xfrm>
            <a:off x="6217920" y="513892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FF45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1.04 ล้านล้าน</a:t>
            </a:r>
            <a:endParaRPr lang="en-US" sz="1500" dirty="0"/>
          </a:p>
        </p:txBody>
      </p:sp>
      <p:sp>
        <p:nvSpPr>
          <p:cNvPr id="61" name="Text 59"/>
          <p:cNvSpPr/>
          <p:nvPr/>
        </p:nvSpPr>
        <p:spPr>
          <a:xfrm>
            <a:off x="6217920" y="55321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พลังงาน</a:t>
            </a:r>
            <a:endParaRPr lang="en-US" sz="1050" dirty="0"/>
          </a:p>
        </p:txBody>
      </p:sp>
      <p:sp>
        <p:nvSpPr>
          <p:cNvPr id="62" name="Shape 60"/>
          <p:cNvSpPr/>
          <p:nvPr/>
        </p:nvSpPr>
        <p:spPr>
          <a:xfrm>
            <a:off x="8915400" y="4526280"/>
            <a:ext cx="2514600" cy="1463040"/>
          </a:xfrm>
          <a:prstGeom prst="rect">
            <a:avLst/>
          </a:prstGeom>
          <a:solidFill>
            <a:srgbClr val="24242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3" name="Shape 61"/>
          <p:cNvSpPr/>
          <p:nvPr/>
        </p:nvSpPr>
        <p:spPr>
          <a:xfrm>
            <a:off x="8915400" y="4526280"/>
            <a:ext cx="2514600" cy="9144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4" name="Text 62"/>
          <p:cNvSpPr/>
          <p:nvPr/>
        </p:nvSpPr>
        <p:spPr>
          <a:xfrm>
            <a:off x="8823960" y="46634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GULF</a:t>
            </a:r>
            <a:endParaRPr lang="en-US" sz="2100" dirty="0"/>
          </a:p>
        </p:txBody>
      </p:sp>
      <p:sp>
        <p:nvSpPr>
          <p:cNvPr id="65" name="Text 63"/>
          <p:cNvSpPr/>
          <p:nvPr/>
        </p:nvSpPr>
        <p:spPr>
          <a:xfrm>
            <a:off x="8915400" y="513892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CCFF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~1 ล้านล้าน</a:t>
            </a:r>
            <a:endParaRPr lang="en-US" sz="1500" dirty="0"/>
          </a:p>
        </p:txBody>
      </p:sp>
      <p:sp>
        <p:nvSpPr>
          <p:cNvPr id="66" name="Text 64"/>
          <p:cNvSpPr/>
          <p:nvPr/>
        </p:nvSpPr>
        <p:spPr>
          <a:xfrm>
            <a:off x="8915400" y="55321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ไฟฟ้า+ถือ INTUCH</a:t>
            </a:r>
            <a:endParaRPr lang="en-US" sz="1050" dirty="0"/>
          </a:p>
        </p:txBody>
      </p:sp>
      <p:sp>
        <p:nvSpPr>
          <p:cNvPr id="67" name="Text 65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9" name="Text 67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13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29768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9601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STAT SHEET · SET 1/2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หุ้นอันดับ 1 รายหมวด (1/2)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9921240" y="502920"/>
            <a:ext cx="1691640" cy="45720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9829800" y="5029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SET 1/2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1371600"/>
            <a:ext cx="11064240" cy="402336"/>
          </a:xfrm>
          <a:prstGeom prst="rect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Text 6"/>
          <p:cNvSpPr/>
          <p:nvPr/>
        </p:nvSpPr>
        <p:spPr>
          <a:xfrm>
            <a:off x="658368" y="1371600"/>
            <a:ext cx="1280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กลุ่ม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984248" y="1371600"/>
            <a:ext cx="2743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หมวดธุรกิจ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818888" y="1371600"/>
            <a:ext cx="1691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หุ้น #1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556248" y="1371600"/>
            <a:ext cx="4892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ธุรกิจ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1773936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Shape 11"/>
          <p:cNvSpPr/>
          <p:nvPr/>
        </p:nvSpPr>
        <p:spPr>
          <a:xfrm>
            <a:off x="640080" y="1853946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2"/>
          <p:cNvSpPr/>
          <p:nvPr/>
        </p:nvSpPr>
        <p:spPr>
          <a:xfrm>
            <a:off x="859536" y="1773936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AGRO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920240" y="1773936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AGRI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ธุรกิจการเกษตร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09160" y="1773936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STA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492240" y="1773936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ศรีตรังแอโกรฯ (ยาง)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48640" y="2080260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Shape 17"/>
          <p:cNvSpPr/>
          <p:nvPr/>
        </p:nvSpPr>
        <p:spPr>
          <a:xfrm>
            <a:off x="640080" y="2160270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0" name="Text 18"/>
          <p:cNvSpPr/>
          <p:nvPr/>
        </p:nvSpPr>
        <p:spPr>
          <a:xfrm>
            <a:off x="859536" y="2080260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AGRO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920240" y="2080260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FOOD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อาหารและเครื่องดื่ม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709160" y="2080260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CPF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492240" y="2080260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เจริญโภคภัณฑ์อาหาร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48640" y="2386584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5" name="Shape 23"/>
          <p:cNvSpPr/>
          <p:nvPr/>
        </p:nvSpPr>
        <p:spPr>
          <a:xfrm>
            <a:off x="640080" y="2466594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6" name="Text 24"/>
          <p:cNvSpPr/>
          <p:nvPr/>
        </p:nvSpPr>
        <p:spPr>
          <a:xfrm>
            <a:off x="859536" y="2386584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CONSUMP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920240" y="2386584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FASHION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แฟชั่น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709160" y="2386584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SABINA*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492240" y="2386584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ซาบีน่า (ชุดชั้นใน)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548640" y="2692908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1" name="Shape 29"/>
          <p:cNvSpPr/>
          <p:nvPr/>
        </p:nvSpPr>
        <p:spPr>
          <a:xfrm>
            <a:off x="640080" y="2772918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2" name="Text 30"/>
          <p:cNvSpPr/>
          <p:nvPr/>
        </p:nvSpPr>
        <p:spPr>
          <a:xfrm>
            <a:off x="859536" y="2692908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CONSUMP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920240" y="2692908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HOME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ของใช้ในบ้าน/สนง.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709160" y="2692908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45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? หาเอง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6492240" y="2692908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การบ้าน: หาเอง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548640" y="2999232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7" name="Shape 35"/>
          <p:cNvSpPr/>
          <p:nvPr/>
        </p:nvSpPr>
        <p:spPr>
          <a:xfrm>
            <a:off x="640080" y="3079242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8" name="Text 36"/>
          <p:cNvSpPr/>
          <p:nvPr/>
        </p:nvSpPr>
        <p:spPr>
          <a:xfrm>
            <a:off x="859536" y="2999232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CONSUMP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920240" y="2999232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PERSON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ของใช้ส่วนตัว-เวชภัณฑ์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4709160" y="2999232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STGT*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6492240" y="2999232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ศรีตรังโกลฟส์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548640" y="3305556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3" name="Shape 41"/>
          <p:cNvSpPr/>
          <p:nvPr/>
        </p:nvSpPr>
        <p:spPr>
          <a:xfrm>
            <a:off x="640080" y="3385566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4" name="Text 42"/>
          <p:cNvSpPr/>
          <p:nvPr/>
        </p:nvSpPr>
        <p:spPr>
          <a:xfrm>
            <a:off x="859536" y="3305556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FINCIAL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1920240" y="3305556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BANK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ธนาคาร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4709160" y="3305556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SCB*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6492240" y="3305556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เอสซีบี เอกซ์ (~KBANK)</a:t>
            </a:r>
            <a:endParaRPr lang="en-US" sz="1050" dirty="0"/>
          </a:p>
        </p:txBody>
      </p:sp>
      <p:sp>
        <p:nvSpPr>
          <p:cNvPr id="48" name="Shape 46"/>
          <p:cNvSpPr/>
          <p:nvPr/>
        </p:nvSpPr>
        <p:spPr>
          <a:xfrm>
            <a:off x="548640" y="3611880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9" name="Shape 47"/>
          <p:cNvSpPr/>
          <p:nvPr/>
        </p:nvSpPr>
        <p:spPr>
          <a:xfrm>
            <a:off x="640080" y="3691890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0" name="Text 48"/>
          <p:cNvSpPr/>
          <p:nvPr/>
        </p:nvSpPr>
        <p:spPr>
          <a:xfrm>
            <a:off x="859536" y="3611880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FINCIAL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1920240" y="3611880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FIN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เงินทุน-หลักทรัพย์</a:t>
            </a:r>
            <a:endParaRPr lang="en-US" sz="1050" dirty="0"/>
          </a:p>
        </p:txBody>
      </p:sp>
      <p:sp>
        <p:nvSpPr>
          <p:cNvPr id="52" name="Text 50"/>
          <p:cNvSpPr/>
          <p:nvPr/>
        </p:nvSpPr>
        <p:spPr>
          <a:xfrm>
            <a:off x="4709160" y="3611880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MTC</a:t>
            </a:r>
            <a:endParaRPr lang="en-US" sz="1300" dirty="0"/>
          </a:p>
        </p:txBody>
      </p:sp>
      <p:sp>
        <p:nvSpPr>
          <p:cNvPr id="53" name="Text 51"/>
          <p:cNvSpPr/>
          <p:nvPr/>
        </p:nvSpPr>
        <p:spPr>
          <a:xfrm>
            <a:off x="6492240" y="3611880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เมืองไทย แคปปิตอล</a:t>
            </a:r>
            <a:endParaRPr lang="en-US" sz="1050" dirty="0"/>
          </a:p>
        </p:txBody>
      </p:sp>
      <p:sp>
        <p:nvSpPr>
          <p:cNvPr id="54" name="Shape 52"/>
          <p:cNvSpPr/>
          <p:nvPr/>
        </p:nvSpPr>
        <p:spPr>
          <a:xfrm>
            <a:off x="548640" y="3918204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5" name="Shape 53"/>
          <p:cNvSpPr/>
          <p:nvPr/>
        </p:nvSpPr>
        <p:spPr>
          <a:xfrm>
            <a:off x="640080" y="3998214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6" name="Text 54"/>
          <p:cNvSpPr/>
          <p:nvPr/>
        </p:nvSpPr>
        <p:spPr>
          <a:xfrm>
            <a:off x="859536" y="3918204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FINCIAL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1920240" y="3918204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INSUR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ประกันภัย-ประกันชีวิต</a:t>
            </a:r>
            <a:endParaRPr lang="en-US" sz="1050" dirty="0"/>
          </a:p>
        </p:txBody>
      </p:sp>
      <p:sp>
        <p:nvSpPr>
          <p:cNvPr id="58" name="Text 56"/>
          <p:cNvSpPr/>
          <p:nvPr/>
        </p:nvSpPr>
        <p:spPr>
          <a:xfrm>
            <a:off x="4709160" y="3918204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TLI</a:t>
            </a:r>
            <a:endParaRPr lang="en-US" sz="1300" dirty="0"/>
          </a:p>
        </p:txBody>
      </p:sp>
      <p:sp>
        <p:nvSpPr>
          <p:cNvPr id="59" name="Text 57"/>
          <p:cNvSpPr/>
          <p:nvPr/>
        </p:nvSpPr>
        <p:spPr>
          <a:xfrm>
            <a:off x="6492240" y="3918204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ไทยประกันชีวิต</a:t>
            </a:r>
            <a:endParaRPr lang="en-US" sz="1050" dirty="0"/>
          </a:p>
        </p:txBody>
      </p:sp>
      <p:sp>
        <p:nvSpPr>
          <p:cNvPr id="60" name="Shape 58"/>
          <p:cNvSpPr/>
          <p:nvPr/>
        </p:nvSpPr>
        <p:spPr>
          <a:xfrm>
            <a:off x="548640" y="4224528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1" name="Shape 59"/>
          <p:cNvSpPr/>
          <p:nvPr/>
        </p:nvSpPr>
        <p:spPr>
          <a:xfrm>
            <a:off x="640080" y="4304538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2" name="Text 60"/>
          <p:cNvSpPr/>
          <p:nvPr/>
        </p:nvSpPr>
        <p:spPr>
          <a:xfrm>
            <a:off x="859536" y="4224528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INDUS</a:t>
            </a:r>
            <a:endParaRPr lang="en-US" sz="900" dirty="0"/>
          </a:p>
        </p:txBody>
      </p:sp>
      <p:sp>
        <p:nvSpPr>
          <p:cNvPr id="63" name="Text 61"/>
          <p:cNvSpPr/>
          <p:nvPr/>
        </p:nvSpPr>
        <p:spPr>
          <a:xfrm>
            <a:off x="1920240" y="4224528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AUTO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ยานยนต์</a:t>
            </a:r>
            <a:endParaRPr lang="en-US" sz="1050" dirty="0"/>
          </a:p>
        </p:txBody>
      </p:sp>
      <p:sp>
        <p:nvSpPr>
          <p:cNvPr id="64" name="Text 62"/>
          <p:cNvSpPr/>
          <p:nvPr/>
        </p:nvSpPr>
        <p:spPr>
          <a:xfrm>
            <a:off x="4709160" y="4224528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STANLY*</a:t>
            </a:r>
            <a:endParaRPr lang="en-US" sz="1300" dirty="0"/>
          </a:p>
        </p:txBody>
      </p:sp>
      <p:sp>
        <p:nvSpPr>
          <p:cNvPr id="65" name="Text 63"/>
          <p:cNvSpPr/>
          <p:nvPr/>
        </p:nvSpPr>
        <p:spPr>
          <a:xfrm>
            <a:off x="6492240" y="4224528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ไทยสแตนเลย์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548640" y="4530852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7" name="Shape 65"/>
          <p:cNvSpPr/>
          <p:nvPr/>
        </p:nvSpPr>
        <p:spPr>
          <a:xfrm>
            <a:off x="640080" y="4610862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8" name="Text 66"/>
          <p:cNvSpPr/>
          <p:nvPr/>
        </p:nvSpPr>
        <p:spPr>
          <a:xfrm>
            <a:off x="859536" y="4530852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INDUS</a:t>
            </a:r>
            <a:endParaRPr lang="en-US" sz="900" dirty="0"/>
          </a:p>
        </p:txBody>
      </p:sp>
      <p:sp>
        <p:nvSpPr>
          <p:cNvPr id="69" name="Text 67"/>
          <p:cNvSpPr/>
          <p:nvPr/>
        </p:nvSpPr>
        <p:spPr>
          <a:xfrm>
            <a:off x="1920240" y="4530852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IMM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วัสดุ-เครื่องจักร</a:t>
            </a:r>
            <a:endParaRPr lang="en-US" sz="1050" dirty="0"/>
          </a:p>
        </p:txBody>
      </p:sp>
      <p:sp>
        <p:nvSpPr>
          <p:cNvPr id="70" name="Text 68"/>
          <p:cNvSpPr/>
          <p:nvPr/>
        </p:nvSpPr>
        <p:spPr>
          <a:xfrm>
            <a:off x="4709160" y="4530852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45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? หาเอง</a:t>
            </a:r>
            <a:endParaRPr lang="en-US" sz="1050" dirty="0"/>
          </a:p>
        </p:txBody>
      </p:sp>
      <p:sp>
        <p:nvSpPr>
          <p:cNvPr id="71" name="Text 69"/>
          <p:cNvSpPr/>
          <p:nvPr/>
        </p:nvSpPr>
        <p:spPr>
          <a:xfrm>
            <a:off x="6492240" y="4530852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การบ้าน: หาเอง</a:t>
            </a:r>
            <a:endParaRPr lang="en-US" sz="1050" dirty="0"/>
          </a:p>
        </p:txBody>
      </p:sp>
      <p:sp>
        <p:nvSpPr>
          <p:cNvPr id="72" name="Shape 70"/>
          <p:cNvSpPr/>
          <p:nvPr/>
        </p:nvSpPr>
        <p:spPr>
          <a:xfrm>
            <a:off x="548640" y="4837176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3" name="Shape 71"/>
          <p:cNvSpPr/>
          <p:nvPr/>
        </p:nvSpPr>
        <p:spPr>
          <a:xfrm>
            <a:off x="640080" y="4917186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4" name="Text 72"/>
          <p:cNvSpPr/>
          <p:nvPr/>
        </p:nvSpPr>
        <p:spPr>
          <a:xfrm>
            <a:off x="859536" y="4837176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INDUS</a:t>
            </a:r>
            <a:endParaRPr lang="en-US" sz="900" dirty="0"/>
          </a:p>
        </p:txBody>
      </p:sp>
      <p:sp>
        <p:nvSpPr>
          <p:cNvPr id="75" name="Text 73"/>
          <p:cNvSpPr/>
          <p:nvPr/>
        </p:nvSpPr>
        <p:spPr>
          <a:xfrm>
            <a:off x="1920240" y="4837176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PKG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บรรจุภัณฑ์</a:t>
            </a:r>
            <a:endParaRPr lang="en-US" sz="1050" dirty="0"/>
          </a:p>
        </p:txBody>
      </p:sp>
      <p:sp>
        <p:nvSpPr>
          <p:cNvPr id="76" name="Text 74"/>
          <p:cNvSpPr/>
          <p:nvPr/>
        </p:nvSpPr>
        <p:spPr>
          <a:xfrm>
            <a:off x="4709160" y="4837176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SCGP</a:t>
            </a:r>
            <a:endParaRPr lang="en-US" sz="1300" dirty="0"/>
          </a:p>
        </p:txBody>
      </p:sp>
      <p:sp>
        <p:nvSpPr>
          <p:cNvPr id="77" name="Text 75"/>
          <p:cNvSpPr/>
          <p:nvPr/>
        </p:nvSpPr>
        <p:spPr>
          <a:xfrm>
            <a:off x="6492240" y="4837176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เอสซีจี แพคเกจจิ้ง</a:t>
            </a:r>
            <a:endParaRPr lang="en-US" sz="1050" dirty="0"/>
          </a:p>
        </p:txBody>
      </p:sp>
      <p:sp>
        <p:nvSpPr>
          <p:cNvPr id="78" name="Shape 76"/>
          <p:cNvSpPr/>
          <p:nvPr/>
        </p:nvSpPr>
        <p:spPr>
          <a:xfrm>
            <a:off x="548640" y="5143500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9" name="Shape 77"/>
          <p:cNvSpPr/>
          <p:nvPr/>
        </p:nvSpPr>
        <p:spPr>
          <a:xfrm>
            <a:off x="640080" y="5223510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0" name="Text 78"/>
          <p:cNvSpPr/>
          <p:nvPr/>
        </p:nvSpPr>
        <p:spPr>
          <a:xfrm>
            <a:off x="859536" y="5143500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INDUS</a:t>
            </a:r>
            <a:endParaRPr lang="en-US" sz="900" dirty="0"/>
          </a:p>
        </p:txBody>
      </p:sp>
      <p:sp>
        <p:nvSpPr>
          <p:cNvPr id="81" name="Text 79"/>
          <p:cNvSpPr/>
          <p:nvPr/>
        </p:nvSpPr>
        <p:spPr>
          <a:xfrm>
            <a:off x="1920240" y="5143500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PAPER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กระดาษ-สิ่งพิมพ์</a:t>
            </a:r>
            <a:endParaRPr lang="en-US" sz="1050" dirty="0"/>
          </a:p>
        </p:txBody>
      </p:sp>
      <p:sp>
        <p:nvSpPr>
          <p:cNvPr id="82" name="Text 80"/>
          <p:cNvSpPr/>
          <p:nvPr/>
        </p:nvSpPr>
        <p:spPr>
          <a:xfrm>
            <a:off x="4709160" y="5143500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UTP*</a:t>
            </a:r>
            <a:endParaRPr lang="en-US" sz="1300" dirty="0"/>
          </a:p>
        </p:txBody>
      </p:sp>
      <p:sp>
        <p:nvSpPr>
          <p:cNvPr id="83" name="Text 81"/>
          <p:cNvSpPr/>
          <p:nvPr/>
        </p:nvSpPr>
        <p:spPr>
          <a:xfrm>
            <a:off x="6492240" y="5143500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ยูไนเต็ด เปเปอร์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548640" y="5449824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5" name="Shape 83"/>
          <p:cNvSpPr/>
          <p:nvPr/>
        </p:nvSpPr>
        <p:spPr>
          <a:xfrm>
            <a:off x="640080" y="5529834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6" name="Text 84"/>
          <p:cNvSpPr/>
          <p:nvPr/>
        </p:nvSpPr>
        <p:spPr>
          <a:xfrm>
            <a:off x="859536" y="5449824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INDUS</a:t>
            </a:r>
            <a:endParaRPr lang="en-US" sz="900" dirty="0"/>
          </a:p>
        </p:txBody>
      </p:sp>
      <p:sp>
        <p:nvSpPr>
          <p:cNvPr id="87" name="Text 85"/>
          <p:cNvSpPr/>
          <p:nvPr/>
        </p:nvSpPr>
        <p:spPr>
          <a:xfrm>
            <a:off x="1920240" y="5449824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PETRO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ปิโตรเคมี-เคมีภัณฑ์</a:t>
            </a:r>
            <a:endParaRPr lang="en-US" sz="1050" dirty="0"/>
          </a:p>
        </p:txBody>
      </p:sp>
      <p:sp>
        <p:nvSpPr>
          <p:cNvPr id="88" name="Text 86"/>
          <p:cNvSpPr/>
          <p:nvPr/>
        </p:nvSpPr>
        <p:spPr>
          <a:xfrm>
            <a:off x="4709160" y="5449824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PTTGC</a:t>
            </a:r>
            <a:endParaRPr lang="en-US" sz="1300" dirty="0"/>
          </a:p>
        </p:txBody>
      </p:sp>
      <p:sp>
        <p:nvSpPr>
          <p:cNvPr id="89" name="Text 87"/>
          <p:cNvSpPr/>
          <p:nvPr/>
        </p:nvSpPr>
        <p:spPr>
          <a:xfrm>
            <a:off x="6492240" y="5449824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พีทีที โกลบอล เคมิคอล</a:t>
            </a:r>
            <a:endParaRPr lang="en-US" sz="1050" dirty="0"/>
          </a:p>
        </p:txBody>
      </p:sp>
      <p:sp>
        <p:nvSpPr>
          <p:cNvPr id="90" name="Shape 88"/>
          <p:cNvSpPr/>
          <p:nvPr/>
        </p:nvSpPr>
        <p:spPr>
          <a:xfrm>
            <a:off x="548640" y="5756148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1" name="Shape 89"/>
          <p:cNvSpPr/>
          <p:nvPr/>
        </p:nvSpPr>
        <p:spPr>
          <a:xfrm>
            <a:off x="640080" y="5836158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2" name="Text 90"/>
          <p:cNvSpPr/>
          <p:nvPr/>
        </p:nvSpPr>
        <p:spPr>
          <a:xfrm>
            <a:off x="859536" y="5756148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INDUS</a:t>
            </a:r>
            <a:endParaRPr lang="en-US" sz="900" dirty="0"/>
          </a:p>
        </p:txBody>
      </p:sp>
      <p:sp>
        <p:nvSpPr>
          <p:cNvPr id="93" name="Text 91"/>
          <p:cNvSpPr/>
          <p:nvPr/>
        </p:nvSpPr>
        <p:spPr>
          <a:xfrm>
            <a:off x="1920240" y="5756148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STEEL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เหล็ก-โลหะ</a:t>
            </a:r>
            <a:endParaRPr lang="en-US" sz="1050" dirty="0"/>
          </a:p>
        </p:txBody>
      </p:sp>
      <p:sp>
        <p:nvSpPr>
          <p:cNvPr id="94" name="Text 92"/>
          <p:cNvSpPr/>
          <p:nvPr/>
        </p:nvSpPr>
        <p:spPr>
          <a:xfrm>
            <a:off x="4709160" y="5756148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TSTH*</a:t>
            </a:r>
            <a:endParaRPr lang="en-US" sz="1300" dirty="0"/>
          </a:p>
        </p:txBody>
      </p:sp>
      <p:sp>
        <p:nvSpPr>
          <p:cNvPr id="95" name="Text 93"/>
          <p:cNvSpPr/>
          <p:nvPr/>
        </p:nvSpPr>
        <p:spPr>
          <a:xfrm>
            <a:off x="6492240" y="5756148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ทาทา สตีล (ไทย)</a:t>
            </a:r>
            <a:endParaRPr lang="en-US" sz="1050" dirty="0"/>
          </a:p>
        </p:txBody>
      </p:sp>
      <p:sp>
        <p:nvSpPr>
          <p:cNvPr id="96" name="Text 94"/>
          <p:cNvSpPr/>
          <p:nvPr/>
        </p:nvSpPr>
        <p:spPr>
          <a:xfrm>
            <a:off x="548640" y="6117336"/>
            <a:ext cx="11064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* = ค่าโดยประมาณ/หมวดที่อันดับสลับกันได้   ·   “? หาเอง” = ให้ นศ. เปิดแอปหาเอง (การบ้าน)   ·   Market Cap เปลี่ยนทุกวัน ตรวจสอบล่าสุดเสมอ</a:t>
            </a:r>
            <a:endParaRPr lang="en-US" sz="950" dirty="0"/>
          </a:p>
        </p:txBody>
      </p:sp>
      <p:sp>
        <p:nvSpPr>
          <p:cNvPr id="97" name="Text 95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9" name="Text 97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14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29768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9601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STAT SHEET · SET 2/2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หุ้นอันดับ 1 รายหมวด (2/2)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9921240" y="502920"/>
            <a:ext cx="1691640" cy="45720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9829800" y="5029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SET 2/2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1371600"/>
            <a:ext cx="11064240" cy="402336"/>
          </a:xfrm>
          <a:prstGeom prst="rect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Text 6"/>
          <p:cNvSpPr/>
          <p:nvPr/>
        </p:nvSpPr>
        <p:spPr>
          <a:xfrm>
            <a:off x="658368" y="1371600"/>
            <a:ext cx="1280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กลุ่ม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984248" y="1371600"/>
            <a:ext cx="2743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หมวดธุรกิจ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818888" y="1371600"/>
            <a:ext cx="1691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หุ้น #1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556248" y="1371600"/>
            <a:ext cx="4892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ธุรกิจ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1773936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Shape 11"/>
          <p:cNvSpPr/>
          <p:nvPr/>
        </p:nvSpPr>
        <p:spPr>
          <a:xfrm>
            <a:off x="640080" y="1853946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2"/>
          <p:cNvSpPr/>
          <p:nvPr/>
        </p:nvSpPr>
        <p:spPr>
          <a:xfrm>
            <a:off x="859536" y="1773936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PROPCON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920240" y="1773936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CONMAT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วัสดุก่อสร้าง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09160" y="1773936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SCC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492240" y="1773936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ปูนซิเมนต์ไทย (SCG)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48640" y="2080260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Shape 17"/>
          <p:cNvSpPr/>
          <p:nvPr/>
        </p:nvSpPr>
        <p:spPr>
          <a:xfrm>
            <a:off x="640080" y="2160270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0" name="Text 18"/>
          <p:cNvSpPr/>
          <p:nvPr/>
        </p:nvSpPr>
        <p:spPr>
          <a:xfrm>
            <a:off x="859536" y="2080260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PROPCON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920240" y="2080260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CONS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บริการรับเหมาก่อสร้าง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709160" y="2080260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CK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492240" y="2080260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ช.การช่าง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48640" y="2386584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5" name="Shape 23"/>
          <p:cNvSpPr/>
          <p:nvPr/>
        </p:nvSpPr>
        <p:spPr>
          <a:xfrm>
            <a:off x="640080" y="2466594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6" name="Text 24"/>
          <p:cNvSpPr/>
          <p:nvPr/>
        </p:nvSpPr>
        <p:spPr>
          <a:xfrm>
            <a:off x="859536" y="2386584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PROPCON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920240" y="2386584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PROP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พัฒนาอสังหาริมทรัพย์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709160" y="2386584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CPN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492240" y="2386584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เซ็นทรัลพัฒนา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548640" y="2692908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1" name="Shape 29"/>
          <p:cNvSpPr/>
          <p:nvPr/>
        </p:nvSpPr>
        <p:spPr>
          <a:xfrm>
            <a:off x="640080" y="2772918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2" name="Text 30"/>
          <p:cNvSpPr/>
          <p:nvPr/>
        </p:nvSpPr>
        <p:spPr>
          <a:xfrm>
            <a:off x="859536" y="2692908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PROPCON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920240" y="2692908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PF&amp;REIT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กองทุน/REIT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709160" y="2692908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CPNREIT*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6492240" y="2692908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ทรัสต์ CPN รีเทล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548640" y="2999232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7" name="Shape 35"/>
          <p:cNvSpPr/>
          <p:nvPr/>
        </p:nvSpPr>
        <p:spPr>
          <a:xfrm>
            <a:off x="640080" y="3079242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8" name="Text 36"/>
          <p:cNvSpPr/>
          <p:nvPr/>
        </p:nvSpPr>
        <p:spPr>
          <a:xfrm>
            <a:off x="859536" y="2999232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RESOURC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920240" y="2999232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ENERG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พลังงาน-สาธารณูปโภค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4709160" y="2999232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PTT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6492240" y="2999232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ปตท. (~GULF)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548640" y="3305556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3" name="Shape 41"/>
          <p:cNvSpPr/>
          <p:nvPr/>
        </p:nvSpPr>
        <p:spPr>
          <a:xfrm>
            <a:off x="640080" y="3385566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4" name="Text 42"/>
          <p:cNvSpPr/>
          <p:nvPr/>
        </p:nvSpPr>
        <p:spPr>
          <a:xfrm>
            <a:off x="859536" y="3305556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RESOURC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1920240" y="3305556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MINE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เหมืองแร่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4709160" y="3305556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45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? หาเอง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6492240" y="3305556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การบ้าน (หมวดเล็ก)</a:t>
            </a:r>
            <a:endParaRPr lang="en-US" sz="1050" dirty="0"/>
          </a:p>
        </p:txBody>
      </p:sp>
      <p:sp>
        <p:nvSpPr>
          <p:cNvPr id="48" name="Shape 46"/>
          <p:cNvSpPr/>
          <p:nvPr/>
        </p:nvSpPr>
        <p:spPr>
          <a:xfrm>
            <a:off x="548640" y="3611880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9" name="Shape 47"/>
          <p:cNvSpPr/>
          <p:nvPr/>
        </p:nvSpPr>
        <p:spPr>
          <a:xfrm>
            <a:off x="640080" y="3691890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0" name="Text 48"/>
          <p:cNvSpPr/>
          <p:nvPr/>
        </p:nvSpPr>
        <p:spPr>
          <a:xfrm>
            <a:off x="859536" y="3611880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SERVICE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1920240" y="3611880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COMM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พาณิชย์ (ค้าปลีก)</a:t>
            </a:r>
            <a:endParaRPr lang="en-US" sz="1050" dirty="0"/>
          </a:p>
        </p:txBody>
      </p:sp>
      <p:sp>
        <p:nvSpPr>
          <p:cNvPr id="52" name="Text 50"/>
          <p:cNvSpPr/>
          <p:nvPr/>
        </p:nvSpPr>
        <p:spPr>
          <a:xfrm>
            <a:off x="4709160" y="3611880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CPALL</a:t>
            </a:r>
            <a:endParaRPr lang="en-US" sz="1300" dirty="0"/>
          </a:p>
        </p:txBody>
      </p:sp>
      <p:sp>
        <p:nvSpPr>
          <p:cNvPr id="53" name="Text 51"/>
          <p:cNvSpPr/>
          <p:nvPr/>
        </p:nvSpPr>
        <p:spPr>
          <a:xfrm>
            <a:off x="6492240" y="3611880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ซีพี ออลล์ (7-11)</a:t>
            </a:r>
            <a:endParaRPr lang="en-US" sz="1050" dirty="0"/>
          </a:p>
        </p:txBody>
      </p:sp>
      <p:sp>
        <p:nvSpPr>
          <p:cNvPr id="54" name="Shape 52"/>
          <p:cNvSpPr/>
          <p:nvPr/>
        </p:nvSpPr>
        <p:spPr>
          <a:xfrm>
            <a:off x="548640" y="3918204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5" name="Shape 53"/>
          <p:cNvSpPr/>
          <p:nvPr/>
        </p:nvSpPr>
        <p:spPr>
          <a:xfrm>
            <a:off x="640080" y="3998214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6" name="Text 54"/>
          <p:cNvSpPr/>
          <p:nvPr/>
        </p:nvSpPr>
        <p:spPr>
          <a:xfrm>
            <a:off x="859536" y="3918204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SERVICE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1920240" y="3918204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HELTH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การแพทย์</a:t>
            </a:r>
            <a:endParaRPr lang="en-US" sz="1050" dirty="0"/>
          </a:p>
        </p:txBody>
      </p:sp>
      <p:sp>
        <p:nvSpPr>
          <p:cNvPr id="58" name="Text 56"/>
          <p:cNvSpPr/>
          <p:nvPr/>
        </p:nvSpPr>
        <p:spPr>
          <a:xfrm>
            <a:off x="4709160" y="3918204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BDMS</a:t>
            </a:r>
            <a:endParaRPr lang="en-US" sz="1300" dirty="0"/>
          </a:p>
        </p:txBody>
      </p:sp>
      <p:sp>
        <p:nvSpPr>
          <p:cNvPr id="59" name="Text 57"/>
          <p:cNvSpPr/>
          <p:nvPr/>
        </p:nvSpPr>
        <p:spPr>
          <a:xfrm>
            <a:off x="6492240" y="3918204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กรุงเทพดุสิตเวชการ</a:t>
            </a:r>
            <a:endParaRPr lang="en-US" sz="1050" dirty="0"/>
          </a:p>
        </p:txBody>
      </p:sp>
      <p:sp>
        <p:nvSpPr>
          <p:cNvPr id="60" name="Shape 58"/>
          <p:cNvSpPr/>
          <p:nvPr/>
        </p:nvSpPr>
        <p:spPr>
          <a:xfrm>
            <a:off x="548640" y="4224528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1" name="Shape 59"/>
          <p:cNvSpPr/>
          <p:nvPr/>
        </p:nvSpPr>
        <p:spPr>
          <a:xfrm>
            <a:off x="640080" y="4304538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2" name="Text 60"/>
          <p:cNvSpPr/>
          <p:nvPr/>
        </p:nvSpPr>
        <p:spPr>
          <a:xfrm>
            <a:off x="859536" y="4224528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SERVICE</a:t>
            </a:r>
            <a:endParaRPr lang="en-US" sz="900" dirty="0"/>
          </a:p>
        </p:txBody>
      </p:sp>
      <p:sp>
        <p:nvSpPr>
          <p:cNvPr id="63" name="Text 61"/>
          <p:cNvSpPr/>
          <p:nvPr/>
        </p:nvSpPr>
        <p:spPr>
          <a:xfrm>
            <a:off x="1920240" y="4224528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MEDIA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สื่อ-สิ่งพิมพ์</a:t>
            </a:r>
            <a:endParaRPr lang="en-US" sz="1050" dirty="0"/>
          </a:p>
        </p:txBody>
      </p:sp>
      <p:sp>
        <p:nvSpPr>
          <p:cNvPr id="64" name="Text 62"/>
          <p:cNvSpPr/>
          <p:nvPr/>
        </p:nvSpPr>
        <p:spPr>
          <a:xfrm>
            <a:off x="4709160" y="4224528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PLANB*</a:t>
            </a:r>
            <a:endParaRPr lang="en-US" sz="1300" dirty="0"/>
          </a:p>
        </p:txBody>
      </p:sp>
      <p:sp>
        <p:nvSpPr>
          <p:cNvPr id="65" name="Text 63"/>
          <p:cNvSpPr/>
          <p:nvPr/>
        </p:nvSpPr>
        <p:spPr>
          <a:xfrm>
            <a:off x="6492240" y="4224528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แพลน บี มีเดีย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548640" y="4530852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7" name="Shape 65"/>
          <p:cNvSpPr/>
          <p:nvPr/>
        </p:nvSpPr>
        <p:spPr>
          <a:xfrm>
            <a:off x="640080" y="4610862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8" name="Text 66"/>
          <p:cNvSpPr/>
          <p:nvPr/>
        </p:nvSpPr>
        <p:spPr>
          <a:xfrm>
            <a:off x="859536" y="4530852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SERVICE</a:t>
            </a:r>
            <a:endParaRPr lang="en-US" sz="900" dirty="0"/>
          </a:p>
        </p:txBody>
      </p:sp>
      <p:sp>
        <p:nvSpPr>
          <p:cNvPr id="69" name="Text 67"/>
          <p:cNvSpPr/>
          <p:nvPr/>
        </p:nvSpPr>
        <p:spPr>
          <a:xfrm>
            <a:off x="1920240" y="4530852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PROF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บริการเฉพาะทาง</a:t>
            </a:r>
            <a:endParaRPr lang="en-US" sz="1050" dirty="0"/>
          </a:p>
        </p:txBody>
      </p:sp>
      <p:sp>
        <p:nvSpPr>
          <p:cNvPr id="70" name="Text 68"/>
          <p:cNvSpPr/>
          <p:nvPr/>
        </p:nvSpPr>
        <p:spPr>
          <a:xfrm>
            <a:off x="4709160" y="4530852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45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? หาเอง</a:t>
            </a:r>
            <a:endParaRPr lang="en-US" sz="1050" dirty="0"/>
          </a:p>
        </p:txBody>
      </p:sp>
      <p:sp>
        <p:nvSpPr>
          <p:cNvPr id="71" name="Text 69"/>
          <p:cNvSpPr/>
          <p:nvPr/>
        </p:nvSpPr>
        <p:spPr>
          <a:xfrm>
            <a:off x="6492240" y="4530852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การบ้าน (หมวดเล็ก)</a:t>
            </a:r>
            <a:endParaRPr lang="en-US" sz="1050" dirty="0"/>
          </a:p>
        </p:txBody>
      </p:sp>
      <p:sp>
        <p:nvSpPr>
          <p:cNvPr id="72" name="Shape 70"/>
          <p:cNvSpPr/>
          <p:nvPr/>
        </p:nvSpPr>
        <p:spPr>
          <a:xfrm>
            <a:off x="548640" y="4837176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3" name="Shape 71"/>
          <p:cNvSpPr/>
          <p:nvPr/>
        </p:nvSpPr>
        <p:spPr>
          <a:xfrm>
            <a:off x="640080" y="4917186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4" name="Text 72"/>
          <p:cNvSpPr/>
          <p:nvPr/>
        </p:nvSpPr>
        <p:spPr>
          <a:xfrm>
            <a:off x="859536" y="4837176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SERVICE</a:t>
            </a:r>
            <a:endParaRPr lang="en-US" sz="900" dirty="0"/>
          </a:p>
        </p:txBody>
      </p:sp>
      <p:sp>
        <p:nvSpPr>
          <p:cNvPr id="75" name="Text 73"/>
          <p:cNvSpPr/>
          <p:nvPr/>
        </p:nvSpPr>
        <p:spPr>
          <a:xfrm>
            <a:off x="1920240" y="4837176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TOURISM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ท่องเที่ยว-สันทนาการ</a:t>
            </a:r>
            <a:endParaRPr lang="en-US" sz="1050" dirty="0"/>
          </a:p>
        </p:txBody>
      </p:sp>
      <p:sp>
        <p:nvSpPr>
          <p:cNvPr id="76" name="Text 74"/>
          <p:cNvSpPr/>
          <p:nvPr/>
        </p:nvSpPr>
        <p:spPr>
          <a:xfrm>
            <a:off x="4709160" y="4837176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MINT</a:t>
            </a:r>
            <a:endParaRPr lang="en-US" sz="1300" dirty="0"/>
          </a:p>
        </p:txBody>
      </p:sp>
      <p:sp>
        <p:nvSpPr>
          <p:cNvPr id="77" name="Text 75"/>
          <p:cNvSpPr/>
          <p:nvPr/>
        </p:nvSpPr>
        <p:spPr>
          <a:xfrm>
            <a:off x="6492240" y="4837176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ไมเนอร์ อินเตอร์ฯ</a:t>
            </a:r>
            <a:endParaRPr lang="en-US" sz="1050" dirty="0"/>
          </a:p>
        </p:txBody>
      </p:sp>
      <p:sp>
        <p:nvSpPr>
          <p:cNvPr id="78" name="Shape 76"/>
          <p:cNvSpPr/>
          <p:nvPr/>
        </p:nvSpPr>
        <p:spPr>
          <a:xfrm>
            <a:off x="548640" y="5143500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9" name="Shape 77"/>
          <p:cNvSpPr/>
          <p:nvPr/>
        </p:nvSpPr>
        <p:spPr>
          <a:xfrm>
            <a:off x="640080" y="5223510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0" name="Text 78"/>
          <p:cNvSpPr/>
          <p:nvPr/>
        </p:nvSpPr>
        <p:spPr>
          <a:xfrm>
            <a:off x="859536" y="5143500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SERVICE</a:t>
            </a:r>
            <a:endParaRPr lang="en-US" sz="900" dirty="0"/>
          </a:p>
        </p:txBody>
      </p:sp>
      <p:sp>
        <p:nvSpPr>
          <p:cNvPr id="81" name="Text 79"/>
          <p:cNvSpPr/>
          <p:nvPr/>
        </p:nvSpPr>
        <p:spPr>
          <a:xfrm>
            <a:off x="1920240" y="5143500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TRANS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ขนส่ง-โลจิสติกส์</a:t>
            </a:r>
            <a:endParaRPr lang="en-US" sz="1050" dirty="0"/>
          </a:p>
        </p:txBody>
      </p:sp>
      <p:sp>
        <p:nvSpPr>
          <p:cNvPr id="82" name="Text 80"/>
          <p:cNvSpPr/>
          <p:nvPr/>
        </p:nvSpPr>
        <p:spPr>
          <a:xfrm>
            <a:off x="4709160" y="5143500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AOT</a:t>
            </a:r>
            <a:endParaRPr lang="en-US" sz="1300" dirty="0"/>
          </a:p>
        </p:txBody>
      </p:sp>
      <p:sp>
        <p:nvSpPr>
          <p:cNvPr id="83" name="Text 81"/>
          <p:cNvSpPr/>
          <p:nvPr/>
        </p:nvSpPr>
        <p:spPr>
          <a:xfrm>
            <a:off x="6492240" y="5143500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ท่าอากาศยานไทย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548640" y="5449824"/>
            <a:ext cx="11064240" cy="306324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5" name="Shape 83"/>
          <p:cNvSpPr/>
          <p:nvPr/>
        </p:nvSpPr>
        <p:spPr>
          <a:xfrm>
            <a:off x="640080" y="5529834"/>
            <a:ext cx="146304" cy="14630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6" name="Text 84"/>
          <p:cNvSpPr/>
          <p:nvPr/>
        </p:nvSpPr>
        <p:spPr>
          <a:xfrm>
            <a:off x="859536" y="5449824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TECH</a:t>
            </a:r>
            <a:endParaRPr lang="en-US" sz="900" dirty="0"/>
          </a:p>
        </p:txBody>
      </p:sp>
      <p:sp>
        <p:nvSpPr>
          <p:cNvPr id="87" name="Text 85"/>
          <p:cNvSpPr/>
          <p:nvPr/>
        </p:nvSpPr>
        <p:spPr>
          <a:xfrm>
            <a:off x="1920240" y="5449824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ETRON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ชิ้นส่วนอิเล็กทรอนิกส์</a:t>
            </a:r>
            <a:endParaRPr lang="en-US" sz="1050" dirty="0"/>
          </a:p>
        </p:txBody>
      </p:sp>
      <p:sp>
        <p:nvSpPr>
          <p:cNvPr id="88" name="Text 86"/>
          <p:cNvSpPr/>
          <p:nvPr/>
        </p:nvSpPr>
        <p:spPr>
          <a:xfrm>
            <a:off x="4709160" y="5449824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DELTA</a:t>
            </a:r>
            <a:endParaRPr lang="en-US" sz="1300" dirty="0"/>
          </a:p>
        </p:txBody>
      </p:sp>
      <p:sp>
        <p:nvSpPr>
          <p:cNvPr id="89" name="Text 87"/>
          <p:cNvSpPr/>
          <p:nvPr/>
        </p:nvSpPr>
        <p:spPr>
          <a:xfrm>
            <a:off x="6492240" y="5449824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เดลต้า อีเลคโทรนิคส์</a:t>
            </a:r>
            <a:endParaRPr lang="en-US" sz="1050" dirty="0"/>
          </a:p>
        </p:txBody>
      </p:sp>
      <p:sp>
        <p:nvSpPr>
          <p:cNvPr id="90" name="Shape 88"/>
          <p:cNvSpPr/>
          <p:nvPr/>
        </p:nvSpPr>
        <p:spPr>
          <a:xfrm>
            <a:off x="548640" y="5756148"/>
            <a:ext cx="11064240" cy="306324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1" name="Shape 89"/>
          <p:cNvSpPr/>
          <p:nvPr/>
        </p:nvSpPr>
        <p:spPr>
          <a:xfrm>
            <a:off x="640080" y="5836158"/>
            <a:ext cx="146304" cy="14630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2" name="Text 90"/>
          <p:cNvSpPr/>
          <p:nvPr/>
        </p:nvSpPr>
        <p:spPr>
          <a:xfrm>
            <a:off x="859536" y="5756148"/>
            <a:ext cx="969264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TECH</a:t>
            </a:r>
            <a:endParaRPr lang="en-US" sz="900" dirty="0"/>
          </a:p>
        </p:txBody>
      </p:sp>
      <p:sp>
        <p:nvSpPr>
          <p:cNvPr id="93" name="Text 91"/>
          <p:cNvSpPr/>
          <p:nvPr/>
        </p:nvSpPr>
        <p:spPr>
          <a:xfrm>
            <a:off x="1920240" y="5756148"/>
            <a:ext cx="27432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ICT  </a:t>
            </a: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เทคโนโลยีสารสนเทศฯ</a:t>
            </a:r>
            <a:endParaRPr lang="en-US" sz="1050" dirty="0"/>
          </a:p>
        </p:txBody>
      </p:sp>
      <p:sp>
        <p:nvSpPr>
          <p:cNvPr id="94" name="Text 92"/>
          <p:cNvSpPr/>
          <p:nvPr/>
        </p:nvSpPr>
        <p:spPr>
          <a:xfrm>
            <a:off x="4709160" y="5756148"/>
            <a:ext cx="16916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ADVANC</a:t>
            </a:r>
            <a:endParaRPr lang="en-US" sz="1300" dirty="0"/>
          </a:p>
        </p:txBody>
      </p:sp>
      <p:sp>
        <p:nvSpPr>
          <p:cNvPr id="95" name="Text 93"/>
          <p:cNvSpPr/>
          <p:nvPr/>
        </p:nvSpPr>
        <p:spPr>
          <a:xfrm>
            <a:off x="6492240" y="5756148"/>
            <a:ext cx="4892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แอดวานซ์ อินโฟร์ฯ</a:t>
            </a:r>
            <a:endParaRPr lang="en-US" sz="1050" dirty="0"/>
          </a:p>
        </p:txBody>
      </p:sp>
      <p:sp>
        <p:nvSpPr>
          <p:cNvPr id="96" name="Text 94"/>
          <p:cNvSpPr/>
          <p:nvPr/>
        </p:nvSpPr>
        <p:spPr>
          <a:xfrm>
            <a:off x="548640" y="6117336"/>
            <a:ext cx="11064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* = ค่าโดยประมาณ/หมวดที่อันดับสลับกันได้   ·   “? หาเอง” = ให้ นศ. เปิดแอปหาเอง (การบ้าน)   ·   Market Cap เปลี่ยนทุกวัน ตรวจสอบล่าสุดเสมอ</a:t>
            </a:r>
            <a:endParaRPr lang="en-US" sz="950" dirty="0"/>
          </a:p>
        </p:txBody>
      </p:sp>
      <p:sp>
        <p:nvSpPr>
          <p:cNvPr id="97" name="Text 95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9" name="Text 97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15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292608" cy="1828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96012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STAR PLAYERS · ตัวเก๋าประจำทีม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กรณีศึกษา: 6 หุ้นบิ๊กแคปที่ควรรู้จัก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3547872" cy="214884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48640" y="1508760"/>
            <a:ext cx="109728" cy="214884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Shape 5"/>
          <p:cNvSpPr/>
          <p:nvPr/>
        </p:nvSpPr>
        <p:spPr>
          <a:xfrm>
            <a:off x="822960" y="1783080"/>
            <a:ext cx="731520" cy="7315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786" y="1987906"/>
            <a:ext cx="321869" cy="32186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45920" y="1783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DELTA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645920" y="22402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อิเล็กทรอนิกส์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822960" y="2679192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ผู้ผลิตอุปกรณ์จ่ายไฟ ได้อานิสงส์ธีม AI / Data Center — น้ำหนักดัชนีสูงมาก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279392" y="1508760"/>
            <a:ext cx="3547872" cy="214884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Shape 10"/>
          <p:cNvSpPr/>
          <p:nvPr/>
        </p:nvSpPr>
        <p:spPr>
          <a:xfrm>
            <a:off x="4279392" y="1508760"/>
            <a:ext cx="109728" cy="214884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Shape 11"/>
          <p:cNvSpPr/>
          <p:nvPr/>
        </p:nvSpPr>
        <p:spPr>
          <a:xfrm>
            <a:off x="4553712" y="1783080"/>
            <a:ext cx="731520" cy="7315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538" y="1987906"/>
            <a:ext cx="321869" cy="321869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376672" y="1783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PTT</a:t>
            </a:r>
            <a:endParaRPr lang="en-US" sz="2000" dirty="0"/>
          </a:p>
        </p:txBody>
      </p:sp>
      <p:sp>
        <p:nvSpPr>
          <p:cNvPr id="17" name="Text 13"/>
          <p:cNvSpPr/>
          <p:nvPr/>
        </p:nvSpPr>
        <p:spPr>
          <a:xfrm>
            <a:off x="5376672" y="22402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พลังงาน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4553712" y="2679192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กลุ่มพลังงานครบวงจรของไทย ตัวแทนหมวดที่ใหญ่สุดของตลาด (~21%)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8010144" y="1508760"/>
            <a:ext cx="3547872" cy="214884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0" name="Shape 16"/>
          <p:cNvSpPr/>
          <p:nvPr/>
        </p:nvSpPr>
        <p:spPr>
          <a:xfrm>
            <a:off x="8010144" y="1508760"/>
            <a:ext cx="109728" cy="214884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1" name="Shape 17"/>
          <p:cNvSpPr/>
          <p:nvPr/>
        </p:nvSpPr>
        <p:spPr>
          <a:xfrm>
            <a:off x="8284464" y="1783080"/>
            <a:ext cx="731520" cy="73152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9290" y="1987906"/>
            <a:ext cx="321869" cy="321869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107424" y="1783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ADVANC</a:t>
            </a:r>
            <a:endParaRPr lang="en-US" sz="2000" dirty="0"/>
          </a:p>
        </p:txBody>
      </p:sp>
      <p:sp>
        <p:nvSpPr>
          <p:cNvPr id="24" name="Text 19"/>
          <p:cNvSpPr/>
          <p:nvPr/>
        </p:nvSpPr>
        <p:spPr>
          <a:xfrm>
            <a:off x="9107424" y="22402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สื่อสาร (AIS)</a:t>
            </a:r>
            <a:endParaRPr lang="en-US" sz="1100" dirty="0"/>
          </a:p>
        </p:txBody>
      </p:sp>
      <p:sp>
        <p:nvSpPr>
          <p:cNvPr id="25" name="Text 20"/>
          <p:cNvSpPr/>
          <p:nvPr/>
        </p:nvSpPr>
        <p:spPr>
          <a:xfrm>
            <a:off x="8284464" y="2679192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ผู้นำมือถือไทย รายได้สม่ำเสมอ เป็นหุ้นตั้งรับ (defensive)</a:t>
            </a:r>
            <a:endParaRPr lang="en-US" sz="1100" dirty="0"/>
          </a:p>
        </p:txBody>
      </p:sp>
      <p:sp>
        <p:nvSpPr>
          <p:cNvPr id="26" name="Shape 21"/>
          <p:cNvSpPr/>
          <p:nvPr/>
        </p:nvSpPr>
        <p:spPr>
          <a:xfrm>
            <a:off x="548640" y="3794760"/>
            <a:ext cx="3547872" cy="214884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7" name="Shape 22"/>
          <p:cNvSpPr/>
          <p:nvPr/>
        </p:nvSpPr>
        <p:spPr>
          <a:xfrm>
            <a:off x="548640" y="3794760"/>
            <a:ext cx="109728" cy="214884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8" name="Shape 23"/>
          <p:cNvSpPr/>
          <p:nvPr/>
        </p:nvSpPr>
        <p:spPr>
          <a:xfrm>
            <a:off x="822960" y="4069080"/>
            <a:ext cx="731520" cy="7315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786" y="4273906"/>
            <a:ext cx="321869" cy="321869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1645920" y="4069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CPALL</a:t>
            </a:r>
            <a:endParaRPr lang="en-US" sz="2000" dirty="0"/>
          </a:p>
        </p:txBody>
      </p:sp>
      <p:sp>
        <p:nvSpPr>
          <p:cNvPr id="31" name="Text 25"/>
          <p:cNvSpPr/>
          <p:nvPr/>
        </p:nvSpPr>
        <p:spPr>
          <a:xfrm>
            <a:off x="1645920" y="45262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ค้าปลีก</a:t>
            </a:r>
            <a:endParaRPr lang="en-US" sz="1100" dirty="0"/>
          </a:p>
        </p:txBody>
      </p:sp>
      <p:sp>
        <p:nvSpPr>
          <p:cNvPr id="32" name="Text 26"/>
          <p:cNvSpPr/>
          <p:nvPr/>
        </p:nvSpPr>
        <p:spPr>
          <a:xfrm>
            <a:off x="822960" y="4965192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เจ้าของ 7-Eleven เครือข่ายสาขาทั่วประเทศ ตัวแทนกลุ่มบริโภค</a:t>
            </a:r>
            <a:endParaRPr lang="en-US" sz="1100" dirty="0"/>
          </a:p>
        </p:txBody>
      </p:sp>
      <p:sp>
        <p:nvSpPr>
          <p:cNvPr id="33" name="Shape 27"/>
          <p:cNvSpPr/>
          <p:nvPr/>
        </p:nvSpPr>
        <p:spPr>
          <a:xfrm>
            <a:off x="4279392" y="3794760"/>
            <a:ext cx="3547872" cy="214884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4" name="Shape 28"/>
          <p:cNvSpPr/>
          <p:nvPr/>
        </p:nvSpPr>
        <p:spPr>
          <a:xfrm>
            <a:off x="4279392" y="3794760"/>
            <a:ext cx="109728" cy="214884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5" name="Shape 29"/>
          <p:cNvSpPr/>
          <p:nvPr/>
        </p:nvSpPr>
        <p:spPr>
          <a:xfrm>
            <a:off x="4553712" y="4069080"/>
            <a:ext cx="731520" cy="7315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8538" y="4273906"/>
            <a:ext cx="321869" cy="321869"/>
          </a:xfrm>
          <a:prstGeom prst="rect">
            <a:avLst/>
          </a:prstGeom>
        </p:spPr>
      </p:pic>
      <p:sp>
        <p:nvSpPr>
          <p:cNvPr id="37" name="Text 30"/>
          <p:cNvSpPr/>
          <p:nvPr/>
        </p:nvSpPr>
        <p:spPr>
          <a:xfrm>
            <a:off x="5376672" y="4069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BDMS</a:t>
            </a:r>
            <a:endParaRPr lang="en-US" sz="2000" dirty="0"/>
          </a:p>
        </p:txBody>
      </p:sp>
      <p:sp>
        <p:nvSpPr>
          <p:cNvPr id="38" name="Text 31"/>
          <p:cNvSpPr/>
          <p:nvPr/>
        </p:nvSpPr>
        <p:spPr>
          <a:xfrm>
            <a:off x="5376672" y="45262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การแพทย์</a:t>
            </a:r>
            <a:endParaRPr lang="en-US" sz="1100" dirty="0"/>
          </a:p>
        </p:txBody>
      </p:sp>
      <p:sp>
        <p:nvSpPr>
          <p:cNvPr id="39" name="Text 32"/>
          <p:cNvSpPr/>
          <p:nvPr/>
        </p:nvSpPr>
        <p:spPr>
          <a:xfrm>
            <a:off x="4553712" y="4965192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เครือโรงพยาบาลใหญ่สุด เติบโตตามสังคมสูงวัย+ท่องเที่ยวเชิงสุขภาพ</a:t>
            </a:r>
            <a:endParaRPr lang="en-US" sz="1100" dirty="0"/>
          </a:p>
        </p:txBody>
      </p:sp>
      <p:sp>
        <p:nvSpPr>
          <p:cNvPr id="40" name="Shape 33"/>
          <p:cNvSpPr/>
          <p:nvPr/>
        </p:nvSpPr>
        <p:spPr>
          <a:xfrm>
            <a:off x="8010144" y="3794760"/>
            <a:ext cx="3547872" cy="214884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1" name="Shape 34"/>
          <p:cNvSpPr/>
          <p:nvPr/>
        </p:nvSpPr>
        <p:spPr>
          <a:xfrm>
            <a:off x="8010144" y="3794760"/>
            <a:ext cx="109728" cy="214884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2" name="Shape 35"/>
          <p:cNvSpPr/>
          <p:nvPr/>
        </p:nvSpPr>
        <p:spPr>
          <a:xfrm>
            <a:off x="8284464" y="4069080"/>
            <a:ext cx="731520" cy="73152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4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9290" y="4273906"/>
            <a:ext cx="321869" cy="321869"/>
          </a:xfrm>
          <a:prstGeom prst="rect">
            <a:avLst/>
          </a:prstGeom>
        </p:spPr>
      </p:pic>
      <p:sp>
        <p:nvSpPr>
          <p:cNvPr id="44" name="Text 36"/>
          <p:cNvSpPr/>
          <p:nvPr/>
        </p:nvSpPr>
        <p:spPr>
          <a:xfrm>
            <a:off x="9107424" y="4069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AOT</a:t>
            </a:r>
            <a:endParaRPr lang="en-US" sz="2000" dirty="0"/>
          </a:p>
        </p:txBody>
      </p:sp>
      <p:sp>
        <p:nvSpPr>
          <p:cNvPr id="45" name="Text 37"/>
          <p:cNvSpPr/>
          <p:nvPr/>
        </p:nvSpPr>
        <p:spPr>
          <a:xfrm>
            <a:off x="9107424" y="45262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ขนส่ง</a:t>
            </a:r>
            <a:endParaRPr lang="en-US" sz="1100" dirty="0"/>
          </a:p>
        </p:txBody>
      </p:sp>
      <p:sp>
        <p:nvSpPr>
          <p:cNvPr id="46" name="Text 38"/>
          <p:cNvSpPr/>
          <p:nvPr/>
        </p:nvSpPr>
        <p:spPr>
          <a:xfrm>
            <a:off x="8284464" y="4965192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ผู้บริหารสนามบินหลักของไทย ฟื้นตามการท่องเที่ยว</a:t>
            </a:r>
            <a:endParaRPr lang="en-US" sz="1100" dirty="0"/>
          </a:p>
        </p:txBody>
      </p:sp>
      <p:sp>
        <p:nvSpPr>
          <p:cNvPr id="47" name="Text 39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48" name="Shape 40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9" name="Text 41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16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0" y="1005840"/>
            <a:ext cx="566928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4000" i="1" dirty="0">
                <a:solidFill>
                  <a:srgbClr val="181818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04</a:t>
            </a:r>
            <a:endParaRPr lang="en-US" sz="34000" dirty="0"/>
          </a:p>
        </p:txBody>
      </p:sp>
      <p:sp>
        <p:nvSpPr>
          <p:cNvPr id="3" name="Shape 1"/>
          <p:cNvSpPr/>
          <p:nvPr/>
        </p:nvSpPr>
        <p:spPr>
          <a:xfrm rot="-480000">
            <a:off x="-914400" y="4572000"/>
            <a:ext cx="14630400" cy="82296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 rot="-480000">
            <a:off x="-914400" y="4892040"/>
            <a:ext cx="14630400" cy="45720"/>
          </a:xfrm>
          <a:prstGeom prst="parallelogram">
            <a:avLst/>
          </a:prstGeom>
          <a:solidFill>
            <a:srgbClr val="FFFFFF">
              <a:alpha val="60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Shape 3"/>
          <p:cNvSpPr/>
          <p:nvPr/>
        </p:nvSpPr>
        <p:spPr>
          <a:xfrm>
            <a:off x="914400" y="2011680"/>
            <a:ext cx="292608" cy="1828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1325880" y="19659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ROUND 4 · ช่วงที่ 4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87782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4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อ่านกราฟ &amp;</a:t>
            </a:r>
            <a:endParaRPr lang="en-US" sz="460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4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TIMEFRAME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960120" y="5120640"/>
            <a:ext cx="914400" cy="91440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152" y="5376672"/>
            <a:ext cx="402336" cy="40233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148840" y="5138928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กราฟเดียวกัน แต่คนละ “กรอบเวลา” เล่าคนละเรื่อง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292608" cy="1828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960120" y="41148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CHOOSE YOUR PACE · เลือกจังหวะ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Timeframe ของกราฟ: เลือกให้ตรงสไตล์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298448"/>
            <a:ext cx="11155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Timeframe = แต่ละแท่งแทนเวลากี่นาที/วัน — ยิ่งสั้นยิ่งไว (สัญญาณเยอะ+รบกวนเยอะ) ยิ่งยาวยิ่งเห็นเทรนด์ชัด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11064240" cy="457200"/>
          </a:xfrm>
          <a:prstGeom prst="rect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76656" y="173736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TIMEFRAME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3008376" y="173736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เหมาะกับสไตล์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5660136" y="173736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ใช้มองอะไร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677656" y="173736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ข้อควรระวัง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2194560"/>
            <a:ext cx="11064240" cy="80467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Shape 10"/>
          <p:cNvSpPr/>
          <p:nvPr/>
        </p:nvSpPr>
        <p:spPr>
          <a:xfrm>
            <a:off x="713232" y="2377440"/>
            <a:ext cx="2057400" cy="438912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Text 11"/>
          <p:cNvSpPr/>
          <p:nvPr/>
        </p:nvSpPr>
        <p:spPr>
          <a:xfrm>
            <a:off x="621792" y="2377440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5 / 15 นาที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3008376" y="2194560"/>
            <a:ext cx="26060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Scalping / เก็งกำไรเร็ว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660136" y="2194560"/>
            <a:ext cx="2971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จับจังหวะสั้นมากภายในวัน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8677656" y="2194560"/>
            <a:ext cx="30632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สัญญาณหลอกเยอะ ต้องเฝ้าจอ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2999232"/>
            <a:ext cx="11064240" cy="804672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Shape 16"/>
          <p:cNvSpPr/>
          <p:nvPr/>
        </p:nvSpPr>
        <p:spPr>
          <a:xfrm>
            <a:off x="713232" y="3182112"/>
            <a:ext cx="2057400" cy="438912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Text 17"/>
          <p:cNvSpPr/>
          <p:nvPr/>
        </p:nvSpPr>
        <p:spPr>
          <a:xfrm>
            <a:off x="621792" y="3182112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30 / 60 นาที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3008376" y="2999232"/>
            <a:ext cx="26060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Day Trade รายวัน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660136" y="2999232"/>
            <a:ext cx="2971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หาจุดเข้า-ออกภายในวัน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8677656" y="2999232"/>
            <a:ext cx="30632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ข่าวระหว่างวันทำผันผวน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48640" y="3803904"/>
            <a:ext cx="11064240" cy="80467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Shape 22"/>
          <p:cNvSpPr/>
          <p:nvPr/>
        </p:nvSpPr>
        <p:spPr>
          <a:xfrm>
            <a:off x="713232" y="3986784"/>
            <a:ext cx="2057400" cy="438912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5" name="Text 23"/>
          <p:cNvSpPr/>
          <p:nvPr/>
        </p:nvSpPr>
        <p:spPr>
          <a:xfrm>
            <a:off x="621792" y="3986784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2 ชั่วโมง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3008376" y="3803904"/>
            <a:ext cx="26060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Swing สั้น (ไม่กี่วัน)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660136" y="3803904"/>
            <a:ext cx="2971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เชื่อมภาพวัน-สัปดาห์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8677656" y="3803904"/>
            <a:ext cx="30632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ต้องยืนยันด้วย TF ใหญ่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548640" y="4608576"/>
            <a:ext cx="11064240" cy="804672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0" name="Shape 28"/>
          <p:cNvSpPr/>
          <p:nvPr/>
        </p:nvSpPr>
        <p:spPr>
          <a:xfrm>
            <a:off x="713232" y="4791456"/>
            <a:ext cx="2057400" cy="438912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1" name="Text 29"/>
          <p:cNvSpPr/>
          <p:nvPr/>
        </p:nvSpPr>
        <p:spPr>
          <a:xfrm>
            <a:off x="621792" y="4791456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รายวัน (Daily)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3008376" y="4608576"/>
            <a:ext cx="26060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Swing / ลงทุนทั่วไป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660136" y="4608576"/>
            <a:ext cx="2971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ดูแนวโน้มหลักของหุ้น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8677656" y="4608576"/>
            <a:ext cx="30632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เหมาะเป็น TF ยืนพื้น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548640" y="5413248"/>
            <a:ext cx="11064240" cy="804672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6" name="Shape 34"/>
          <p:cNvSpPr/>
          <p:nvPr/>
        </p:nvSpPr>
        <p:spPr>
          <a:xfrm>
            <a:off x="713232" y="5596128"/>
            <a:ext cx="2057400" cy="438912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7" name="Text 35"/>
          <p:cNvSpPr/>
          <p:nvPr/>
        </p:nvSpPr>
        <p:spPr>
          <a:xfrm>
            <a:off x="621792" y="5596128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รายสัปดาห์ (Weekly)</a:t>
            </a:r>
            <a:endParaRPr lang="en-US" sz="1350" dirty="0"/>
          </a:p>
        </p:txBody>
      </p:sp>
      <p:sp>
        <p:nvSpPr>
          <p:cNvPr id="38" name="Text 36"/>
          <p:cNvSpPr/>
          <p:nvPr/>
        </p:nvSpPr>
        <p:spPr>
          <a:xfrm>
            <a:off x="3008376" y="5413248"/>
            <a:ext cx="26060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ลงทุนระยะยาว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660136" y="5413248"/>
            <a:ext cx="2971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เห็นเทรนด์ใหญ่ ตัดสัญญาณรบกวน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8677656" y="5413248"/>
            <a:ext cx="30632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สัญญาณช้า ไม่เหมาะเทรดสั้น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3" name="Text 41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18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292608" cy="1828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96012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TOP-DOWN · ไล่จากใหญ่ไปเล็ก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10972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เทคนิค “มองหลาย Timeframe”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3429000" cy="269748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48640" y="1600200"/>
            <a:ext cx="3429000" cy="10058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Shape 5"/>
          <p:cNvSpPr/>
          <p:nvPr/>
        </p:nvSpPr>
        <p:spPr>
          <a:xfrm>
            <a:off x="1874520" y="1874520"/>
            <a:ext cx="868680" cy="8686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750" y="2117750"/>
            <a:ext cx="382219" cy="38221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77240" y="17830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i="1" dirty="0">
                <a:solidFill>
                  <a:srgbClr val="CCFF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731520" y="288036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รายสัปดาห์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822960" y="3383280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ดูเทรนด์ใหญ่: ตลาด/หุ้นเป็นขาขึ้นหรือขาลง?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3858768" y="2468880"/>
            <a:ext cx="457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i="1" dirty="0">
                <a:solidFill>
                  <a:srgbClr val="FF45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»</a:t>
            </a:r>
            <a:endParaRPr lang="en-US" sz="3400" dirty="0"/>
          </a:p>
        </p:txBody>
      </p:sp>
      <p:sp>
        <p:nvSpPr>
          <p:cNvPr id="13" name="Shape 10"/>
          <p:cNvSpPr/>
          <p:nvPr/>
        </p:nvSpPr>
        <p:spPr>
          <a:xfrm>
            <a:off x="4279392" y="1600200"/>
            <a:ext cx="3429000" cy="269748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Shape 11"/>
          <p:cNvSpPr/>
          <p:nvPr/>
        </p:nvSpPr>
        <p:spPr>
          <a:xfrm>
            <a:off x="4279392" y="1600200"/>
            <a:ext cx="3429000" cy="100584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5" name="Shape 12"/>
          <p:cNvSpPr/>
          <p:nvPr/>
        </p:nvSpPr>
        <p:spPr>
          <a:xfrm>
            <a:off x="5605272" y="1874520"/>
            <a:ext cx="868680" cy="86868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8502" y="2117750"/>
            <a:ext cx="382219" cy="382219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507992" y="17830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i="1" dirty="0">
                <a:solidFill>
                  <a:srgbClr val="FFFFFF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2</a:t>
            </a:r>
            <a:endParaRPr lang="en-US" sz="3400" dirty="0"/>
          </a:p>
        </p:txBody>
      </p:sp>
      <p:sp>
        <p:nvSpPr>
          <p:cNvPr id="18" name="Text 14"/>
          <p:cNvSpPr/>
          <p:nvPr/>
        </p:nvSpPr>
        <p:spPr>
          <a:xfrm>
            <a:off x="4462272" y="288036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รายวัน</a:t>
            </a:r>
            <a:endParaRPr lang="en-US" sz="1900" dirty="0"/>
          </a:p>
        </p:txBody>
      </p:sp>
      <p:sp>
        <p:nvSpPr>
          <p:cNvPr id="19" name="Text 15"/>
          <p:cNvSpPr/>
          <p:nvPr/>
        </p:nvSpPr>
        <p:spPr>
          <a:xfrm>
            <a:off x="4553712" y="3383280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ยืนยันแนวโน้ม + หาแนวรับ-แนวต้านสำคัญ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7589520" y="2468880"/>
            <a:ext cx="457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i="1" dirty="0">
                <a:solidFill>
                  <a:srgbClr val="FF45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»</a:t>
            </a:r>
            <a:endParaRPr lang="en-US" sz="3400" dirty="0"/>
          </a:p>
        </p:txBody>
      </p:sp>
      <p:sp>
        <p:nvSpPr>
          <p:cNvPr id="21" name="Shape 17"/>
          <p:cNvSpPr/>
          <p:nvPr/>
        </p:nvSpPr>
        <p:spPr>
          <a:xfrm>
            <a:off x="8010144" y="1600200"/>
            <a:ext cx="3429000" cy="269748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2" name="Shape 18"/>
          <p:cNvSpPr/>
          <p:nvPr/>
        </p:nvSpPr>
        <p:spPr>
          <a:xfrm>
            <a:off x="8010144" y="1600200"/>
            <a:ext cx="3429000" cy="10058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3" name="Shape 19"/>
          <p:cNvSpPr/>
          <p:nvPr/>
        </p:nvSpPr>
        <p:spPr>
          <a:xfrm>
            <a:off x="9336024" y="1874520"/>
            <a:ext cx="868680" cy="8686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9254" y="2117750"/>
            <a:ext cx="382219" cy="382219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8238744" y="17830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i="1" dirty="0">
                <a:solidFill>
                  <a:srgbClr val="FF45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3</a:t>
            </a:r>
            <a:endParaRPr lang="en-US" sz="3400" dirty="0"/>
          </a:p>
        </p:txBody>
      </p:sp>
      <p:sp>
        <p:nvSpPr>
          <p:cNvPr id="26" name="Text 21"/>
          <p:cNvSpPr/>
          <p:nvPr/>
        </p:nvSpPr>
        <p:spPr>
          <a:xfrm>
            <a:off x="8193024" y="288036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60 นาที</a:t>
            </a:r>
            <a:endParaRPr lang="en-US" sz="1900" dirty="0"/>
          </a:p>
        </p:txBody>
      </p:sp>
      <p:sp>
        <p:nvSpPr>
          <p:cNvPr id="27" name="Text 22"/>
          <p:cNvSpPr/>
          <p:nvPr/>
        </p:nvSpPr>
        <p:spPr>
          <a:xfrm>
            <a:off x="8284464" y="3383280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หา “จังหวะเข้า” ให้แม่นขึ้นตามเทรนด์ใหญ่</a:t>
            </a:r>
            <a:endParaRPr lang="en-US" sz="1200" dirty="0"/>
          </a:p>
        </p:txBody>
      </p:sp>
      <p:sp>
        <p:nvSpPr>
          <p:cNvPr id="28" name="Shape 23"/>
          <p:cNvSpPr/>
          <p:nvPr/>
        </p:nvSpPr>
        <p:spPr>
          <a:xfrm>
            <a:off x="548640" y="4572000"/>
            <a:ext cx="11064240" cy="155448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9" name="Shape 24"/>
          <p:cNvSpPr/>
          <p:nvPr/>
        </p:nvSpPr>
        <p:spPr>
          <a:xfrm>
            <a:off x="548640" y="4572000"/>
            <a:ext cx="128016" cy="15544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0" name="Shape 25"/>
          <p:cNvSpPr/>
          <p:nvPr/>
        </p:nvSpPr>
        <p:spPr>
          <a:xfrm>
            <a:off x="868680" y="4892040"/>
            <a:ext cx="868680" cy="8686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1910" y="5135270"/>
            <a:ext cx="382219" cy="382219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1965960" y="475488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CCFF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กฎเหล็กของมือใหม่</a:t>
            </a:r>
            <a:endParaRPr lang="en-US" sz="1700" dirty="0"/>
          </a:p>
        </p:txBody>
      </p:sp>
      <p:sp>
        <p:nvSpPr>
          <p:cNvPr id="33" name="Text 27"/>
          <p:cNvSpPr/>
          <p:nvPr/>
        </p:nvSpPr>
        <p:spPr>
          <a:xfrm>
            <a:off x="1965960" y="5166360"/>
            <a:ext cx="9418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300" b="1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เทรนด์ใหญ่บอก “ทิศ”  ·  TF เล็กบอก “จังหวะ”</a:t>
            </a:r>
            <a:endParaRPr lang="en-US" sz="1300" dirty="0"/>
          </a:p>
          <a:p>
            <a:pPr marL="0" indent="0">
              <a:buNone/>
            </a:pPr>
            <a:r>
              <a:rPr lang="en-US" sz="13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อย่าสวนเทรนด์ใหญ่เพื่อกำไรสั้น ๆ — ความเสี่ยงจะสูงกว่าผลตอบแทนที่คาดไว้มาก</a:t>
            </a:r>
            <a:endParaRPr lang="en-US" sz="1300" dirty="0"/>
          </a:p>
        </p:txBody>
      </p:sp>
      <p:sp>
        <p:nvSpPr>
          <p:cNvPr id="34" name="Text 28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35" name="Shape 29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6" name="Text 30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19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502920"/>
            <a:ext cx="2926080" cy="109728"/>
          </a:xfrm>
          <a:prstGeom prst="parallelogram">
            <a:avLst/>
          </a:prstGeom>
          <a:solidFill>
            <a:srgbClr val="CCFF00">
              <a:alpha val="4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Shape 1"/>
          <p:cNvSpPr/>
          <p:nvPr/>
        </p:nvSpPr>
        <p:spPr>
          <a:xfrm>
            <a:off x="9070848" y="502920"/>
            <a:ext cx="2697480" cy="109728"/>
          </a:xfrm>
          <a:prstGeom prst="parallelogram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>
            <a:off x="9454896" y="502920"/>
            <a:ext cx="2468880" cy="109728"/>
          </a:xfrm>
          <a:prstGeom prst="parallelogram">
            <a:avLst/>
          </a:prstGeom>
          <a:solidFill>
            <a:srgbClr val="242424">
              <a:alpha val="6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Shape 3"/>
          <p:cNvSpPr/>
          <p:nvPr/>
        </p:nvSpPr>
        <p:spPr>
          <a:xfrm>
            <a:off x="9838944" y="502920"/>
            <a:ext cx="2240280" cy="109728"/>
          </a:xfrm>
          <a:prstGeom prst="parallelogram">
            <a:avLst/>
          </a:prstGeom>
          <a:solidFill>
            <a:srgbClr val="242424">
              <a:alpha val="6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48640" y="548640"/>
            <a:ext cx="292608" cy="1828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960120" y="5029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GAME PLAN · แผนการแข่ง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868680"/>
            <a:ext cx="10058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สิ่งที่เราจะ</a:t>
            </a:r>
            <a:r>
              <a:rPr lang="en-US" sz="4000" i="1" dirty="0">
                <a:solidFill>
                  <a:srgbClr val="CCFF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ลุย</a:t>
            </a:r>
            <a:r>
              <a:rPr lang="en-US" sz="40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วันนี้</a:t>
            </a:r>
            <a:endParaRPr lang="en-US" sz="4000" dirty="0"/>
          </a:p>
        </p:txBody>
      </p:sp>
      <p:sp>
        <p:nvSpPr>
          <p:cNvPr id="9" name="Shape 7"/>
          <p:cNvSpPr/>
          <p:nvPr/>
        </p:nvSpPr>
        <p:spPr>
          <a:xfrm>
            <a:off x="548640" y="1783080"/>
            <a:ext cx="11064240" cy="841248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0" name="Shape 8"/>
          <p:cNvSpPr/>
          <p:nvPr/>
        </p:nvSpPr>
        <p:spPr>
          <a:xfrm>
            <a:off x="548640" y="1783080"/>
            <a:ext cx="128016" cy="8412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1" name="Text 9"/>
          <p:cNvSpPr/>
          <p:nvPr/>
        </p:nvSpPr>
        <p:spPr>
          <a:xfrm>
            <a:off x="777240" y="1783080"/>
            <a:ext cx="10515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i="1" dirty="0">
                <a:solidFill>
                  <a:srgbClr val="CCFF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01</a:t>
            </a:r>
            <a:endParaRPr lang="en-US" sz="3400" dirty="0"/>
          </a:p>
        </p:txBody>
      </p:sp>
      <p:sp>
        <p:nvSpPr>
          <p:cNvPr id="12" name="Shape 10"/>
          <p:cNvSpPr/>
          <p:nvPr/>
        </p:nvSpPr>
        <p:spPr>
          <a:xfrm>
            <a:off x="1965960" y="2002536"/>
            <a:ext cx="402336" cy="402336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614" y="2115190"/>
            <a:ext cx="177028" cy="177028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2606040" y="1874520"/>
            <a:ext cx="6583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ภาพรวมตลาด SET 2025–2026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2606040" y="2240280"/>
            <a:ext cx="8869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เทรดวอร์ 2.0 · ค่าบาท · ผู้เล่น · ทำไมร่วง 1,700→1,300 และฟื้น→1,600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48640" y="2697480"/>
            <a:ext cx="11064240" cy="841248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7" name="Shape 14"/>
          <p:cNvSpPr/>
          <p:nvPr/>
        </p:nvSpPr>
        <p:spPr>
          <a:xfrm>
            <a:off x="548640" y="2697480"/>
            <a:ext cx="128016" cy="841248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Text 15"/>
          <p:cNvSpPr/>
          <p:nvPr/>
        </p:nvSpPr>
        <p:spPr>
          <a:xfrm>
            <a:off x="777240" y="2697480"/>
            <a:ext cx="10515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i="1" dirty="0">
                <a:solidFill>
                  <a:srgbClr val="FF45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02</a:t>
            </a:r>
            <a:endParaRPr lang="en-US" sz="3400" dirty="0"/>
          </a:p>
        </p:txBody>
      </p:sp>
      <p:sp>
        <p:nvSpPr>
          <p:cNvPr id="19" name="Shape 16"/>
          <p:cNvSpPr/>
          <p:nvPr/>
        </p:nvSpPr>
        <p:spPr>
          <a:xfrm>
            <a:off x="1965960" y="2916936"/>
            <a:ext cx="402336" cy="402336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614" y="3029590"/>
            <a:ext cx="177028" cy="17702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2606040" y="2788920"/>
            <a:ext cx="6583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เครื่องมือ &amp; แอปสำหรับมือใหม่</a:t>
            </a:r>
            <a:endParaRPr lang="en-US" sz="1700" dirty="0"/>
          </a:p>
        </p:txBody>
      </p:sp>
      <p:sp>
        <p:nvSpPr>
          <p:cNvPr id="22" name="Text 18"/>
          <p:cNvSpPr/>
          <p:nvPr/>
        </p:nvSpPr>
        <p:spPr>
          <a:xfrm>
            <a:off x="2606040" y="3154680"/>
            <a:ext cx="8869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ดูหุ้น (DooHoon), Streaming, Finansia HERO, SET, Jitta — ใช้ตัวไหนตอนไหน</a:t>
            </a:r>
            <a:endParaRPr lang="en-US" sz="1150" dirty="0"/>
          </a:p>
        </p:txBody>
      </p:sp>
      <p:sp>
        <p:nvSpPr>
          <p:cNvPr id="23" name="Shape 19"/>
          <p:cNvSpPr/>
          <p:nvPr/>
        </p:nvSpPr>
        <p:spPr>
          <a:xfrm>
            <a:off x="548640" y="3611880"/>
            <a:ext cx="11064240" cy="841248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Shape 20"/>
          <p:cNvSpPr/>
          <p:nvPr/>
        </p:nvSpPr>
        <p:spPr>
          <a:xfrm>
            <a:off x="548640" y="3611880"/>
            <a:ext cx="128016" cy="8412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5" name="Text 21"/>
          <p:cNvSpPr/>
          <p:nvPr/>
        </p:nvSpPr>
        <p:spPr>
          <a:xfrm>
            <a:off x="777240" y="3611880"/>
            <a:ext cx="10515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i="1" dirty="0">
                <a:solidFill>
                  <a:srgbClr val="CCFF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03</a:t>
            </a:r>
            <a:endParaRPr lang="en-US" sz="3400" dirty="0"/>
          </a:p>
        </p:txBody>
      </p:sp>
      <p:sp>
        <p:nvSpPr>
          <p:cNvPr id="26" name="Shape 22"/>
          <p:cNvSpPr/>
          <p:nvPr/>
        </p:nvSpPr>
        <p:spPr>
          <a:xfrm>
            <a:off x="1965960" y="3831336"/>
            <a:ext cx="402336" cy="402336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8614" y="3943990"/>
            <a:ext cx="177028" cy="177028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2606040" y="3703320"/>
            <a:ext cx="6583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หุ้นเด่นรายกลุ่ม (28 Sectors)</a:t>
            </a:r>
            <a:endParaRPr lang="en-US" sz="1700" dirty="0"/>
          </a:p>
        </p:txBody>
      </p:sp>
      <p:sp>
        <p:nvSpPr>
          <p:cNvPr id="29" name="Text 24"/>
          <p:cNvSpPr/>
          <p:nvPr/>
        </p:nvSpPr>
        <p:spPr>
          <a:xfrm>
            <a:off x="2606040" y="4069080"/>
            <a:ext cx="8869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หุ้น Market Cap อันดับ 1 ของแต่ละหมวด + กรณีศึกษาบิ๊กแคป</a:t>
            </a:r>
            <a:endParaRPr lang="en-US" sz="1150" dirty="0"/>
          </a:p>
        </p:txBody>
      </p:sp>
      <p:sp>
        <p:nvSpPr>
          <p:cNvPr id="30" name="Shape 25"/>
          <p:cNvSpPr/>
          <p:nvPr/>
        </p:nvSpPr>
        <p:spPr>
          <a:xfrm>
            <a:off x="548640" y="4526280"/>
            <a:ext cx="11064240" cy="841248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1" name="Shape 26"/>
          <p:cNvSpPr/>
          <p:nvPr/>
        </p:nvSpPr>
        <p:spPr>
          <a:xfrm>
            <a:off x="548640" y="4526280"/>
            <a:ext cx="128016" cy="841248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2" name="Text 27"/>
          <p:cNvSpPr/>
          <p:nvPr/>
        </p:nvSpPr>
        <p:spPr>
          <a:xfrm>
            <a:off x="777240" y="4526280"/>
            <a:ext cx="10515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i="1" dirty="0">
                <a:solidFill>
                  <a:srgbClr val="FF45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04</a:t>
            </a:r>
            <a:endParaRPr lang="en-US" sz="3400" dirty="0"/>
          </a:p>
        </p:txBody>
      </p:sp>
      <p:sp>
        <p:nvSpPr>
          <p:cNvPr id="33" name="Shape 28"/>
          <p:cNvSpPr/>
          <p:nvPr/>
        </p:nvSpPr>
        <p:spPr>
          <a:xfrm>
            <a:off x="1965960" y="4745736"/>
            <a:ext cx="402336" cy="402336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8614" y="4858390"/>
            <a:ext cx="177028" cy="177028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2606040" y="4617720"/>
            <a:ext cx="6583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อ่านกราฟ &amp; Timeframe</a:t>
            </a:r>
            <a:endParaRPr lang="en-US" sz="1700" dirty="0"/>
          </a:p>
        </p:txBody>
      </p:sp>
      <p:sp>
        <p:nvSpPr>
          <p:cNvPr id="36" name="Text 30"/>
          <p:cNvSpPr/>
          <p:nvPr/>
        </p:nvSpPr>
        <p:spPr>
          <a:xfrm>
            <a:off x="2606040" y="4983480"/>
            <a:ext cx="8869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5 / 15 / 30 / 60 นาที · 2 ชม. · รายวัน · รายสัปดาห์ ใช้ต่างกันอย่างไร</a:t>
            </a:r>
            <a:endParaRPr lang="en-US" sz="1150" dirty="0"/>
          </a:p>
        </p:txBody>
      </p:sp>
      <p:sp>
        <p:nvSpPr>
          <p:cNvPr id="37" name="Shape 31"/>
          <p:cNvSpPr/>
          <p:nvPr/>
        </p:nvSpPr>
        <p:spPr>
          <a:xfrm>
            <a:off x="548640" y="5440680"/>
            <a:ext cx="11064240" cy="841248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8" name="Shape 32"/>
          <p:cNvSpPr/>
          <p:nvPr/>
        </p:nvSpPr>
        <p:spPr>
          <a:xfrm>
            <a:off x="548640" y="5440680"/>
            <a:ext cx="128016" cy="8412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9" name="Text 33"/>
          <p:cNvSpPr/>
          <p:nvPr/>
        </p:nvSpPr>
        <p:spPr>
          <a:xfrm>
            <a:off x="777240" y="5440680"/>
            <a:ext cx="10515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i="1" dirty="0">
                <a:solidFill>
                  <a:srgbClr val="CCFF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05</a:t>
            </a:r>
            <a:endParaRPr lang="en-US" sz="3400" dirty="0"/>
          </a:p>
        </p:txBody>
      </p:sp>
      <p:sp>
        <p:nvSpPr>
          <p:cNvPr id="40" name="Shape 34"/>
          <p:cNvSpPr/>
          <p:nvPr/>
        </p:nvSpPr>
        <p:spPr>
          <a:xfrm>
            <a:off x="1965960" y="5660136"/>
            <a:ext cx="402336" cy="402336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4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8614" y="5772790"/>
            <a:ext cx="177028" cy="177028"/>
          </a:xfrm>
          <a:prstGeom prst="rect">
            <a:avLst/>
          </a:prstGeom>
        </p:spPr>
      </p:pic>
      <p:sp>
        <p:nvSpPr>
          <p:cNvPr id="42" name="Text 35"/>
          <p:cNvSpPr/>
          <p:nvPr/>
        </p:nvSpPr>
        <p:spPr>
          <a:xfrm>
            <a:off x="2606040" y="5532120"/>
            <a:ext cx="6583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บทเรียนมือใหม่ + การบ้าน + Q&amp;A</a:t>
            </a:r>
            <a:endParaRPr lang="en-US" sz="1700" dirty="0"/>
          </a:p>
        </p:txBody>
      </p:sp>
      <p:sp>
        <p:nvSpPr>
          <p:cNvPr id="43" name="Text 36"/>
          <p:cNvSpPr/>
          <p:nvPr/>
        </p:nvSpPr>
        <p:spPr>
          <a:xfrm>
            <a:off x="2606040" y="5897880"/>
            <a:ext cx="8869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หลักลงทุนที่ต้องรู้ · โจทย์ฝึกจริง · ถาม-ตอบท้ายคาบ</a:t>
            </a:r>
            <a:endParaRPr lang="en-US" sz="1150" dirty="0"/>
          </a:p>
        </p:txBody>
      </p:sp>
      <p:sp>
        <p:nvSpPr>
          <p:cNvPr id="44" name="Text 37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45" name="Shape 38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6" name="Text 39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02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0" y="1005840"/>
            <a:ext cx="566928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4000" i="1" dirty="0">
                <a:solidFill>
                  <a:srgbClr val="181818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05</a:t>
            </a:r>
            <a:endParaRPr lang="en-US" sz="34000" dirty="0"/>
          </a:p>
        </p:txBody>
      </p:sp>
      <p:sp>
        <p:nvSpPr>
          <p:cNvPr id="3" name="Shape 1"/>
          <p:cNvSpPr/>
          <p:nvPr/>
        </p:nvSpPr>
        <p:spPr>
          <a:xfrm rot="-480000">
            <a:off x="-914400" y="4572000"/>
            <a:ext cx="14630400" cy="82296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 rot="-480000">
            <a:off x="-914400" y="4892040"/>
            <a:ext cx="14630400" cy="45720"/>
          </a:xfrm>
          <a:prstGeom prst="parallelogram">
            <a:avLst/>
          </a:prstGeom>
          <a:solidFill>
            <a:srgbClr val="FFFFFF">
              <a:alpha val="60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Shape 3"/>
          <p:cNvSpPr/>
          <p:nvPr/>
        </p:nvSpPr>
        <p:spPr>
          <a:xfrm>
            <a:off x="914400" y="2011680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1325880" y="19659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ROUND 5 · ช่วงที่ 5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87782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4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บทเรียนมือใหม่</a:t>
            </a:r>
            <a:endParaRPr lang="en-US" sz="460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4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+ การบ้าน + Q&amp;A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960120" y="5120640"/>
            <a:ext cx="914400" cy="91440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152" y="5376672"/>
            <a:ext cx="402336" cy="40233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148840" y="5138928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หลักลงทุนที่ต้องรู้ ก่อนเงินจริงจะลงสนาม</a:t>
            </a:r>
            <a:endParaRPr lang="en-US" sz="1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96012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THE RULEBOOK · กฎการเล่น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7 บทเรียนทองสำหรับนักลงทุนมือใหม่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5394960" cy="11887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109728" cy="11887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Shape 5"/>
          <p:cNvSpPr/>
          <p:nvPr/>
        </p:nvSpPr>
        <p:spPr>
          <a:xfrm>
            <a:off x="822960" y="1691640"/>
            <a:ext cx="621792" cy="621792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062" y="1865742"/>
            <a:ext cx="273588" cy="27358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45920" y="160020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ใช้เงินเย็นเท่านั้น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645920" y="1984248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ลงทุนด้วยเงินที่ขาดได้โดยไม่กระทบชีวิตประจำวัน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172200" y="1417320"/>
            <a:ext cx="5394960" cy="11887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Shape 9"/>
          <p:cNvSpPr/>
          <p:nvPr/>
        </p:nvSpPr>
        <p:spPr>
          <a:xfrm>
            <a:off x="6172200" y="1417320"/>
            <a:ext cx="109728" cy="11887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Shape 10"/>
          <p:cNvSpPr/>
          <p:nvPr/>
        </p:nvSpPr>
        <p:spPr>
          <a:xfrm>
            <a:off x="6446520" y="1691640"/>
            <a:ext cx="621792" cy="621792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0622" y="1865742"/>
            <a:ext cx="273588" cy="27358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269480" y="160020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กระจายความเสี่ยง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7269480" y="1984248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อย่าทุ่มหุ้นตัวเดียว/กลุ่มเดียว แบ่งหลายอุตสาหกรรม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548640" y="2743200"/>
            <a:ext cx="5394960" cy="11887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Shape 14"/>
          <p:cNvSpPr/>
          <p:nvPr/>
        </p:nvSpPr>
        <p:spPr>
          <a:xfrm>
            <a:off x="548640" y="2743200"/>
            <a:ext cx="109728" cy="118872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Shape 15"/>
          <p:cNvSpPr/>
          <p:nvPr/>
        </p:nvSpPr>
        <p:spPr>
          <a:xfrm>
            <a:off x="822960" y="3017520"/>
            <a:ext cx="621792" cy="621792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062" y="3191622"/>
            <a:ext cx="273588" cy="27358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645920" y="292608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รู้จักธุรกิจก่อนซื้อ</a:t>
            </a:r>
            <a:endParaRPr lang="en-US" sz="1500" dirty="0"/>
          </a:p>
        </p:txBody>
      </p:sp>
      <p:sp>
        <p:nvSpPr>
          <p:cNvPr id="22" name="Text 17"/>
          <p:cNvSpPr/>
          <p:nvPr/>
        </p:nvSpPr>
        <p:spPr>
          <a:xfrm>
            <a:off x="1645920" y="3310128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ซื้อเพราะเข้าใจว่าบริษัททำอะไร ไม่ใช่เพราะข่าวลือ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6172200" y="2743200"/>
            <a:ext cx="5394960" cy="11887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Shape 19"/>
          <p:cNvSpPr/>
          <p:nvPr/>
        </p:nvSpPr>
        <p:spPr>
          <a:xfrm>
            <a:off x="6172200" y="2743200"/>
            <a:ext cx="109728" cy="11887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5" name="Shape 20"/>
          <p:cNvSpPr/>
          <p:nvPr/>
        </p:nvSpPr>
        <p:spPr>
          <a:xfrm>
            <a:off x="6446520" y="3017520"/>
            <a:ext cx="621792" cy="621792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0622" y="3191622"/>
            <a:ext cx="273588" cy="273588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7269480" y="292608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มีวินัย ตั้งจุดตัดขาดทุน</a:t>
            </a:r>
            <a:endParaRPr lang="en-US" sz="1500" dirty="0"/>
          </a:p>
        </p:txBody>
      </p:sp>
      <p:sp>
        <p:nvSpPr>
          <p:cNvPr id="28" name="Text 22"/>
          <p:cNvSpPr/>
          <p:nvPr/>
        </p:nvSpPr>
        <p:spPr>
          <a:xfrm>
            <a:off x="7269480" y="3310128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วางแผนก่อนเข้า รู้ว่าจะออกเมื่อไหร่ ทั้งกำไร-ขาดทุน</a:t>
            </a:r>
            <a:endParaRPr lang="en-US" sz="1100" dirty="0"/>
          </a:p>
        </p:txBody>
      </p:sp>
      <p:sp>
        <p:nvSpPr>
          <p:cNvPr id="29" name="Shape 23"/>
          <p:cNvSpPr/>
          <p:nvPr/>
        </p:nvSpPr>
        <p:spPr>
          <a:xfrm>
            <a:off x="548640" y="4069080"/>
            <a:ext cx="5394960" cy="11887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0" name="Shape 24"/>
          <p:cNvSpPr/>
          <p:nvPr/>
        </p:nvSpPr>
        <p:spPr>
          <a:xfrm>
            <a:off x="548640" y="4069080"/>
            <a:ext cx="109728" cy="11887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1" name="Shape 25"/>
          <p:cNvSpPr/>
          <p:nvPr/>
        </p:nvSpPr>
        <p:spPr>
          <a:xfrm>
            <a:off x="822960" y="4343400"/>
            <a:ext cx="621792" cy="621792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062" y="4517502"/>
            <a:ext cx="273588" cy="273588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1645920" y="425196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แยกลงทุน vs เก็งกำไร</a:t>
            </a:r>
            <a:endParaRPr lang="en-US" sz="1500" dirty="0"/>
          </a:p>
        </p:txBody>
      </p:sp>
      <p:sp>
        <p:nvSpPr>
          <p:cNvPr id="34" name="Text 27"/>
          <p:cNvSpPr/>
          <p:nvPr/>
        </p:nvSpPr>
        <p:spPr>
          <a:xfrm>
            <a:off x="1645920" y="4636008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เป้าหมายต่างกัน กรอบเวลาต่างกัน อย่าปนกัน</a:t>
            </a:r>
            <a:endParaRPr lang="en-US" sz="1100" dirty="0"/>
          </a:p>
        </p:txBody>
      </p:sp>
      <p:sp>
        <p:nvSpPr>
          <p:cNvPr id="35" name="Shape 28"/>
          <p:cNvSpPr/>
          <p:nvPr/>
        </p:nvSpPr>
        <p:spPr>
          <a:xfrm>
            <a:off x="6172200" y="4069080"/>
            <a:ext cx="5394960" cy="11887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6" name="Shape 29"/>
          <p:cNvSpPr/>
          <p:nvPr/>
        </p:nvSpPr>
        <p:spPr>
          <a:xfrm>
            <a:off x="6172200" y="4069080"/>
            <a:ext cx="109728" cy="118872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7" name="Shape 30"/>
          <p:cNvSpPr/>
          <p:nvPr/>
        </p:nvSpPr>
        <p:spPr>
          <a:xfrm>
            <a:off x="6446520" y="4343400"/>
            <a:ext cx="621792" cy="621792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0622" y="4517502"/>
            <a:ext cx="273588" cy="273588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7269480" y="425196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ทยอยสะสม (DCA)</a:t>
            </a:r>
            <a:endParaRPr lang="en-US" sz="1500" dirty="0"/>
          </a:p>
        </p:txBody>
      </p:sp>
      <p:sp>
        <p:nvSpPr>
          <p:cNvPr id="40" name="Text 32"/>
          <p:cNvSpPr/>
          <p:nvPr/>
        </p:nvSpPr>
        <p:spPr>
          <a:xfrm>
            <a:off x="7269480" y="4636008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แบ่งไม้ซื้อ ลดความเสี่ยงจับจังหวะผิด เหมาะมือใหม่</a:t>
            </a:r>
            <a:endParaRPr lang="en-US" sz="1100" dirty="0"/>
          </a:p>
        </p:txBody>
      </p:sp>
      <p:sp>
        <p:nvSpPr>
          <p:cNvPr id="41" name="Shape 33"/>
          <p:cNvSpPr/>
          <p:nvPr/>
        </p:nvSpPr>
        <p:spPr>
          <a:xfrm>
            <a:off x="548640" y="5486400"/>
            <a:ext cx="11064240" cy="868680"/>
          </a:xfrm>
          <a:prstGeom prst="rect">
            <a:avLst/>
          </a:prstGeom>
          <a:solidFill>
            <a:srgbClr val="24242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2" name="Shape 34"/>
          <p:cNvSpPr/>
          <p:nvPr/>
        </p:nvSpPr>
        <p:spPr>
          <a:xfrm>
            <a:off x="548640" y="5486400"/>
            <a:ext cx="128016" cy="8686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3" name="Text 35"/>
          <p:cNvSpPr/>
          <p:nvPr/>
        </p:nvSpPr>
        <p:spPr>
          <a:xfrm>
            <a:off x="914400" y="5577840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FF4500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กฎข้อ 7:  </a:t>
            </a:r>
            <a:r>
              <a:rPr lang="en-US" sz="1300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ไม่มี “รวยเร็ว” ที่ไม่มีความเสี่ยง — ระวังหุ้นปั่น เพจชวนลงทุน และคำสัญญาผลตอบแทนสูงผิดปกติ</a:t>
            </a:r>
            <a:endParaRPr lang="en-US" sz="1300" dirty="0"/>
          </a:p>
        </p:txBody>
      </p:sp>
      <p:sp>
        <p:nvSpPr>
          <p:cNvPr id="44" name="Text 36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45" name="Shape 37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6" name="Text 38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21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31520" cy="7315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66" y="662026"/>
            <a:ext cx="321869" cy="32186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508760" y="502920"/>
            <a:ext cx="292608" cy="1828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Text 2"/>
          <p:cNvSpPr/>
          <p:nvPr/>
        </p:nvSpPr>
        <p:spPr>
          <a:xfrm>
            <a:off x="192024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TRAINING DRILLS · ซ้อมจริง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1508760" y="804672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การบ้าน — ฝึกจริง ส่งสัปดาห์หน้า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11064240" cy="137160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Shape 5"/>
          <p:cNvSpPr/>
          <p:nvPr/>
        </p:nvSpPr>
        <p:spPr>
          <a:xfrm>
            <a:off x="777240" y="1892808"/>
            <a:ext cx="1051560" cy="78638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" name="Text 6"/>
          <p:cNvSpPr/>
          <p:nvPr/>
        </p:nvSpPr>
        <p:spPr>
          <a:xfrm>
            <a:off x="685800" y="1892808"/>
            <a:ext cx="10972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01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2148840" y="1819656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เติมตาราง 28 หมวดให้ครบ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2148840" y="2258568"/>
            <a:ext cx="9235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เปิดแอป (ดูหุ้น/Streaming) หา “หุ้น Market Cap อันดับ 1” ปัจจุบันของทุกหมวด โดยเฉพาะช่องที่ระบุว่า “หาเอง”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48640" y="3081528"/>
            <a:ext cx="11064240" cy="137160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Shape 10"/>
          <p:cNvSpPr/>
          <p:nvPr/>
        </p:nvSpPr>
        <p:spPr>
          <a:xfrm>
            <a:off x="777240" y="3374136"/>
            <a:ext cx="1051560" cy="786384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1"/>
          <p:cNvSpPr/>
          <p:nvPr/>
        </p:nvSpPr>
        <p:spPr>
          <a:xfrm>
            <a:off x="685800" y="3374136"/>
            <a:ext cx="10972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02</a:t>
            </a:r>
            <a:endParaRPr lang="en-US" sz="3000" dirty="0"/>
          </a:p>
        </p:txBody>
      </p:sp>
      <p:sp>
        <p:nvSpPr>
          <p:cNvPr id="15" name="Text 12"/>
          <p:cNvSpPr/>
          <p:nvPr/>
        </p:nvSpPr>
        <p:spPr>
          <a:xfrm>
            <a:off x="2148840" y="3300984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วิเคราะห์หุ้นบิ๊กแคป 1 ตัว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2148840" y="3739896"/>
            <a:ext cx="9235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เลือก 1 ตัวที่สนใจ อธิบายว่าบริษัททำธุรกิจอะไร แล้วดูกราฟ 3 Timeframe (สัปดาห์ → วัน → 60 นาที)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548640" y="4562856"/>
            <a:ext cx="11064240" cy="137160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Shape 15"/>
          <p:cNvSpPr/>
          <p:nvPr/>
        </p:nvSpPr>
        <p:spPr>
          <a:xfrm>
            <a:off x="777240" y="4855464"/>
            <a:ext cx="1051560" cy="78638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Text 16"/>
          <p:cNvSpPr/>
          <p:nvPr/>
        </p:nvSpPr>
        <p:spPr>
          <a:xfrm>
            <a:off x="685800" y="4855464"/>
            <a:ext cx="10972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03</a:t>
            </a:r>
            <a:endParaRPr lang="en-US" sz="3000" dirty="0"/>
          </a:p>
        </p:txBody>
      </p:sp>
      <p:sp>
        <p:nvSpPr>
          <p:cNvPr id="20" name="Text 17"/>
          <p:cNvSpPr/>
          <p:nvPr/>
        </p:nvSpPr>
        <p:spPr>
          <a:xfrm>
            <a:off x="2148840" y="4782312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จำลองพอร์ต 100,000 บาท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2148840" y="5221224"/>
            <a:ext cx="9235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จัดพอร์ตกระจาย 5 กลุ่มอุตสาหกรรม ทดลองใน Click2Win (เงินจำลอง) พร้อมเหตุผลการเลือก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Text 21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22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-480000">
            <a:off x="-914400" y="2103120"/>
            <a:ext cx="14630400" cy="1554480"/>
          </a:xfrm>
          <a:prstGeom prst="parallelogram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Shape 1"/>
          <p:cNvSpPr/>
          <p:nvPr/>
        </p:nvSpPr>
        <p:spPr>
          <a:xfrm rot="-480000">
            <a:off x="-914400" y="1737360"/>
            <a:ext cx="14630400" cy="73152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 rot="-480000">
            <a:off x="-914400" y="3977640"/>
            <a:ext cx="14630400" cy="73152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Text 3"/>
          <p:cNvSpPr/>
          <p:nvPr/>
        </p:nvSpPr>
        <p:spPr>
          <a:xfrm>
            <a:off x="731520" y="2148840"/>
            <a:ext cx="10698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i="1" dirty="0">
                <a:solidFill>
                  <a:srgbClr val="FFFFFF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Q&amp;A</a:t>
            </a:r>
            <a:endParaRPr lang="en-US" sz="10000" dirty="0"/>
          </a:p>
        </p:txBody>
      </p:sp>
      <p:sp>
        <p:nvSpPr>
          <p:cNvPr id="6" name="Text 4"/>
          <p:cNvSpPr/>
          <p:nvPr/>
        </p:nvSpPr>
        <p:spPr>
          <a:xfrm>
            <a:off x="731520" y="420624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CCFF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ถาม–ตอบ ท้ายคาบ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31520" y="480060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ไม่มีคำถามไหน “มือใหม่เกินไป” — ถามได้ทุกเรื่อง เดี๋ยวเราค่อย ๆ ไปด้วยกัน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051560" y="5440680"/>
            <a:ext cx="2468880" cy="548640"/>
          </a:xfrm>
          <a:prstGeom prst="parallelogram">
            <a:avLst/>
          </a:prstGeom>
          <a:solidFill>
            <a:srgbClr val="1C1C1C"/>
          </a:solidFill>
          <a:ln w="15875">
            <a:solidFill>
              <a:srgbClr val="CCFF00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9" name="Text 7"/>
          <p:cNvSpPr/>
          <p:nvPr/>
        </p:nvSpPr>
        <p:spPr>
          <a:xfrm>
            <a:off x="960120" y="544068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เปิดพอร์ตยังไง?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703320" y="5440680"/>
            <a:ext cx="2468880" cy="548640"/>
          </a:xfrm>
          <a:prstGeom prst="parallelogram">
            <a:avLst/>
          </a:prstGeom>
          <a:solidFill>
            <a:srgbClr val="1C1C1C"/>
          </a:solidFill>
          <a:ln w="15875">
            <a:solidFill>
              <a:srgbClr val="CCFF00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1" name="Text 9"/>
          <p:cNvSpPr/>
          <p:nvPr/>
        </p:nvSpPr>
        <p:spPr>
          <a:xfrm>
            <a:off x="3611880" y="544068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เริ่มด้วยเงินเท่าไหร่?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55080" y="5440680"/>
            <a:ext cx="2468880" cy="548640"/>
          </a:xfrm>
          <a:prstGeom prst="parallelogram">
            <a:avLst/>
          </a:prstGeom>
          <a:solidFill>
            <a:srgbClr val="1C1C1C"/>
          </a:solidFill>
          <a:ln w="15875">
            <a:solidFill>
              <a:srgbClr val="FF4500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3" name="Text 11"/>
          <p:cNvSpPr/>
          <p:nvPr/>
        </p:nvSpPr>
        <p:spPr>
          <a:xfrm>
            <a:off x="6263640" y="544068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ปันผล vs เติบโต?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9006840" y="5440680"/>
            <a:ext cx="2468880" cy="548640"/>
          </a:xfrm>
          <a:prstGeom prst="parallelogram">
            <a:avLst/>
          </a:prstGeom>
          <a:solidFill>
            <a:srgbClr val="1C1C1C"/>
          </a:solidFill>
          <a:ln w="15875">
            <a:solidFill>
              <a:srgbClr val="FF4500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5" name="Text 13"/>
          <p:cNvSpPr/>
          <p:nvPr/>
        </p:nvSpPr>
        <p:spPr>
          <a:xfrm>
            <a:off x="8915400" y="544068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อ่านกราฟเริ่มตรงไหน?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548640"/>
            <a:ext cx="3657600" cy="109728"/>
          </a:xfrm>
          <a:prstGeom prst="parallelogram">
            <a:avLst/>
          </a:prstGeom>
          <a:solidFill>
            <a:srgbClr val="CCFF00">
              <a:alpha val="4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Shape 1"/>
          <p:cNvSpPr/>
          <p:nvPr/>
        </p:nvSpPr>
        <p:spPr>
          <a:xfrm>
            <a:off x="7882128" y="548640"/>
            <a:ext cx="3429000" cy="109728"/>
          </a:xfrm>
          <a:prstGeom prst="parallelogram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>
            <a:off x="8266176" y="548640"/>
            <a:ext cx="3200400" cy="109728"/>
          </a:xfrm>
          <a:prstGeom prst="parallelogram">
            <a:avLst/>
          </a:prstGeom>
          <a:solidFill>
            <a:srgbClr val="242424">
              <a:alpha val="6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Shape 3"/>
          <p:cNvSpPr/>
          <p:nvPr/>
        </p:nvSpPr>
        <p:spPr>
          <a:xfrm>
            <a:off x="8650224" y="548640"/>
            <a:ext cx="2971800" cy="109728"/>
          </a:xfrm>
          <a:prstGeom prst="parallelogram">
            <a:avLst/>
          </a:prstGeom>
          <a:solidFill>
            <a:srgbClr val="242424">
              <a:alpha val="6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9034272" y="548640"/>
            <a:ext cx="2743200" cy="109728"/>
          </a:xfrm>
          <a:prstGeom prst="parallelogram">
            <a:avLst/>
          </a:prstGeom>
          <a:solidFill>
            <a:srgbClr val="242424">
              <a:alpha val="65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Shape 5"/>
          <p:cNvSpPr/>
          <p:nvPr/>
        </p:nvSpPr>
        <p:spPr>
          <a:xfrm>
            <a:off x="548640" y="685800"/>
            <a:ext cx="11064240" cy="269748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Shape 6"/>
          <p:cNvSpPr/>
          <p:nvPr/>
        </p:nvSpPr>
        <p:spPr>
          <a:xfrm>
            <a:off x="548640" y="685800"/>
            <a:ext cx="146304" cy="26974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" name="Shape 7"/>
          <p:cNvSpPr/>
          <p:nvPr/>
        </p:nvSpPr>
        <p:spPr>
          <a:xfrm>
            <a:off x="1005840" y="1234440"/>
            <a:ext cx="1234440" cy="123444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483" y="1580083"/>
            <a:ext cx="543154" cy="54315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606040" y="1234440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เริ่มต้นวันนี้ ดีกว่าเริ่มตอนพร้อม 100%</a:t>
            </a:r>
            <a:endParaRPr lang="en-US" sz="2600" dirty="0"/>
          </a:p>
        </p:txBody>
      </p:sp>
      <p:sp>
        <p:nvSpPr>
          <p:cNvPr id="12" name="Text 9"/>
          <p:cNvSpPr/>
          <p:nvPr/>
        </p:nvSpPr>
        <p:spPr>
          <a:xfrm>
            <a:off x="2606040" y="205740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เข้าใจตลาด → รู้จักเครื่องมือ → อ่านกราฟเป็น → มีวินัย   นี่คือเส้นทางของนักลงทุนที่ยั่งยืน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548640" y="3611880"/>
            <a:ext cx="3566160" cy="150876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Shape 11"/>
          <p:cNvSpPr/>
          <p:nvPr/>
        </p:nvSpPr>
        <p:spPr>
          <a:xfrm>
            <a:off x="548640" y="3611880"/>
            <a:ext cx="3566160" cy="10058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5" name="Text 12"/>
          <p:cNvSpPr/>
          <p:nvPr/>
        </p:nvSpPr>
        <p:spPr>
          <a:xfrm>
            <a:off x="804672" y="37947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CCFF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ตลาด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804672" y="4315968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เข้าใจ “ที่มา” ของราคา ก่อนลงมือ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4251960" y="3611880"/>
            <a:ext cx="3566160" cy="150876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Shape 15"/>
          <p:cNvSpPr/>
          <p:nvPr/>
        </p:nvSpPr>
        <p:spPr>
          <a:xfrm>
            <a:off x="4251960" y="3611880"/>
            <a:ext cx="3566160" cy="100584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Text 16"/>
          <p:cNvSpPr/>
          <p:nvPr/>
        </p:nvSpPr>
        <p:spPr>
          <a:xfrm>
            <a:off x="4507992" y="37947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เครื่องมือ+กราฟ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4507992" y="4315968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แอปที่ใช่ + Timeframe ที่ตรงสไตล์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7955280" y="3611880"/>
            <a:ext cx="3566160" cy="150876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2" name="Shape 19"/>
          <p:cNvSpPr/>
          <p:nvPr/>
        </p:nvSpPr>
        <p:spPr>
          <a:xfrm>
            <a:off x="7955280" y="3611880"/>
            <a:ext cx="3566160" cy="10058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3" name="Text 20"/>
          <p:cNvSpPr/>
          <p:nvPr/>
        </p:nvSpPr>
        <p:spPr>
          <a:xfrm>
            <a:off x="8211312" y="37947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FF45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วินัย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8211312" y="4315968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เงินเย็น · กระจายเสี่ยง · มีแผน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3246120" y="5349240"/>
            <a:ext cx="5669280" cy="457200"/>
          </a:xfrm>
          <a:prstGeom prst="parallelogram">
            <a:avLst/>
          </a:prstGeom>
          <a:solidFill>
            <a:srgbClr val="CCFF00"/>
          </a:solidFill>
          <a:ln/>
          <a:effectLst>
            <a:outerShdw blurRad="1270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TH"/>
          </a:p>
        </p:txBody>
      </p:sp>
      <p:sp>
        <p:nvSpPr>
          <p:cNvPr id="26" name="Text 23"/>
          <p:cNvSpPr/>
          <p:nvPr/>
        </p:nvSpPr>
        <p:spPr>
          <a:xfrm>
            <a:off x="3200400" y="5349240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111111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ขอบคุณครับ · อ.พงศธร โชติยะศิลป์ — มือใหม่หัดเล่นหุ้น KMITL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548640" y="598932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ข้อมูลในสไลด์นี้จัดทำเพื่อการศึกษาเท่านั้น ไม่ใช่คำแนะนำการลงทุน · ตัวเลขตลาด/Market Cap เป็นค่าโดยประมาณ ณ ก.ค. 2569 ควรตรวจสอบล่าสุดก่อนตัดสินใจลงทุน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0" y="1005840"/>
            <a:ext cx="566928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4000" i="1" dirty="0">
                <a:solidFill>
                  <a:srgbClr val="181818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01</a:t>
            </a:r>
            <a:endParaRPr lang="en-US" sz="34000" dirty="0"/>
          </a:p>
        </p:txBody>
      </p:sp>
      <p:sp>
        <p:nvSpPr>
          <p:cNvPr id="3" name="Shape 1"/>
          <p:cNvSpPr/>
          <p:nvPr/>
        </p:nvSpPr>
        <p:spPr>
          <a:xfrm rot="-480000">
            <a:off x="-914400" y="4572000"/>
            <a:ext cx="14630400" cy="82296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 rot="-480000">
            <a:off x="-914400" y="4892040"/>
            <a:ext cx="14630400" cy="45720"/>
          </a:xfrm>
          <a:prstGeom prst="parallelogram">
            <a:avLst/>
          </a:prstGeom>
          <a:solidFill>
            <a:srgbClr val="FFFFFF">
              <a:alpha val="60000"/>
            </a:srgbClr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Shape 3"/>
          <p:cNvSpPr/>
          <p:nvPr/>
        </p:nvSpPr>
        <p:spPr>
          <a:xfrm>
            <a:off x="914400" y="2011680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1325880" y="19659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ROUND 1 · ช่วงที่ 1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87782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4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ภาพรวมตลาด</a:t>
            </a:r>
            <a:endParaRPr lang="en-US" sz="460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4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SET 2025–2026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960120" y="5120640"/>
            <a:ext cx="914400" cy="91440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152" y="5376672"/>
            <a:ext cx="402336" cy="40233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148840" y="5138928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ทำความเข้าใจ “ที่มา” ของราคาหุ้น ก่อนจะลงสนามจริง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96012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MATCH REPLAY · ย้อนเกม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เส้นทาง SET  </a:t>
            </a:r>
            <a:r>
              <a:rPr lang="en-US" sz="3000" i="1" dirty="0">
                <a:solidFill>
                  <a:srgbClr val="CCFF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1,700 → 1,300 → 1,600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600200"/>
            <a:ext cx="7452360" cy="46177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graphicFrame>
        <p:nvGraphicFramePr>
          <p:cNvPr id="6" name="Chart 0"/>
          <p:cNvGraphicFramePr/>
          <p:nvPr/>
        </p:nvGraphicFramePr>
        <p:xfrm>
          <a:off x="548640" y="1691640"/>
          <a:ext cx="7360920" cy="4434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4"/>
          <p:cNvSpPr/>
          <p:nvPr/>
        </p:nvSpPr>
        <p:spPr>
          <a:xfrm>
            <a:off x="8183880" y="1600200"/>
            <a:ext cx="3474720" cy="14173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Shape 5"/>
          <p:cNvSpPr/>
          <p:nvPr/>
        </p:nvSpPr>
        <p:spPr>
          <a:xfrm>
            <a:off x="8183880" y="1600200"/>
            <a:ext cx="118872" cy="141732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" name="Text 6"/>
          <p:cNvSpPr/>
          <p:nvPr/>
        </p:nvSpPr>
        <p:spPr>
          <a:xfrm>
            <a:off x="8412480" y="171907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จุดสูงสุด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8366760" y="1965960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i="1" dirty="0">
                <a:solidFill>
                  <a:srgbClr val="FFFFFF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1,700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8412480" y="2624328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ก่อนโดนแรงกดดัน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8183880" y="3172968"/>
            <a:ext cx="3474720" cy="14173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Shape 10"/>
          <p:cNvSpPr/>
          <p:nvPr/>
        </p:nvSpPr>
        <p:spPr>
          <a:xfrm>
            <a:off x="8183880" y="3172968"/>
            <a:ext cx="118872" cy="14173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1"/>
          <p:cNvSpPr/>
          <p:nvPr/>
        </p:nvSpPr>
        <p:spPr>
          <a:xfrm>
            <a:off x="8412480" y="329184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จุดต่ำสุด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8366760" y="3538728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i="1" dirty="0">
                <a:solidFill>
                  <a:srgbClr val="FF45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1,270</a:t>
            </a:r>
            <a:endParaRPr lang="en-US" sz="4000" dirty="0"/>
          </a:p>
        </p:txBody>
      </p:sp>
      <p:sp>
        <p:nvSpPr>
          <p:cNvPr id="16" name="Text 13"/>
          <p:cNvSpPr/>
          <p:nvPr/>
        </p:nvSpPr>
        <p:spPr>
          <a:xfrm>
            <a:off x="8412480" y="4197096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ต่างชาติเทขาย + เทรดวอร์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183880" y="4745736"/>
            <a:ext cx="3474720" cy="14173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Shape 15"/>
          <p:cNvSpPr/>
          <p:nvPr/>
        </p:nvSpPr>
        <p:spPr>
          <a:xfrm>
            <a:off x="8183880" y="4745736"/>
            <a:ext cx="118872" cy="14173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Text 16"/>
          <p:cNvSpPr/>
          <p:nvPr/>
        </p:nvSpPr>
        <p:spPr>
          <a:xfrm>
            <a:off x="8412480" y="486460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ล่าสุด 1 ก.ค.'26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8366760" y="5111496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i="1" dirty="0">
                <a:solidFill>
                  <a:srgbClr val="CCFF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1,616</a:t>
            </a:r>
            <a:endParaRPr lang="en-US" sz="4000" dirty="0"/>
          </a:p>
        </p:txBody>
      </p:sp>
      <p:sp>
        <p:nvSpPr>
          <p:cNvPr id="21" name="Text 18"/>
          <p:cNvSpPr/>
          <p:nvPr/>
        </p:nvSpPr>
        <p:spPr>
          <a:xfrm>
            <a:off x="8412480" y="5769864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ฟื้นเหนือ 1,600 อีกครั้ง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Text 21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04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31520" cy="7315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66" y="662026"/>
            <a:ext cx="321869" cy="32186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508760" y="502920"/>
            <a:ext cx="292608" cy="1828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Text 2"/>
          <p:cNvSpPr/>
          <p:nvPr/>
        </p:nvSpPr>
        <p:spPr>
          <a:xfrm>
            <a:off x="192024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OWN GOAL · เสียประตู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1508760" y="804672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ทำไม SET </a:t>
            </a:r>
            <a:r>
              <a:rPr lang="en-US" sz="2800" i="1" dirty="0">
                <a:solidFill>
                  <a:srgbClr val="FF45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ร่วง</a:t>
            </a:r>
            <a:r>
              <a:rPr lang="en-US" sz="28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 1,700 → 1,300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5394960" cy="201168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Shape 5"/>
          <p:cNvSpPr/>
          <p:nvPr/>
        </p:nvSpPr>
        <p:spPr>
          <a:xfrm>
            <a:off x="548640" y="1600200"/>
            <a:ext cx="118872" cy="20116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" name="Shape 6"/>
          <p:cNvSpPr/>
          <p:nvPr/>
        </p:nvSpPr>
        <p:spPr>
          <a:xfrm>
            <a:off x="868680" y="1920240"/>
            <a:ext cx="731520" cy="7315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506" y="2125066"/>
            <a:ext cx="321869" cy="32186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828800" y="1892808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ต่างชาติเทขายหนัก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896112" y="2770632"/>
            <a:ext cx="4800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ขายสุทธิทะลุ 1.13 แสนล้านบาท (ถึง พ.ย. 2025) จากภาวะ risk-off ในตลาดเกิดใหม่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6172200" y="1600200"/>
            <a:ext cx="5394960" cy="201168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Shape 10"/>
          <p:cNvSpPr/>
          <p:nvPr/>
        </p:nvSpPr>
        <p:spPr>
          <a:xfrm>
            <a:off x="6172200" y="1600200"/>
            <a:ext cx="118872" cy="20116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5" name="Shape 11"/>
          <p:cNvSpPr/>
          <p:nvPr/>
        </p:nvSpPr>
        <p:spPr>
          <a:xfrm>
            <a:off x="6492240" y="1920240"/>
            <a:ext cx="731520" cy="7315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7066" y="2125066"/>
            <a:ext cx="321869" cy="32186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452360" y="1892808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ภาษี Trump (2 เม.ย. 2025)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6519672" y="2770632"/>
            <a:ext cx="4800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ประกาศภาษีตอบโต้ ทำ SET ดิ่ง 8.4% ใน 3 วันทำการ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548640" y="3794760"/>
            <a:ext cx="5394960" cy="201168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0" name="Shape 15"/>
          <p:cNvSpPr/>
          <p:nvPr/>
        </p:nvSpPr>
        <p:spPr>
          <a:xfrm>
            <a:off x="548640" y="3794760"/>
            <a:ext cx="118872" cy="201168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1" name="Shape 16"/>
          <p:cNvSpPr/>
          <p:nvPr/>
        </p:nvSpPr>
        <p:spPr>
          <a:xfrm>
            <a:off x="868680" y="4114800"/>
            <a:ext cx="731520" cy="73152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506" y="4319626"/>
            <a:ext cx="321869" cy="321869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828800" y="4087368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กลัวเศรษฐกิจสหรัฐถดถอย</a:t>
            </a:r>
            <a:endParaRPr lang="en-US" sz="1700" dirty="0"/>
          </a:p>
        </p:txBody>
      </p:sp>
      <p:sp>
        <p:nvSpPr>
          <p:cNvPr id="24" name="Text 18"/>
          <p:cNvSpPr/>
          <p:nvPr/>
        </p:nvSpPr>
        <p:spPr>
          <a:xfrm>
            <a:off x="896112" y="4965192"/>
            <a:ext cx="4800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แรงขายทั่วโลก กระทบ sentiment หุ้นไทยตาม</a:t>
            </a:r>
            <a:endParaRPr lang="en-US" sz="1200" dirty="0"/>
          </a:p>
        </p:txBody>
      </p:sp>
      <p:sp>
        <p:nvSpPr>
          <p:cNvPr id="25" name="Shape 19"/>
          <p:cNvSpPr/>
          <p:nvPr/>
        </p:nvSpPr>
        <p:spPr>
          <a:xfrm>
            <a:off x="6172200" y="3794760"/>
            <a:ext cx="5394960" cy="201168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6" name="Shape 20"/>
          <p:cNvSpPr/>
          <p:nvPr/>
        </p:nvSpPr>
        <p:spPr>
          <a:xfrm>
            <a:off x="6172200" y="3794760"/>
            <a:ext cx="118872" cy="20116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7" name="Shape 21"/>
          <p:cNvSpPr/>
          <p:nvPr/>
        </p:nvSpPr>
        <p:spPr>
          <a:xfrm>
            <a:off x="6492240" y="4114800"/>
            <a:ext cx="731520" cy="7315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7066" y="4319626"/>
            <a:ext cx="321869" cy="321869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452360" y="4087368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ปัญหาเชิงโครงสร้าง</a:t>
            </a:r>
            <a:endParaRPr lang="en-US" sz="1700" dirty="0"/>
          </a:p>
        </p:txBody>
      </p:sp>
      <p:sp>
        <p:nvSpPr>
          <p:cNvPr id="30" name="Text 23"/>
          <p:cNvSpPr/>
          <p:nvPr/>
        </p:nvSpPr>
        <p:spPr>
          <a:xfrm>
            <a:off x="6519672" y="4965192"/>
            <a:ext cx="4800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ปี 2013–24 ไทยโตเฉลี่ยเพียง 1.9% ตามหลังเวียดนาม (~6%)</a:t>
            </a:r>
            <a:endParaRPr lang="en-US" sz="1200" dirty="0"/>
          </a:p>
        </p:txBody>
      </p:sp>
      <p:sp>
        <p:nvSpPr>
          <p:cNvPr id="31" name="Text 24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32" name="Shape 25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3" name="Text 26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05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31520" cy="7315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66" y="662026"/>
            <a:ext cx="321869" cy="32186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508760" y="502920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Text 2"/>
          <p:cNvSpPr/>
          <p:nvPr/>
        </p:nvSpPr>
        <p:spPr>
          <a:xfrm>
            <a:off x="192024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AWAY MATCH · เกมนอกบ้าน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1508760" y="804672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Trade War 2.0 กับผลกระทบต่อหุ้นไทย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3566160" cy="196596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Text 5"/>
          <p:cNvSpPr/>
          <p:nvPr/>
        </p:nvSpPr>
        <p:spPr>
          <a:xfrm>
            <a:off x="594360" y="173736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i="1" dirty="0">
                <a:solidFill>
                  <a:srgbClr val="FF45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36–38%</a:t>
            </a:r>
            <a:endParaRPr lang="en-US" sz="5200" dirty="0"/>
          </a:p>
        </p:txBody>
      </p:sp>
      <p:sp>
        <p:nvSpPr>
          <p:cNvPr id="9" name="Shape 6"/>
          <p:cNvSpPr/>
          <p:nvPr/>
        </p:nvSpPr>
        <p:spPr>
          <a:xfrm>
            <a:off x="1874520" y="2697480"/>
            <a:ext cx="914400" cy="54864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0" name="Text 7"/>
          <p:cNvSpPr/>
          <p:nvPr/>
        </p:nvSpPr>
        <p:spPr>
          <a:xfrm>
            <a:off x="777240" y="283464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ภาษีเริ่มต้นที่สหรัฐฯ เก็บกับไทย (เม.ย. 2025)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4251960" y="1600200"/>
            <a:ext cx="3566160" cy="196596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Text 9"/>
          <p:cNvSpPr/>
          <p:nvPr/>
        </p:nvSpPr>
        <p:spPr>
          <a:xfrm>
            <a:off x="4297680" y="173736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i="1" dirty="0">
                <a:solidFill>
                  <a:srgbClr val="CCFF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19%</a:t>
            </a:r>
            <a:endParaRPr lang="en-US" sz="5200" dirty="0"/>
          </a:p>
        </p:txBody>
      </p:sp>
      <p:sp>
        <p:nvSpPr>
          <p:cNvPr id="13" name="Shape 10"/>
          <p:cNvSpPr/>
          <p:nvPr/>
        </p:nvSpPr>
        <p:spPr>
          <a:xfrm>
            <a:off x="5577840" y="2697480"/>
            <a:ext cx="914400" cy="54864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1"/>
          <p:cNvSpPr/>
          <p:nvPr/>
        </p:nvSpPr>
        <p:spPr>
          <a:xfrm>
            <a:off x="4480560" y="283464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อัตราหลังเจรจาลด (เริ่มผล 1 ส.ค. 2025)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7955280" y="1600200"/>
            <a:ext cx="3566160" cy="196596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6" name="Text 13"/>
          <p:cNvSpPr/>
          <p:nvPr/>
        </p:nvSpPr>
        <p:spPr>
          <a:xfrm>
            <a:off x="8001000" y="173736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i="1" dirty="0">
                <a:solidFill>
                  <a:srgbClr val="FFFFFF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8.9%</a:t>
            </a:r>
            <a:endParaRPr lang="en-US" sz="5200" dirty="0"/>
          </a:p>
        </p:txBody>
      </p:sp>
      <p:sp>
        <p:nvSpPr>
          <p:cNvPr id="17" name="Shape 14"/>
          <p:cNvSpPr/>
          <p:nvPr/>
        </p:nvSpPr>
        <p:spPr>
          <a:xfrm>
            <a:off x="9281160" y="2697480"/>
            <a:ext cx="914400" cy="54864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Text 15"/>
          <p:cNvSpPr/>
          <p:nvPr/>
        </p:nvSpPr>
        <p:spPr>
          <a:xfrm>
            <a:off x="8183880" y="283464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คาดส่งออกไทย→สหรัฐฯ ปี 2026 โตชะลอ (จาก ~30.6%)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794760"/>
            <a:ext cx="11064240" cy="237744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0" name="Shape 17"/>
          <p:cNvSpPr/>
          <p:nvPr/>
        </p:nvSpPr>
        <p:spPr>
          <a:xfrm>
            <a:off x="822960" y="4023360"/>
            <a:ext cx="292608" cy="1828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1" name="Text 18"/>
          <p:cNvSpPr/>
          <p:nvPr/>
        </p:nvSpPr>
        <p:spPr>
          <a:xfrm>
            <a:off x="1234440" y="39776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สิ่งที่มือใหม่ควรจับตา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914400" y="4389120"/>
            <a:ext cx="105156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■"/>
            </a:pPr>
            <a:r>
              <a:rPr lang="en-US" sz="1250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กลุ่มเสี่ยงโดยตรง: ยานยนต์และชิ้นส่วน, เหล็ก-อะลูมิเนียม (พึ่งพาส่งออกสหรัฐฯ)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■"/>
            </a:pPr>
            <a:r>
              <a:rPr lang="en-US" sz="1250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ส่งออกรวมปี 2026 อาจอยู่ในกรอบ -3.1% ถึง +1.1% — ผันผวนตามการเจรจา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■"/>
            </a:pPr>
            <a:r>
              <a:rPr lang="en-US" sz="1250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ไทยกระจายความเสี่ยง: FTA กับ EFTA (ม.ค. 2025) และเดินหน้าเจรจา FTA กับ EU</a:t>
            </a:r>
            <a:endParaRPr lang="en-US" sz="1250" dirty="0"/>
          </a:p>
          <a:p>
            <a:pPr marL="342900" indent="-342900">
              <a:buSzPct val="100000"/>
              <a:buChar char="■"/>
            </a:pPr>
            <a:r>
              <a:rPr lang="en-US" sz="1250" b="1" i="1" dirty="0">
                <a:solidFill>
                  <a:srgbClr val="CCFF00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บทเรียน: ข่าวนโยบายต่างประเทศขยับราคาหุ้นแรงและเร็ว — อย่าตกใจขายตามข่าว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5" name="Text 22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06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31520" cy="7315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66" y="662026"/>
            <a:ext cx="321869" cy="32186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508760" y="502920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Text 2"/>
          <p:cNvSpPr/>
          <p:nvPr/>
        </p:nvSpPr>
        <p:spPr>
          <a:xfrm>
            <a:off x="192024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CURRENCY · ค่าเงิน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1508760" y="804672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ค่าเงินบาทอ่อน — วิเคราะห์เชิงลึก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5257800" cy="182880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Shape 5"/>
          <p:cNvSpPr/>
          <p:nvPr/>
        </p:nvSpPr>
        <p:spPr>
          <a:xfrm>
            <a:off x="548640" y="1600200"/>
            <a:ext cx="118872" cy="182880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" name="Text 6"/>
          <p:cNvSpPr/>
          <p:nvPr/>
        </p:nvSpPr>
        <p:spPr>
          <a:xfrm>
            <a:off x="822960" y="173736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A7ADB2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อ่อนสุดตั้งแต่ พ.ค. 2025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777240" y="2048256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i="1" dirty="0">
                <a:solidFill>
                  <a:srgbClr val="FF45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&gt;33</a:t>
            </a:r>
            <a:endParaRPr lang="en-US" sz="5600" dirty="0"/>
          </a:p>
        </p:txBody>
      </p:sp>
      <p:sp>
        <p:nvSpPr>
          <p:cNvPr id="11" name="Text 8"/>
          <p:cNvSpPr/>
          <p:nvPr/>
        </p:nvSpPr>
        <p:spPr>
          <a:xfrm>
            <a:off x="3063240" y="219456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บาท / ดอลลาร์</a:t>
            </a:r>
            <a:endParaRPr lang="en-US" sz="1250" dirty="0"/>
          </a:p>
          <a:p>
            <a:pPr marL="0" indent="0">
              <a:buNone/>
            </a:pPr>
            <a:r>
              <a:rPr lang="en-US" sz="12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(ปลาย มิ.ย. 2026)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5989320" y="1600200"/>
            <a:ext cx="5623560" cy="182880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Shape 10"/>
          <p:cNvSpPr/>
          <p:nvPr/>
        </p:nvSpPr>
        <p:spPr>
          <a:xfrm>
            <a:off x="5989320" y="1600200"/>
            <a:ext cx="118872" cy="182880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1"/>
          <p:cNvSpPr/>
          <p:nvPr/>
        </p:nvSpPr>
        <p:spPr>
          <a:xfrm>
            <a:off x="6263640" y="173736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A7ADB2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มุมมองปี 2026 (FPO)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217920" y="2048256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i="1" dirty="0">
                <a:solidFill>
                  <a:srgbClr val="CCFF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~31.8</a:t>
            </a:r>
            <a:endParaRPr lang="en-US" sz="5600" dirty="0"/>
          </a:p>
        </p:txBody>
      </p:sp>
      <p:sp>
        <p:nvSpPr>
          <p:cNvPr id="16" name="Text 13"/>
          <p:cNvSpPr/>
          <p:nvPr/>
        </p:nvSpPr>
        <p:spPr>
          <a:xfrm>
            <a:off x="8732520" y="2148840"/>
            <a:ext cx="2788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บาท/ดอลลาร์ (กรอบ 31.3–32.3)</a:t>
            </a:r>
            <a:endParaRPr lang="en-US" sz="1100" dirty="0"/>
          </a:p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คาดกลับมาแข็งจากดุลบัญชีเดินสะพัดเกินดุล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48640" y="3703320"/>
            <a:ext cx="292608" cy="18288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Text 15"/>
          <p:cNvSpPr/>
          <p:nvPr/>
        </p:nvSpPr>
        <p:spPr>
          <a:xfrm>
            <a:off x="960120" y="36576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ทำไมบาทอ่อน?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548640" y="4114800"/>
            <a:ext cx="3566160" cy="205740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0" name="Shape 17"/>
          <p:cNvSpPr/>
          <p:nvPr/>
        </p:nvSpPr>
        <p:spPr>
          <a:xfrm>
            <a:off x="822960" y="4343400"/>
            <a:ext cx="658368" cy="65836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303" y="4527743"/>
            <a:ext cx="289682" cy="289682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777240" y="5074920"/>
            <a:ext cx="3154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ส่วนต่างดอกเบี้ย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777240" y="559612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ไทยคงดอกเบี้ย 1% สหรัฐฯ สูงกว่า เงินไหลออกหาผลตอบแทน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4251960" y="4114800"/>
            <a:ext cx="3566160" cy="205740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5" name="Shape 21"/>
          <p:cNvSpPr/>
          <p:nvPr/>
        </p:nvSpPr>
        <p:spPr>
          <a:xfrm>
            <a:off x="4526280" y="4343400"/>
            <a:ext cx="658368" cy="658368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623" y="4527743"/>
            <a:ext cx="289682" cy="289682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4480560" y="5074920"/>
            <a:ext cx="3154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เศรษฐกิจในประเทศเปราะบาง</a:t>
            </a:r>
            <a:endParaRPr lang="en-US" sz="1400" dirty="0"/>
          </a:p>
        </p:txBody>
      </p:sp>
      <p:sp>
        <p:nvSpPr>
          <p:cNvPr id="28" name="Text 23"/>
          <p:cNvSpPr/>
          <p:nvPr/>
        </p:nvSpPr>
        <p:spPr>
          <a:xfrm>
            <a:off x="4480560" y="559612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หนี้ครัวเรือนสูง บริโภคอ่อน ท่องเที่ยว/อุปสงค์จีนชะลอ</a:t>
            </a:r>
            <a:endParaRPr lang="en-US" sz="1050" dirty="0"/>
          </a:p>
        </p:txBody>
      </p:sp>
      <p:sp>
        <p:nvSpPr>
          <p:cNvPr id="29" name="Shape 24"/>
          <p:cNvSpPr/>
          <p:nvPr/>
        </p:nvSpPr>
        <p:spPr>
          <a:xfrm>
            <a:off x="7955280" y="4114800"/>
            <a:ext cx="3566160" cy="205740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0" name="Shape 25"/>
          <p:cNvSpPr/>
          <p:nvPr/>
        </p:nvSpPr>
        <p:spPr>
          <a:xfrm>
            <a:off x="8229600" y="4343400"/>
            <a:ext cx="658368" cy="658368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943" y="4527743"/>
            <a:ext cx="289682" cy="289682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8183880" y="5074920"/>
            <a:ext cx="3154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ผลต่อหุ้น 2 ด้าน</a:t>
            </a:r>
            <a:endParaRPr lang="en-US" sz="1400" dirty="0"/>
          </a:p>
        </p:txBody>
      </p:sp>
      <p:sp>
        <p:nvSpPr>
          <p:cNvPr id="33" name="Text 27"/>
          <p:cNvSpPr/>
          <p:nvPr/>
        </p:nvSpPr>
        <p:spPr>
          <a:xfrm>
            <a:off x="8183880" y="559612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+ ส่งออก/ท่องเที่ยว  |  − พึ่งนำเข้า/หนี้ดอลลาร์</a:t>
            </a:r>
            <a:endParaRPr lang="en-US" sz="1050" dirty="0"/>
          </a:p>
        </p:txBody>
      </p:sp>
      <p:sp>
        <p:nvSpPr>
          <p:cNvPr id="34" name="Text 28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35" name="Shape 29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6" name="Text 30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07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31520" cy="7315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66" y="662026"/>
            <a:ext cx="321869" cy="32186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508760" y="502920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Text 2"/>
          <p:cNvSpPr/>
          <p:nvPr/>
        </p:nvSpPr>
        <p:spPr>
          <a:xfrm>
            <a:off x="192024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THE LINEUP · ผู้เล่นในสนาม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1508760" y="804672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รายย่อย  vs  สถาบัน  vs  ต่างชาติ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3566160" cy="30175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Shape 5"/>
          <p:cNvSpPr/>
          <p:nvPr/>
        </p:nvSpPr>
        <p:spPr>
          <a:xfrm>
            <a:off x="548640" y="1600200"/>
            <a:ext cx="3566160" cy="10972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" name="Shape 6"/>
          <p:cNvSpPr/>
          <p:nvPr/>
        </p:nvSpPr>
        <p:spPr>
          <a:xfrm>
            <a:off x="1874520" y="1874520"/>
            <a:ext cx="914400" cy="91440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0552" y="2130552"/>
            <a:ext cx="402336" cy="40233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1520" y="292608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รายย่อย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731520" y="340156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RETAIL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822960" y="3767328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ซื้อ-ขายเองผ่านแอป จำนวนคนมาก มักไวต่อข่าวและอารมณ์ตลาด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4251960" y="1600200"/>
            <a:ext cx="3566160" cy="30175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5" name="Shape 11"/>
          <p:cNvSpPr/>
          <p:nvPr/>
        </p:nvSpPr>
        <p:spPr>
          <a:xfrm>
            <a:off x="4251960" y="1600200"/>
            <a:ext cx="3566160" cy="109728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6" name="Shape 12"/>
          <p:cNvSpPr/>
          <p:nvPr/>
        </p:nvSpPr>
        <p:spPr>
          <a:xfrm>
            <a:off x="5577840" y="1874520"/>
            <a:ext cx="914400" cy="91440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3872" y="2130552"/>
            <a:ext cx="402336" cy="40233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434840" y="292608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สถาบัน</a:t>
            </a:r>
            <a:endParaRPr lang="en-US" sz="2200" dirty="0"/>
          </a:p>
        </p:txBody>
      </p:sp>
      <p:sp>
        <p:nvSpPr>
          <p:cNvPr id="19" name="Text 14"/>
          <p:cNvSpPr/>
          <p:nvPr/>
        </p:nvSpPr>
        <p:spPr>
          <a:xfrm>
            <a:off x="4434840" y="340156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kern="0" spc="200" dirty="0">
                <a:solidFill>
                  <a:srgbClr val="FFFFFF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INSTITUTION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4526280" y="3767328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กองทุน/ประกันในประเทศ เงินก้อนใหญ่ เน้นพื้นฐาน-ระยะยาว</a:t>
            </a:r>
            <a:endParaRPr lang="en-US" sz="1150" dirty="0"/>
          </a:p>
        </p:txBody>
      </p:sp>
      <p:sp>
        <p:nvSpPr>
          <p:cNvPr id="21" name="Shape 16"/>
          <p:cNvSpPr/>
          <p:nvPr/>
        </p:nvSpPr>
        <p:spPr>
          <a:xfrm>
            <a:off x="7955280" y="1600200"/>
            <a:ext cx="3566160" cy="30175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2" name="Shape 17"/>
          <p:cNvSpPr/>
          <p:nvPr/>
        </p:nvSpPr>
        <p:spPr>
          <a:xfrm>
            <a:off x="7955280" y="1600200"/>
            <a:ext cx="3566160" cy="109728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3" name="Shape 18"/>
          <p:cNvSpPr/>
          <p:nvPr/>
        </p:nvSpPr>
        <p:spPr>
          <a:xfrm>
            <a:off x="9281160" y="1874520"/>
            <a:ext cx="914400" cy="91440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7192" y="2130552"/>
            <a:ext cx="402336" cy="402336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8138160" y="292608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ต่างชาติ</a:t>
            </a:r>
            <a:endParaRPr lang="en-US" sz="2200" dirty="0"/>
          </a:p>
        </p:txBody>
      </p:sp>
      <p:sp>
        <p:nvSpPr>
          <p:cNvPr id="26" name="Text 20"/>
          <p:cNvSpPr/>
          <p:nvPr/>
        </p:nvSpPr>
        <p:spPr>
          <a:xfrm>
            <a:off x="8138160" y="340156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kern="0" spc="200" dirty="0">
                <a:solidFill>
                  <a:srgbClr val="FF45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FOREIGN</a:t>
            </a:r>
            <a:endParaRPr lang="en-US" sz="1200" dirty="0"/>
          </a:p>
        </p:txBody>
      </p:sp>
      <p:sp>
        <p:nvSpPr>
          <p:cNvPr id="27" name="Text 21"/>
          <p:cNvSpPr/>
          <p:nvPr/>
        </p:nvSpPr>
        <p:spPr>
          <a:xfrm>
            <a:off x="8229600" y="3767328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ฟันด์โฟลว์ต่างประเทศ ขยับดัชนีแรง — ปี 2025 ขายสุทธิ &gt;1.13 แสนล้าน</a:t>
            </a:r>
            <a:endParaRPr lang="en-US" sz="1150" dirty="0"/>
          </a:p>
        </p:txBody>
      </p:sp>
      <p:sp>
        <p:nvSpPr>
          <p:cNvPr id="28" name="Shape 22"/>
          <p:cNvSpPr/>
          <p:nvPr/>
        </p:nvSpPr>
        <p:spPr>
          <a:xfrm>
            <a:off x="548640" y="4892040"/>
            <a:ext cx="11064240" cy="123444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9" name="Shape 23"/>
          <p:cNvSpPr/>
          <p:nvPr/>
        </p:nvSpPr>
        <p:spPr>
          <a:xfrm>
            <a:off x="548640" y="4892040"/>
            <a:ext cx="128016" cy="123444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0" name="Text 24"/>
          <p:cNvSpPr/>
          <p:nvPr/>
        </p:nvSpPr>
        <p:spPr>
          <a:xfrm>
            <a:off x="914400" y="5029200"/>
            <a:ext cx="10515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CCFF00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กุญแจสำคัญ:  </a:t>
            </a:r>
            <a:r>
              <a:rPr lang="en-US" sz="1300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ราคาหุ้นระยะสั้นถูกกำหนดจากแรงซื้อ-ขายของผู้เล่น 3 กลุ่ม โดยเฉพาะ </a:t>
            </a:r>
            <a:r>
              <a:rPr lang="en-US" sz="1300" b="1" i="1" dirty="0">
                <a:solidFill>
                  <a:srgbClr val="FF4500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ฟันด์โฟลว์ต่างชาติ</a:t>
            </a:r>
            <a:r>
              <a:rPr lang="en-US" sz="1300" i="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ที่ทำให้ตลาดผันผวนเร็ว — มือใหม่ควรดูทิศทางเงินกลุ่มนี้ประกอบเสมอ</a:t>
            </a:r>
            <a:endParaRPr lang="en-US" sz="1300" dirty="0"/>
          </a:p>
        </p:txBody>
      </p:sp>
      <p:sp>
        <p:nvSpPr>
          <p:cNvPr id="31" name="Text 25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32" name="Shape 26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3" name="Text 27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08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31520" cy="7315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66" y="662026"/>
            <a:ext cx="321869" cy="32186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508760" y="502920"/>
            <a:ext cx="292608" cy="18288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Text 2"/>
          <p:cNvSpPr/>
          <p:nvPr/>
        </p:nvSpPr>
        <p:spPr>
          <a:xfrm>
            <a:off x="192024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kern="0" spc="200" dirty="0">
                <a:solidFill>
                  <a:srgbClr val="CCFF00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COMEBACK · พลิกกลับมา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1508760" y="804672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การ</a:t>
            </a:r>
            <a:r>
              <a:rPr lang="en-US" sz="2600" i="1" dirty="0">
                <a:solidFill>
                  <a:srgbClr val="CCFF00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คัมแบ็ก</a:t>
            </a:r>
            <a:r>
              <a:rPr lang="en-US" sz="2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: 1,300 → 1,600 จุด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548640" y="1645920"/>
            <a:ext cx="3063240" cy="182880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Shape 5"/>
          <p:cNvSpPr/>
          <p:nvPr/>
        </p:nvSpPr>
        <p:spPr>
          <a:xfrm>
            <a:off x="548640" y="1645920"/>
            <a:ext cx="3063240" cy="10972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" name="Text 6"/>
          <p:cNvSpPr/>
          <p:nvPr/>
        </p:nvSpPr>
        <p:spPr>
          <a:xfrm>
            <a:off x="731520" y="181051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7ADB2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SET ปิด · 6 ก.ค. 2026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685800" y="2084832"/>
            <a:ext cx="2788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i="1" dirty="0">
                <a:solidFill>
                  <a:srgbClr val="CCFF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1,616</a:t>
            </a:r>
            <a:endParaRPr lang="en-US" sz="5000" dirty="0"/>
          </a:p>
        </p:txBody>
      </p:sp>
      <p:sp>
        <p:nvSpPr>
          <p:cNvPr id="11" name="Text 8"/>
          <p:cNvSpPr/>
          <p:nvPr/>
        </p:nvSpPr>
        <p:spPr>
          <a:xfrm>
            <a:off x="731520" y="297180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+0.35% · มูลค่า ~6.6 หมื่นลบ.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3794760" y="1645920"/>
            <a:ext cx="7818120" cy="14173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Shape 10"/>
          <p:cNvSpPr/>
          <p:nvPr/>
        </p:nvSpPr>
        <p:spPr>
          <a:xfrm>
            <a:off x="4023360" y="1993392"/>
            <a:ext cx="731520" cy="73152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8186" y="2198218"/>
            <a:ext cx="321869" cy="321869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983480" y="1901952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มาตรการกระตุ้นบริโภค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4983480" y="239572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“คนละครึ่ง/ไทยช่วยไทย” หนุนเศรษฐกิจไตรมาส 3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3794760" y="3218688"/>
            <a:ext cx="7818120" cy="14173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Shape 14"/>
          <p:cNvSpPr/>
          <p:nvPr/>
        </p:nvSpPr>
        <p:spPr>
          <a:xfrm>
            <a:off x="4023360" y="3566160"/>
            <a:ext cx="731520" cy="731520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8186" y="3770986"/>
            <a:ext cx="321869" cy="321869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4983480" y="3474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เงินต่างชาติไหลกลับ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4983480" y="3968496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การเมืองในประเทศนิ่งขึ้น เพิ่มความเชื่อมั่น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3794760" y="4791456"/>
            <a:ext cx="7818120" cy="141732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3" name="Shape 18"/>
          <p:cNvSpPr/>
          <p:nvPr/>
        </p:nvSpPr>
        <p:spPr>
          <a:xfrm>
            <a:off x="4023360" y="5138928"/>
            <a:ext cx="731520" cy="731520"/>
          </a:xfrm>
          <a:prstGeom prst="parallelogram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H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8186" y="5343754"/>
            <a:ext cx="321869" cy="321869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4983480" y="504748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FFFFF"/>
                </a:solidFill>
                <a:latin typeface="Kanit ExtraBold" pitchFamily="34" charset="0"/>
                <a:ea typeface="Kanit ExtraBold" pitchFamily="34" charset="-122"/>
                <a:cs typeface="Kanit ExtraBold" pitchFamily="34" charset="-120"/>
              </a:rPr>
              <a:t>ความเสี่ยงพลังงานคลาย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4983480" y="5541264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ราคาพลังงานผ่อนคลาย ลดแรงกดดันเงินเฟ้อ</a:t>
            </a:r>
            <a:endParaRPr lang="en-US" sz="1200" dirty="0"/>
          </a:p>
        </p:txBody>
      </p:sp>
      <p:sp>
        <p:nvSpPr>
          <p:cNvPr id="27" name="Shape 21"/>
          <p:cNvSpPr/>
          <p:nvPr/>
        </p:nvSpPr>
        <p:spPr>
          <a:xfrm>
            <a:off x="548640" y="3657600"/>
            <a:ext cx="3063240" cy="251460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8" name="Shape 22"/>
          <p:cNvSpPr/>
          <p:nvPr/>
        </p:nvSpPr>
        <p:spPr>
          <a:xfrm>
            <a:off x="548640" y="3657600"/>
            <a:ext cx="118872" cy="2514600"/>
          </a:xfrm>
          <a:prstGeom prst="parallelogram">
            <a:avLst/>
          </a:prstGeom>
          <a:solidFill>
            <a:srgbClr val="FF45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9" name="Text 23"/>
          <p:cNvSpPr/>
          <p:nvPr/>
        </p:nvSpPr>
        <p:spPr>
          <a:xfrm>
            <a:off x="731520" y="382219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A7ADB2"/>
                </a:solidFill>
                <a:latin typeface="Kanit SemiBold" pitchFamily="34" charset="0"/>
                <a:ea typeface="Kanit SemiBold" pitchFamily="34" charset="-122"/>
                <a:cs typeface="Kanit SemiBold" pitchFamily="34" charset="-120"/>
              </a:rPr>
              <a:t>กรอบเดือน ก.ค. 2026</a:t>
            </a:r>
            <a:endParaRPr lang="en-US" sz="1200" dirty="0"/>
          </a:p>
        </p:txBody>
      </p:sp>
      <p:sp>
        <p:nvSpPr>
          <p:cNvPr id="30" name="Text 24"/>
          <p:cNvSpPr/>
          <p:nvPr/>
        </p:nvSpPr>
        <p:spPr>
          <a:xfrm>
            <a:off x="731520" y="4160520"/>
            <a:ext cx="2743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4200" i="1" dirty="0">
                <a:solidFill>
                  <a:srgbClr val="FF45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1,620</a:t>
            </a:r>
            <a:endParaRPr lang="en-US" sz="42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4200" i="1" dirty="0">
                <a:solidFill>
                  <a:srgbClr val="FF4500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1,630</a:t>
            </a:r>
            <a:endParaRPr lang="en-US" sz="4200" dirty="0"/>
          </a:p>
        </p:txBody>
      </p:sp>
      <p:sp>
        <p:nvSpPr>
          <p:cNvPr id="31" name="Text 25"/>
          <p:cNvSpPr/>
          <p:nvPr/>
        </p:nvSpPr>
        <p:spPr>
          <a:xfrm>
            <a:off x="731520" y="566928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A7ADB2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มุมมองโบรกเกอร์ (โดยประมาณ)</a:t>
            </a:r>
            <a:endParaRPr lang="en-US" sz="1000" dirty="0"/>
          </a:p>
        </p:txBody>
      </p:sp>
      <p:sp>
        <p:nvSpPr>
          <p:cNvPr id="32" name="Text 26"/>
          <p:cNvSpPr/>
          <p:nvPr/>
        </p:nvSpPr>
        <p:spPr>
          <a:xfrm>
            <a:off x="502920" y="6400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47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มือใหม่หัดเล่นหุ้น KMITL</a:t>
            </a:r>
            <a:r>
              <a:rPr lang="en-US" sz="900" i="1" dirty="0">
                <a:solidFill>
                  <a:srgbClr val="55595E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 /  SEC 901 · 902  /  10.07.69</a:t>
            </a:r>
            <a:endParaRPr lang="en-US" sz="900" dirty="0"/>
          </a:p>
        </p:txBody>
      </p:sp>
      <p:sp>
        <p:nvSpPr>
          <p:cNvPr id="33" name="Shape 27"/>
          <p:cNvSpPr/>
          <p:nvPr/>
        </p:nvSpPr>
        <p:spPr>
          <a:xfrm>
            <a:off x="10927080" y="6291072"/>
            <a:ext cx="868680" cy="384048"/>
          </a:xfrm>
          <a:prstGeom prst="parallelogram">
            <a:avLst/>
          </a:prstGeom>
          <a:solidFill>
            <a:srgbClr val="CCFF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4" name="Text 28"/>
          <p:cNvSpPr/>
          <p:nvPr/>
        </p:nvSpPr>
        <p:spPr>
          <a:xfrm>
            <a:off x="10863072" y="6281928"/>
            <a:ext cx="868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11111"/>
                </a:solidFill>
                <a:latin typeface="Kanit Black" pitchFamily="34" charset="0"/>
                <a:ea typeface="Kanit Black" pitchFamily="34" charset="-122"/>
                <a:cs typeface="Kanit Black" pitchFamily="34" charset="-120"/>
              </a:rPr>
              <a:t>09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2470</Words>
  <Application>Microsoft Macintosh PowerPoint</Application>
  <PresentationFormat>Widescreen</PresentationFormat>
  <Paragraphs>474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Kanit</vt:lpstr>
      <vt:lpstr>Kanit Black</vt:lpstr>
      <vt:lpstr>Kanit ExtraBold</vt:lpstr>
      <vt:lpstr>Kanit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มือใหม่หัดเล่นหุ้น — ตลาด SET ยุค 2025–2026 (Sports Edition)</dc:title>
  <dc:subject>PptxGenJS Presentation</dc:subject>
  <dc:creator>อ.พงศธร โชติยะศิลป์</dc:creator>
  <cp:lastModifiedBy>Pongsatorn Chotiyasilp</cp:lastModifiedBy>
  <cp:revision>1</cp:revision>
  <dcterms:created xsi:type="dcterms:W3CDTF">2026-07-08T15:04:11Z</dcterms:created>
  <dcterms:modified xsi:type="dcterms:W3CDTF">2026-07-08T15:13:14Z</dcterms:modified>
</cp:coreProperties>
</file>