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B3A6B"/>
                </a:solidFill>
                <a:latin typeface="Arial"/>
              </a:defRPr>
            </a:pPr>
            <a:r>
              <a:rPr sz="1200" b="0" i="0" u="none" strike="noStrike">
                <a:solidFill>
                  <a:srgbClr val="1B3A6B"/>
                </a:solidFill>
                <a:latin typeface="Arial"/>
              </a:rPr>
              <a:t>฿100,000 เติบโตใน 20 ปี (บาท)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ฝากธนาคาร (1%)</c:v>
                </c:pt>
              </c:strCache>
            </c:strRef>
          </c:tx>
          <c:spPr>
            <a:solidFill>
              <a:srgbClr val="94A3B8"/>
            </a:solidFill>
            <a:ln w="3175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Sheet1!$A$2:$A$22</c:f>
              <c:multiLvlStrCache>
                <c:ptCount val="21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  <c:pt idx="16">
                    <c:v>16</c:v>
                  </c:pt>
                  <c:pt idx="17">
                    <c:v>17</c:v>
                  </c:pt>
                  <c:pt idx="18">
                    <c:v>18</c:v>
                  </c:pt>
                  <c:pt idx="19">
                    <c:v>19</c:v>
                  </c:pt>
                  <c:pt idx="20">
                    <c:v>20</c:v>
                  </c:pt>
                </c:lvl>
              </c:multiLvlStrCache>
            </c:multiLvl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100000</c:v>
                </c:pt>
                <c:pt idx="1">
                  <c:v>101000</c:v>
                </c:pt>
                <c:pt idx="2">
                  <c:v>102010</c:v>
                </c:pt>
                <c:pt idx="3">
                  <c:v>103030</c:v>
                </c:pt>
                <c:pt idx="4">
                  <c:v>104060</c:v>
                </c:pt>
                <c:pt idx="5">
                  <c:v>105101</c:v>
                </c:pt>
                <c:pt idx="6">
                  <c:v>106152</c:v>
                </c:pt>
                <c:pt idx="7">
                  <c:v>107214</c:v>
                </c:pt>
                <c:pt idx="8">
                  <c:v>108286</c:v>
                </c:pt>
                <c:pt idx="9">
                  <c:v>109369</c:v>
                </c:pt>
                <c:pt idx="10">
                  <c:v>110462</c:v>
                </c:pt>
                <c:pt idx="11">
                  <c:v>111567</c:v>
                </c:pt>
                <c:pt idx="12">
                  <c:v>112683</c:v>
                </c:pt>
                <c:pt idx="13">
                  <c:v>113809</c:v>
                </c:pt>
                <c:pt idx="14">
                  <c:v>114947</c:v>
                </c:pt>
                <c:pt idx="15">
                  <c:v>116097</c:v>
                </c:pt>
                <c:pt idx="16">
                  <c:v>117258</c:v>
                </c:pt>
                <c:pt idx="17">
                  <c:v>118430</c:v>
                </c:pt>
                <c:pt idx="18">
                  <c:v>119615</c:v>
                </c:pt>
                <c:pt idx="19">
                  <c:v>120811</c:v>
                </c:pt>
                <c:pt idx="20">
                  <c:v>122019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กองทุนรวม (5%)</c:v>
                </c:pt>
              </c:strCache>
            </c:strRef>
          </c:tx>
          <c:spPr>
            <a:solidFill>
              <a:srgbClr val="7C3AED"/>
            </a:solidFill>
            <a:ln w="31750" cap="flat">
              <a:solidFill>
                <a:srgbClr val="7C3AED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7C3AED"/>
              </a:solidFill>
              <a:ln w="9525" cap="flat">
                <a:solidFill>
                  <a:srgbClr val="7C3AED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Sheet1!$A$2:$A$22</c:f>
              <c:multiLvlStrCache>
                <c:ptCount val="21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  <c:pt idx="16">
                    <c:v>16</c:v>
                  </c:pt>
                  <c:pt idx="17">
                    <c:v>17</c:v>
                  </c:pt>
                  <c:pt idx="18">
                    <c:v>18</c:v>
                  </c:pt>
                  <c:pt idx="19">
                    <c:v>19</c:v>
                  </c:pt>
                  <c:pt idx="20">
                    <c:v>20</c:v>
                  </c:pt>
                </c:lvl>
              </c:multiLvlStrCache>
            </c:multiLvlStrRef>
          </c:cat>
          <c:val>
            <c:numRef>
              <c:f>Sheet1!$C$2:$C$22</c:f>
              <c:numCache>
                <c:formatCode>General</c:formatCode>
                <c:ptCount val="21"/>
                <c:pt idx="0">
                  <c:v>100000</c:v>
                </c:pt>
                <c:pt idx="1">
                  <c:v>105000</c:v>
                </c:pt>
                <c:pt idx="2">
                  <c:v>110250</c:v>
                </c:pt>
                <c:pt idx="3">
                  <c:v>115763</c:v>
                </c:pt>
                <c:pt idx="4">
                  <c:v>121551</c:v>
                </c:pt>
                <c:pt idx="5">
                  <c:v>127628</c:v>
                </c:pt>
                <c:pt idx="6">
                  <c:v>134010</c:v>
                </c:pt>
                <c:pt idx="7">
                  <c:v>140710</c:v>
                </c:pt>
                <c:pt idx="8">
                  <c:v>147746</c:v>
                </c:pt>
                <c:pt idx="9">
                  <c:v>155133</c:v>
                </c:pt>
                <c:pt idx="10">
                  <c:v>162889</c:v>
                </c:pt>
                <c:pt idx="11">
                  <c:v>171034</c:v>
                </c:pt>
                <c:pt idx="12">
                  <c:v>179586</c:v>
                </c:pt>
                <c:pt idx="13">
                  <c:v>188565</c:v>
                </c:pt>
                <c:pt idx="14">
                  <c:v>197993</c:v>
                </c:pt>
                <c:pt idx="15">
                  <c:v>207893</c:v>
                </c:pt>
                <c:pt idx="16">
                  <c:v>218287</c:v>
                </c:pt>
                <c:pt idx="17">
                  <c:v>229202</c:v>
                </c:pt>
                <c:pt idx="18">
                  <c:v>240662</c:v>
                </c:pt>
                <c:pt idx="19">
                  <c:v>252695</c:v>
                </c:pt>
                <c:pt idx="20">
                  <c:v>265330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หุ้น SET (8%)</c:v>
                </c:pt>
              </c:strCache>
            </c:strRef>
          </c:tx>
          <c:spPr>
            <a:solidFill>
              <a:srgbClr val="1E5FBF"/>
            </a:solidFill>
            <a:ln w="31750" cap="flat">
              <a:solidFill>
                <a:srgbClr val="1E5FB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E5FBF"/>
              </a:solidFill>
              <a:ln w="9525" cap="flat">
                <a:solidFill>
                  <a:srgbClr val="1E5FB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Sheet1!$A$2:$A$22</c:f>
              <c:multiLvlStrCache>
                <c:ptCount val="21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  <c:pt idx="16">
                    <c:v>16</c:v>
                  </c:pt>
                  <c:pt idx="17">
                    <c:v>17</c:v>
                  </c:pt>
                  <c:pt idx="18">
                    <c:v>18</c:v>
                  </c:pt>
                  <c:pt idx="19">
                    <c:v>19</c:v>
                  </c:pt>
                  <c:pt idx="20">
                    <c:v>20</c:v>
                  </c:pt>
                </c:lvl>
              </c:multiLvlStrCache>
            </c:multiLvlStrRef>
          </c:cat>
          <c:val>
            <c:numRef>
              <c:f>Sheet1!$D$2:$D$22</c:f>
              <c:numCache>
                <c:formatCode>General</c:formatCode>
                <c:ptCount val="21"/>
                <c:pt idx="0">
                  <c:v>100000</c:v>
                </c:pt>
                <c:pt idx="1">
                  <c:v>108000</c:v>
                </c:pt>
                <c:pt idx="2">
                  <c:v>116640</c:v>
                </c:pt>
                <c:pt idx="3">
                  <c:v>125971</c:v>
                </c:pt>
                <c:pt idx="4">
                  <c:v>136049</c:v>
                </c:pt>
                <c:pt idx="5">
                  <c:v>146933</c:v>
                </c:pt>
                <c:pt idx="6">
                  <c:v>158687</c:v>
                </c:pt>
                <c:pt idx="7">
                  <c:v>171382</c:v>
                </c:pt>
                <c:pt idx="8">
                  <c:v>185093</c:v>
                </c:pt>
                <c:pt idx="9">
                  <c:v>199900</c:v>
                </c:pt>
                <c:pt idx="10">
                  <c:v>215892</c:v>
                </c:pt>
                <c:pt idx="11">
                  <c:v>233164</c:v>
                </c:pt>
                <c:pt idx="12">
                  <c:v>251817</c:v>
                </c:pt>
                <c:pt idx="13">
                  <c:v>271962</c:v>
                </c:pt>
                <c:pt idx="14">
                  <c:v>293719</c:v>
                </c:pt>
                <c:pt idx="15">
                  <c:v>317217</c:v>
                </c:pt>
                <c:pt idx="16">
                  <c:v>342594</c:v>
                </c:pt>
                <c:pt idx="17">
                  <c:v>370002</c:v>
                </c:pt>
                <c:pt idx="18">
                  <c:v>399602</c:v>
                </c:pt>
                <c:pt idx="19">
                  <c:v>431570</c:v>
                </c:pt>
                <c:pt idx="20">
                  <c:v>466096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หุ้นเติบโต (12%)</c:v>
                </c:pt>
              </c:strCache>
            </c:strRef>
          </c:tx>
          <c:spPr>
            <a:solidFill>
              <a:srgbClr val="10B981"/>
            </a:solidFill>
            <a:ln w="31750" cap="flat">
              <a:solidFill>
                <a:srgbClr val="10B981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0B981"/>
              </a:solidFill>
              <a:ln w="9525" cap="flat">
                <a:solidFill>
                  <a:srgbClr val="10B981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Sheet1!$A$2:$A$22</c:f>
              <c:multiLvlStrCache>
                <c:ptCount val="21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  <c:pt idx="9">
                    <c:v>9</c:v>
                  </c:pt>
                  <c:pt idx="10">
                    <c:v>10</c:v>
                  </c:pt>
                  <c:pt idx="11">
                    <c:v>11</c:v>
                  </c:pt>
                  <c:pt idx="12">
                    <c:v>12</c:v>
                  </c:pt>
                  <c:pt idx="13">
                    <c:v>13</c:v>
                  </c:pt>
                  <c:pt idx="14">
                    <c:v>14</c:v>
                  </c:pt>
                  <c:pt idx="15">
                    <c:v>15</c:v>
                  </c:pt>
                  <c:pt idx="16">
                    <c:v>16</c:v>
                  </c:pt>
                  <c:pt idx="17">
                    <c:v>17</c:v>
                  </c:pt>
                  <c:pt idx="18">
                    <c:v>18</c:v>
                  </c:pt>
                  <c:pt idx="19">
                    <c:v>19</c:v>
                  </c:pt>
                  <c:pt idx="20">
                    <c:v>20</c:v>
                  </c:pt>
                </c:lvl>
              </c:multiLvlStrCache>
            </c:multiLvlStrRef>
          </c:cat>
          <c:val>
            <c:numRef>
              <c:f>Sheet1!$E$2:$E$22</c:f>
              <c:numCache>
                <c:formatCode>General</c:formatCode>
                <c:ptCount val="21"/>
                <c:pt idx="0">
                  <c:v>100000</c:v>
                </c:pt>
                <c:pt idx="1">
                  <c:v>112000</c:v>
                </c:pt>
                <c:pt idx="2">
                  <c:v>125440</c:v>
                </c:pt>
                <c:pt idx="3">
                  <c:v>140493</c:v>
                </c:pt>
                <c:pt idx="4">
                  <c:v>157352</c:v>
                </c:pt>
                <c:pt idx="5">
                  <c:v>176234</c:v>
                </c:pt>
                <c:pt idx="6">
                  <c:v>197382</c:v>
                </c:pt>
                <c:pt idx="7">
                  <c:v>221068</c:v>
                </c:pt>
                <c:pt idx="8">
                  <c:v>247596</c:v>
                </c:pt>
                <c:pt idx="9">
                  <c:v>277308</c:v>
                </c:pt>
                <c:pt idx="10">
                  <c:v>310585</c:v>
                </c:pt>
                <c:pt idx="11">
                  <c:v>347855</c:v>
                </c:pt>
                <c:pt idx="12">
                  <c:v>389598</c:v>
                </c:pt>
                <c:pt idx="13">
                  <c:v>436349</c:v>
                </c:pt>
                <c:pt idx="14">
                  <c:v>488711</c:v>
                </c:pt>
                <c:pt idx="15">
                  <c:v>547357</c:v>
                </c:pt>
                <c:pt idx="16">
                  <c:v>613039</c:v>
                </c:pt>
                <c:pt idx="17">
                  <c:v>686604</c:v>
                </c:pt>
                <c:pt idx="18">
                  <c:v>768997</c:v>
                </c:pt>
                <c:pt idx="19">
                  <c:v>861276</c:v>
                </c:pt>
                <c:pt idx="20">
                  <c:v>964629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solidFill>
      <a:srgbClr val="F8FA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0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822960"/>
            <a:ext cx="64008" cy="3474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777240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90594016 | มือใหม่(หัด)เล่นหุ้น  ·  ภาค 1/2569  ·  KMITL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85800" y="1234440"/>
            <a:ext cx="71323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ทำไมทุกคนต้องลงทุน?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85800" y="224028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Everyone Should Invest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2926080"/>
            <a:ext cx="4114800" cy="27432"/>
          </a:xfrm>
          <a:prstGeom prst="rect">
            <a:avLst/>
          </a:prstGeom>
          <a:solidFill>
            <a:srgbClr val="2D4A7A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306324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⏳ Time Value of Money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743200" y="306324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 Risk vs Return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800600" y="306324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🌏 ภาพรวมตลาด 2569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858000" y="306324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🛠 เครื่องมือ &amp; Workshop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7132320" y="1188720"/>
            <a:ext cx="1554480" cy="155448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132320" y="118872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สัปดาห์ที่</a:t>
            </a:r>
            <a:endParaRPr lang="en-US" sz="1200" dirty="0"/>
          </a:p>
          <a:p>
            <a:pPr algn="ctr" indent="0" marL="0">
              <a:buNone/>
            </a:pPr>
            <a:r>
              <a:rPr lang="en-US" sz="52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" y="4572000"/>
            <a:ext cx="8595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A7B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อ.พงศธร โชติยะศิลป์  |  สถาบันเทคโนโลยีพระจอมเกล้าเจ้าคุณทหารลาดกระบัง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0" y="5010912"/>
            <a:ext cx="9144000" cy="132588"/>
          </a:xfrm>
          <a:prstGeom prst="rect">
            <a:avLst/>
          </a:prstGeom>
          <a:solidFill>
            <a:srgbClr val="0A1830"/>
          </a:solidFill>
          <a:ln w="12700">
            <a:solidFill>
              <a:srgbClr val="0A1830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57200" cy="9144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7315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Workshop: เปรียบเทียบ Return Ladder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94360" y="5212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ถ้าเราไม่ลงทุน เราสูญเสียโอกาสอะไรบ้าง?  (เงินต้น ฿100,000 / 5 ปี)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0040" y="987552"/>
            <a:ext cx="85039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987552"/>
            <a:ext cx="1097280" cy="777240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987552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0.5%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508760" y="1033272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ฝากธนาคารทั่วไป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508760" y="1435608"/>
            <a:ext cx="1024128" cy="182880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49240" y="1033272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9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฿102,528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7571232" y="1143000"/>
            <a:ext cx="1188720" cy="457200"/>
          </a:xfrm>
          <a:prstGeom prst="rect">
            <a:avLst/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571232" y="114300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+2,528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0040" y="1929384"/>
            <a:ext cx="85039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1929384"/>
            <a:ext cx="1097280" cy="77724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1929384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~2%+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508760" y="1975104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YOU MAX ดิจิทัล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508760" y="2377440"/>
            <a:ext cx="1682496" cy="18288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49240" y="1975104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900" b="1" dirty="0">
                <a:solidFill>
                  <a:srgbClr val="1E5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฿110,408</a:t>
            </a:r>
            <a:endParaRPr lang="en-US" sz="1900" dirty="0"/>
          </a:p>
        </p:txBody>
      </p:sp>
      <p:sp>
        <p:nvSpPr>
          <p:cNvPr id="20" name="Shape 18"/>
          <p:cNvSpPr/>
          <p:nvPr/>
        </p:nvSpPr>
        <p:spPr>
          <a:xfrm>
            <a:off x="7571232" y="2084832"/>
            <a:ext cx="1188720" cy="457200"/>
          </a:xfrm>
          <a:prstGeom prst="rect">
            <a:avLst/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571232" y="2084832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+10,408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20040" y="2871216"/>
            <a:ext cx="85039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040" y="2871216"/>
            <a:ext cx="1097280" cy="77724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20040" y="2871216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3–5%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508760" y="2916936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กองทุนรวม (LTF/RMF)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1508760" y="3319272"/>
            <a:ext cx="2560320" cy="1828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49240" y="2916936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9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฿127,628</a:t>
            </a:r>
            <a:endParaRPr lang="en-US" sz="1900" dirty="0"/>
          </a:p>
        </p:txBody>
      </p:sp>
      <p:sp>
        <p:nvSpPr>
          <p:cNvPr id="28" name="Shape 26"/>
          <p:cNvSpPr/>
          <p:nvPr/>
        </p:nvSpPr>
        <p:spPr>
          <a:xfrm>
            <a:off x="7571232" y="3026664"/>
            <a:ext cx="1188720" cy="457200"/>
          </a:xfrm>
          <a:prstGeom prst="rect">
            <a:avLst/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571232" y="3026664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+27,628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20040" y="3813048"/>
            <a:ext cx="850392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20040" y="3813048"/>
            <a:ext cx="1097280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" y="3813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8–15%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1508760" y="3858768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หุ้น SET (ระยะยาว)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1508760" y="4261104"/>
            <a:ext cx="3964838" cy="18288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349240" y="3858768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9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฿169,388</a:t>
            </a:r>
            <a:endParaRPr lang="en-US" sz="1900" dirty="0"/>
          </a:p>
        </p:txBody>
      </p:sp>
      <p:sp>
        <p:nvSpPr>
          <p:cNvPr id="36" name="Shape 34"/>
          <p:cNvSpPr/>
          <p:nvPr/>
        </p:nvSpPr>
        <p:spPr>
          <a:xfrm>
            <a:off x="7571232" y="3968496"/>
            <a:ext cx="1188720" cy="457200"/>
          </a:xfrm>
          <a:prstGeom prst="rect">
            <a:avLst/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571232" y="3968496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+69,388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320040" y="4773168"/>
            <a:ext cx="8503920" cy="256032"/>
          </a:xfrm>
          <a:prstGeom prst="rect">
            <a:avLst/>
          </a:prstGeom>
          <a:solidFill>
            <a:srgbClr val="FEF9C3"/>
          </a:solidFill>
          <a:ln w="12700">
            <a:solidFill>
              <a:srgbClr val="FDE04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57200" y="4773168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13F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หมายเหตุ: ผลตอบแทนหุ้น/กองทุนคือค่าประมาณการในอดีต ไม่รับประกันอนาคต  |  B YOU MAX อ้างอิงจาก LH Bank ณ ปัจจุบัน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0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สิ่งที่ควรจำวันนี้ 💡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— สัปดาห์ที่ 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502920" cy="56692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097280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1115568"/>
            <a:ext cx="7772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เงินเฟ้อกัดกินเงินออม — การ 'ไม่ลงทุน' คือการ 'สูญเสีย' อยู่แล้ว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5760" y="1865376"/>
            <a:ext cx="502920" cy="566928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865376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60120" y="1883664"/>
            <a:ext cx="7772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ยิ่งเริ่มเร็ว ดอกเบี้ยทบต้นยิ่งทำงานให้เรานาน — เวลาคือสินทรัพย์ที่แพงที่สุด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365760" y="2633472"/>
            <a:ext cx="502920" cy="566928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633472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960120" y="2651760"/>
            <a:ext cx="7772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vs Return ต้องสมดุลกับเป้าหมาย — อย่าโลภเกินไป อย่ากลัวเกินไป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365760" y="3401568"/>
            <a:ext cx="502920" cy="566928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3401568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960120" y="3419856"/>
            <a:ext cx="7772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ใช้เครื่องมือฟรีให้เป็นประโยชน์: TradingView · Click2Win · SET App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365760" y="4169664"/>
            <a:ext cx="502920" cy="566928"/>
          </a:xfrm>
          <a:prstGeom prst="rect">
            <a:avLst/>
          </a:prstGeom>
          <a:solidFill>
            <a:srgbClr val="F9A8D4"/>
          </a:solidFill>
          <a:ln w="12700">
            <a:solidFill>
              <a:srgbClr val="F9A8D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4169664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60120" y="4187952"/>
            <a:ext cx="7772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YOU MAX ให้ดอกเบี้ยสูงกว่าเงินฝากทั่วไป — เป็นก้าวแรกของ Return Ladder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365760" y="4663440"/>
            <a:ext cx="8412480" cy="384048"/>
          </a:xfrm>
          <a:prstGeom prst="rect">
            <a:avLst/>
          </a:prstGeom>
          <a:solidFill>
            <a:srgbClr val="162D58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466344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 สัปดาห์หน้า: ภาพรวมตลาดหุ้นไทย — SET · mai · ตราสารหนี้ · กองทุนรวม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49808" y="384048"/>
            <a:ext cx="1975104" cy="1975104"/>
          </a:xfrm>
          <a:prstGeom prst="ellipse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pic>
        <p:nvPicPr>
          <p:cNvPr id="5" name="Image 0" descr="/sessions/dreamy-elegant-curie/instructor_fac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438912"/>
            <a:ext cx="1865376" cy="1865376"/>
          </a:xfrm>
          <a:prstGeom prst="ellipse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" y="2450592"/>
            <a:ext cx="3200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พงศธร โชติยะศิลป์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37160" y="294436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Pongsatorn Chotiyasilp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57200" y="3310128"/>
            <a:ext cx="2560320" cy="27432"/>
          </a:xfrm>
          <a:prstGeom prst="rect">
            <a:avLst/>
          </a:prstGeom>
          <a:solidFill>
            <a:srgbClr val="2D4A7A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82880" y="3401568"/>
            <a:ext cx="3108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085-999-0708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✉️  cpongsatorn@gmail.com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cpongsatorn.netlify.app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182880" y="4297680"/>
            <a:ext cx="3108960" cy="658368"/>
          </a:xfrm>
          <a:prstGeom prst="rect">
            <a:avLst/>
          </a:prstGeom>
          <a:solidFill>
            <a:srgbClr val="162D58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28600" y="4297680"/>
            <a:ext cx="3017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🎓 BBA Banking &amp; Finance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จุฬาลงกรณ์มหาวิทยาลัย | Micro MBA (CBS)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3749040" y="182880"/>
            <a:ext cx="5120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ประสบการณ์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3749040" y="612648"/>
            <a:ext cx="512064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749040" y="777240"/>
            <a:ext cx="5120640" cy="658368"/>
          </a:xfrm>
          <a:prstGeom prst="rect">
            <a:avLst/>
          </a:prstGeom>
          <a:solidFill>
            <a:srgbClr val="F4F7FC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3749040" y="777240"/>
            <a:ext cx="64008" cy="65836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886200" y="813816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2024–ปัจจุบัน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886200" y="106984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— Nigiwai Group (Japanese Restaurant Franchise)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3749040" y="1554480"/>
            <a:ext cx="5120640" cy="658368"/>
          </a:xfrm>
          <a:prstGeom prst="rect">
            <a:avLst/>
          </a:prstGeom>
          <a:solidFill>
            <a:srgbClr val="F4F7FC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3749040" y="1554480"/>
            <a:ext cx="64008" cy="658368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886200" y="1591056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2023–2024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3886200" y="184708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Banking AVP — Beyond Securities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3749040" y="2331720"/>
            <a:ext cx="5120640" cy="658368"/>
          </a:xfrm>
          <a:prstGeom prst="rect">
            <a:avLst/>
          </a:prstGeom>
          <a:solidFill>
            <a:srgbClr val="F4F7FC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3749040" y="2331720"/>
            <a:ext cx="64008" cy="65836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886200" y="2368296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2019–2023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3886200" y="262432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Wealth Management AVP — KGI Securities (HNWI)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3749040" y="3108960"/>
            <a:ext cx="5120640" cy="658368"/>
          </a:xfrm>
          <a:prstGeom prst="rect">
            <a:avLst/>
          </a:prstGeom>
          <a:solidFill>
            <a:srgbClr val="F4F7FC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3749040" y="3108960"/>
            <a:ext cx="64008" cy="658368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3886200" y="3145536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2562–ปัจจุบัน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3886200" y="340156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อาจารย์พิเศษ KMITL | วิชา 90594016 (นักศึกษา 500+ คน)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3749040" y="4224528"/>
            <a:ext cx="1188720" cy="73152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1" name="Text 28"/>
          <p:cNvSpPr/>
          <p:nvPr/>
        </p:nvSpPr>
        <p:spPr>
          <a:xfrm>
            <a:off x="3749040" y="422452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📈</a:t>
            </a:r>
            <a:endParaRPr lang="en-US" sz="2000" dirty="0"/>
          </a:p>
        </p:txBody>
      </p:sp>
      <p:sp>
        <p:nvSpPr>
          <p:cNvPr id="32" name="Text 29"/>
          <p:cNvSpPr/>
          <p:nvPr/>
        </p:nvSpPr>
        <p:spPr>
          <a:xfrm>
            <a:off x="3749040" y="4608576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ปี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ตลาดทุน</a:t>
            </a:r>
            <a:endParaRPr lang="en-US" sz="900" dirty="0"/>
          </a:p>
        </p:txBody>
      </p:sp>
      <p:sp>
        <p:nvSpPr>
          <p:cNvPr id="33" name="Shape 30"/>
          <p:cNvSpPr/>
          <p:nvPr/>
        </p:nvSpPr>
        <p:spPr>
          <a:xfrm>
            <a:off x="5047488" y="4224528"/>
            <a:ext cx="1188720" cy="73152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4" name="Text 31"/>
          <p:cNvSpPr/>
          <p:nvPr/>
        </p:nvSpPr>
        <p:spPr>
          <a:xfrm>
            <a:off x="5047488" y="422452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🤖</a:t>
            </a:r>
            <a:endParaRPr lang="en-US" sz="2000" dirty="0"/>
          </a:p>
        </p:txBody>
      </p:sp>
      <p:sp>
        <p:nvSpPr>
          <p:cNvPr id="35" name="Text 32"/>
          <p:cNvSpPr/>
          <p:nvPr/>
        </p:nvSpPr>
        <p:spPr>
          <a:xfrm>
            <a:off x="5047488" y="4608576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FinTech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การลงทุน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6345936" y="4224528"/>
            <a:ext cx="1188720" cy="73152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7" name="Text 34"/>
          <p:cNvSpPr/>
          <p:nvPr/>
        </p:nvSpPr>
        <p:spPr>
          <a:xfrm>
            <a:off x="6345936" y="422452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⚖️</a:t>
            </a:r>
            <a:endParaRPr lang="en-US" sz="2000" dirty="0"/>
          </a:p>
        </p:txBody>
      </p:sp>
      <p:sp>
        <p:nvSpPr>
          <p:cNvPr id="38" name="Text 35"/>
          <p:cNvSpPr/>
          <p:nvPr/>
        </p:nvSpPr>
        <p:spPr>
          <a:xfrm>
            <a:off x="6345936" y="4608576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ผู้ไกล่เกลี่ย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ทางแพ่ง (ตร.)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7644384" y="4224528"/>
            <a:ext cx="1188720" cy="73152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40" name="Text 37"/>
          <p:cNvSpPr/>
          <p:nvPr/>
        </p:nvSpPr>
        <p:spPr>
          <a:xfrm>
            <a:off x="7644384" y="422452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🏫</a:t>
            </a:r>
            <a:endParaRPr lang="en-US" sz="2000" dirty="0"/>
          </a:p>
        </p:txBody>
      </p:sp>
      <p:sp>
        <p:nvSpPr>
          <p:cNvPr id="41" name="Text 38"/>
          <p:cNvSpPr/>
          <p:nvPr/>
        </p:nvSpPr>
        <p:spPr>
          <a:xfrm>
            <a:off x="7644384" y="4608576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ปี อาจารย์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สจล.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73152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สิ่งที่จะได้เรียนวันนี้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5212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Learn Today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051560"/>
            <a:ext cx="64008" cy="169164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75488" y="1252728"/>
            <a:ext cx="457200" cy="45720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252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69848" y="123444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Value of Money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69848" y="1655064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เงินวันนี้มีค่ากว่าเงินพรุ่งนี้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เพราะอัตราเงินเฟ้อ &amp; โอกาสลงทุน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54880" y="1051560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051560"/>
            <a:ext cx="64008" cy="169164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10328" y="1252728"/>
            <a:ext cx="457200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10328" y="1252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504688" y="123444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vs Return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04688" y="1655064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ความสัมพันธ์ระหว่างความเสี่ยง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กับผลตอบแทนที่คาดหวัง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20040" y="2953512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953512"/>
            <a:ext cx="64008" cy="16916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5488" y="3154680"/>
            <a:ext cx="457200" cy="4572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5488" y="3154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69848" y="3136392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ภาพรวมตลาด 2569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69848" y="3557016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Index · ตลาดโลก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โอกาสและความท้าทายปีนี้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754880" y="2953512"/>
            <a:ext cx="41148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754880" y="2953512"/>
            <a:ext cx="64008" cy="16916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910328" y="3154680"/>
            <a:ext cx="457200" cy="457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10328" y="3154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504688" y="3136392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Return Ladder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504688" y="3557016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เปรียบเทียบ ฝากธนาคาร → B YOU MAX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กองทุนรวม → หุ้น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54864"/>
            <a:ext cx="8229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Value of Money (1/2)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5212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 — ศัตรูตัวเงียบของทุกคนที่ไม่ลงทุน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005840"/>
            <a:ext cx="2743200" cy="201168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20040" y="107899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อัตราเงินเฟ้อไทย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20040" y="141732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~2.5%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320040" y="221284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ต่อปี (ประมาณการ 2569)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2514600"/>
            <a:ext cx="2743200" cy="27432"/>
          </a:xfrm>
          <a:prstGeom prst="rect">
            <a:avLst/>
          </a:prstGeom>
          <a:solidFill>
            <a:srgbClr val="2D4A7A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25603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หมายความว่า... ของ ฿100 วันนี้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จะมีมูลค่าซื้อของได้เพียง ฿97.50 ปีหน้า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20040" y="3154680"/>
            <a:ext cx="2743200" cy="777240"/>
          </a:xfrm>
          <a:prstGeom prst="rect">
            <a:avLst/>
          </a:prstGeom>
          <a:solidFill>
            <a:srgbClr val="F4F7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0040" y="3154680"/>
            <a:ext cx="64008" cy="77724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1729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💸  Opportunity Cost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3465576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ทุกบาทที่ไม่ลงทุน = โอกาสที่เสียไป</a:t>
            </a: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เงินในกระเป๋า 'ไม่ได้อยู่นิ่ง' — มันหดตัวทุกวัน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" y="4050792"/>
            <a:ext cx="2743200" cy="777240"/>
          </a:xfrm>
          <a:prstGeom prst="rect">
            <a:avLst/>
          </a:prstGeom>
          <a:solidFill>
            <a:srgbClr val="F4F7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" y="4050792"/>
            <a:ext cx="64008" cy="77724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40690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⏰  Time is Money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361688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ยิ่งรอนาน ยิ่งเสียโอกาส</a:t>
            </a: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 ฿100K วันนี้ ≠ ฿100K ใน 10 ปี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383280" y="987552"/>
            <a:ext cx="5440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฿100,000 ซื้ออะไรได้บ้าง?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3401568" y="1417320"/>
            <a:ext cx="173736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401568" y="1417320"/>
            <a:ext cx="1737360" cy="59436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447288" y="141732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วันนี้ (2569)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813048" y="2057400"/>
            <a:ext cx="914400" cy="914400"/>
          </a:xfrm>
          <a:prstGeom prst="ellipse">
            <a:avLst/>
          </a:prstGeom>
          <a:solidFill>
            <a:srgbClr val="EFF6FF"/>
          </a:solidFill>
          <a:ln w="25400">
            <a:solidFill>
              <a:srgbClr val="1E5FB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13048" y="205740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5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฿100,000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474720" y="3063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📱 iPhone 20 × 5 เครื่อง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3474720" y="33649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✈️ ตั๋วยุโรป × 3 ใบ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3474720" y="3666744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🎓 ค่าเทอม × 2 ปี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276088" y="1417320"/>
            <a:ext cx="173736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5276088" y="1417320"/>
            <a:ext cx="1737360" cy="5943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321808" y="141732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ปีข้างหน้า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5687568" y="2057400"/>
            <a:ext cx="914400" cy="914400"/>
          </a:xfrm>
          <a:prstGeom prst="ellipse">
            <a:avLst/>
          </a:prstGeom>
          <a:solidFill>
            <a:srgbClr val="FFFBEB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687568" y="205740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฿78,120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349240" y="3063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📱 iPhone × 3-4 เครื่อง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349240" y="33649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✈️ ตั๋วยุโรป × 2 ใบ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349240" y="3666744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🎓 ค่าเทอม × 1.5 ปี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7150608" y="1417320"/>
            <a:ext cx="173736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7150608" y="1417320"/>
            <a:ext cx="1737360" cy="59436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96328" y="141732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ปีข้างหน้า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7562088" y="2057400"/>
            <a:ext cx="914400" cy="914400"/>
          </a:xfrm>
          <a:prstGeom prst="ellipse">
            <a:avLst/>
          </a:prstGeom>
          <a:solidFill>
            <a:srgbClr val="FEF2F2"/>
          </a:solidFill>
          <a:ln w="25400">
            <a:solidFill>
              <a:srgbClr val="EF444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62088" y="205740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฿61,027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7223760" y="3063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📱 iPhone × 3 เครื่อง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7223760" y="33649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✈️ ตั๋วยุโรป × 1-2 ใบ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7223760" y="3666744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🎓 ค่าเทอม × 1 ปี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3383280" y="4956048"/>
            <a:ext cx="5440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คำนวณจากเงินเฟ้อ 2.5%/ปี  |  ราคาสินค้าเป็นการประมาณการเพื่อการศึกษา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54864"/>
            <a:ext cx="8229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Value of Money (2/2)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5212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พลังทบต้น — อาวุธลับของนักลงทุนระยะยาว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005840"/>
            <a:ext cx="3566160" cy="658368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20040" y="10058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FV  =  PV  ×  ( 1 + r )ⁿ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20040" y="137160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FV = มูลค่าอนาคต  |  PV = เงินต้น  |  r = ผลตอบแทน  |  n = ปี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783080"/>
            <a:ext cx="3566160" cy="1097280"/>
          </a:xfrm>
          <a:prstGeom prst="rect">
            <a:avLst/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783080"/>
            <a:ext cx="64008" cy="109728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82880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กฎ 72 (Rule of 72)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2148840"/>
            <a:ext cx="3337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เงินจะ 'เพิ่มเป็น 2 เท่า' ในกี่ปี?</a:t>
            </a:r>
            <a:endParaRPr lang="en-US" sz="1050" dirty="0"/>
          </a:p>
          <a:p>
            <a:pPr algn="l"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72 ÷ อัตราผลตอบแทน (%)</a:t>
            </a:r>
            <a:endParaRPr lang="en-US" sz="1050" dirty="0"/>
          </a:p>
          <a:p>
            <a:pPr algn="l" indent="0" marL="0">
              <a:buNone/>
            </a:pPr>
            <a:endParaRPr lang="en-US" sz="1050" dirty="0"/>
          </a:p>
          <a:p>
            <a:pPr algn="l"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ตัวอย่าง: ผลตอบแทน 8%/ปี → เงินเพิ่มเป็น 2× ใน 9 ปี</a:t>
            </a:r>
            <a:endParaRPr lang="en-US" sz="1050" dirty="0"/>
          </a:p>
          <a:p>
            <a:pPr algn="l" indent="0" marL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ผลตอบแทน 12%/ปี → เงินเพิ่มเป็น 2× ใน 6 ปี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0040" y="2999232"/>
            <a:ext cx="3566160" cy="1920240"/>
          </a:xfrm>
          <a:prstGeom prst="rect">
            <a:avLst/>
          </a:prstGeom>
          <a:solidFill>
            <a:srgbClr val="F4F7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04495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เริ่มเร็ว vs เริ่มช้า (ลงทุน ฿3,000/เดือน @ 8%)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84048" y="3429000"/>
            <a:ext cx="33832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4048" y="3429000"/>
            <a:ext cx="45720" cy="43891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12064" y="345643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คนที่เริ่มอายุ 25  (ออมถึง 65 = 40 ปี)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12064" y="364845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฿10,492,530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84048" y="3931920"/>
            <a:ext cx="33832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4048" y="3931920"/>
            <a:ext cx="45720" cy="438912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2064" y="395935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คนที่เริ่มอายุ 35  (ออมถึง 65 = 30 ปี)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12064" y="415137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E5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฿4,477,880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84048" y="4434840"/>
            <a:ext cx="33832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84048" y="4434840"/>
            <a:ext cx="45720" cy="43891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12064" y="446227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คนที่เริ่มอายุ 45  (ออมถึง 65 = 20 ปี)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12064" y="465429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฿1,772,420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84048" y="4956048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ต่างกันเพียง 10 ปี แต่เงินต่างกันมากกว่า 2 เท่า!</a:t>
            </a:r>
            <a:endParaRPr lang="en-US" sz="900" dirty="0"/>
          </a:p>
        </p:txBody>
      </p:sp>
      <p:graphicFrame>
        <p:nvGraphicFramePr>
          <p:cNvPr id="27" name="Chart 0" descr=""/>
          <p:cNvGraphicFramePr/>
          <p:nvPr/>
        </p:nvGraphicFramePr>
        <p:xfrm>
          <a:off x="4069080" y="960120"/>
          <a:ext cx="475488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8" name="Text 25"/>
          <p:cNvSpPr/>
          <p:nvPr/>
        </p:nvSpPr>
        <p:spPr>
          <a:xfrm>
            <a:off x="4114800" y="4956048"/>
            <a:ext cx="4663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มูลค่า</a:t>
            </a:r>
            <a:endParaRPr lang="en-US" sz="9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หลัง 20 ปี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73152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vs Return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5212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ความเสี่ยงสูง → โอกาสผลตอบแทนสูง | ไม่มีผลตอบแทนฟรีในโลก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65760" y="102412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⬆ ผลตอบแทนที่คาดหวัง (Expected Return)  ·  ➡ ความเสี่ยง (Risk)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3749040"/>
            <a:ext cx="1463040" cy="457200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20040" y="378561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0.5–2%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20040" y="42793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เงินฝาก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" y="46177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ความเสี่ยง: ต่ำมาก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039112" y="3246120"/>
            <a:ext cx="1463040" cy="960120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039112" y="328269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2–4%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039112" y="42793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พันธบัตร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039112" y="46177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ความเสี่ยง: ต่ำ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758184" y="2743200"/>
            <a:ext cx="1463040" cy="1463040"/>
          </a:xfrm>
          <a:prstGeom prst="rect">
            <a:avLst/>
          </a:prstGeom>
          <a:solidFill>
            <a:srgbClr val="1E5FBF"/>
          </a:solidFill>
          <a:ln w="12700">
            <a:solidFill>
              <a:srgbClr val="1E5FB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758184" y="277977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3–7%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58184" y="42793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กองทุนรวม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758184" y="46177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ความเสี่ยง: ปานกลาง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477256" y="2240280"/>
            <a:ext cx="1463040" cy="19659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77256" y="227685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8–15%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77256" y="42793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หุ้น (SET)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77256" y="46177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ความเสี่ยง: สูง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7196328" y="1737360"/>
            <a:ext cx="1463040" cy="246888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7196328" y="177393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±50%+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196328" y="42793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Crypto/DW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196328" y="46177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ความเสี่ยง: สูงมาก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0040" y="1371600"/>
            <a:ext cx="8503920" cy="822960"/>
          </a:xfrm>
          <a:prstGeom prst="rect">
            <a:avLst/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2920" y="13716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หลักการสำคัญ: </a:t>
            </a:r>
            <a:pPr algn="l" indent="0" marL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นักลงทุนควรเลือก Asset Class ที่เหมาะกับ </a:t>
            </a:r>
            <a:pPr algn="l" indent="0" marL="0">
              <a:buNone/>
            </a:pPr>
            <a:r>
              <a:rPr lang="en-US" sz="1350" b="1" dirty="0">
                <a:solidFill>
                  <a:srgbClr val="1E5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เป้าหมาย · ระยะเวลา · และความทนทานต่อความเสี่ยง</a:t>
            </a:r>
            <a:pPr algn="l" indent="0" marL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ของตัวเอง ไม่ใช่ตามกระแส!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0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ภาพรวมตลาดไทย-โลก ปี 2569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6751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Thailand &amp; Global Market Overview 2026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078992"/>
            <a:ext cx="1920240" cy="1828800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20040" y="114300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📊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20040" y="157276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5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~1,350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20040" y="210312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" y="23591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Index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(ณ ต้นปี 2569)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468880" y="1078992"/>
            <a:ext cx="1920240" cy="1828800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468880" y="114300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🇺🇸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468880" y="157276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5,900+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2468880" y="210312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468880" y="23591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S&amp;P 500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(Wall Street)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617720" y="1078992"/>
            <a:ext cx="1920240" cy="1828800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617720" y="114300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📈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4617720" y="157276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2.6%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4617720" y="210312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617720" y="23591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อัตราเงินเฟ้อไทย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(SCB EIC Q2/2026)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766560" y="1078992"/>
            <a:ext cx="1920240" cy="1828800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766560" y="114300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🏦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6766560" y="157276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1.00%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6766560" y="210312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766560" y="23591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ดอกเบี้ยนโยบาย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(ธปท. 2026F)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7200" y="3035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ประเด็นสำคัญปี 2569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320040" y="3401568"/>
            <a:ext cx="4160520" cy="548640"/>
          </a:xfrm>
          <a:prstGeom prst="rect">
            <a:avLst/>
          </a:prstGeom>
          <a:solidFill>
            <a:srgbClr val="162D58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401568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🤖  AI &amp; Data Center ดึง FDI — อิเล็กทรอนิกส์ส่งออกโต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4754880" y="3401568"/>
            <a:ext cx="4160520" cy="548640"/>
          </a:xfrm>
          <a:prstGeom prst="rect">
            <a:avLst/>
          </a:prstGeom>
          <a:solidFill>
            <a:srgbClr val="162D58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92040" y="3401568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K-Shaped Recovery — ธุรกิจใหญ่ฟื้น แต่ SME ยังเปราะบาง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320040" y="4059936"/>
            <a:ext cx="4160520" cy="548640"/>
          </a:xfrm>
          <a:prstGeom prst="rect">
            <a:avLst/>
          </a:prstGeom>
          <a:solidFill>
            <a:srgbClr val="162D58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" y="405993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 สงคราม M.E. คลี่คลาย → พลังงานลด ท่องเที่ยวฟื้น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4754880" y="4059936"/>
            <a:ext cx="4160520" cy="548640"/>
          </a:xfrm>
          <a:prstGeom prst="rect">
            <a:avLst/>
          </a:prstGeom>
          <a:solidFill>
            <a:srgbClr val="162D58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92040" y="405993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ความเสี่ยง: ภาษีมาตรา 301 สหรัฐฯ · El Niño · หนี้สูง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20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949440" y="109728"/>
            <a:ext cx="2011680" cy="411480"/>
          </a:xfrm>
          <a:prstGeom prst="rect">
            <a:avLst/>
          </a:prstGeom>
          <a:solidFill>
            <a:srgbClr val="162D58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949440" y="10972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ที่มา: SCB EIC Q2/2026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164592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เศรษฐกิจไทย-โลก 2026 — SCB EIC Outlook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ไทยปรับเพิ่มเป็น 2% | ฟื้นตัวแบบ K-Shaped | โอกาสอยู่ในกลุ่ม AI &amp; Tech &amp; Tourism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0040" y="1024128"/>
            <a:ext cx="1920240" cy="1572768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107899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🇹🇭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20040" y="14447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2.0%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" y="1947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ไทย 2026F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0040" y="222199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จาก 1.7% (พ.ค.)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468880" y="1024128"/>
            <a:ext cx="1920240" cy="1572768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468880" y="107899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🌍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2468880" y="14447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468880" y="1947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โลก 2026F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468880" y="222199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จาก 2.8% (ปี 2025)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17720" y="1024128"/>
            <a:ext cx="1920240" cy="1572768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617720" y="107899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📈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617720" y="14447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2.6%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4617720" y="1947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เงินเฟ้อไทย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617720" y="222199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อยู่ในกรอบเป้าหมาย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766560" y="1024128"/>
            <a:ext cx="1920240" cy="1572768"/>
          </a:xfrm>
          <a:prstGeom prst="rect">
            <a:avLst/>
          </a:prstGeom>
          <a:solidFill>
            <a:srgbClr val="1B3A6B"/>
          </a:solidFill>
          <a:ln w="12700">
            <a:solidFill>
              <a:srgbClr val="2D509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766560" y="107899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💱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766560" y="1444752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9A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32–33</a:t>
            </a:r>
            <a:endParaRPr lang="en-US" sz="2600" dirty="0"/>
          </a:p>
        </p:txBody>
      </p:sp>
      <p:sp>
        <p:nvSpPr>
          <p:cNvPr id="25" name="Text 23"/>
          <p:cNvSpPr/>
          <p:nvPr/>
        </p:nvSpPr>
        <p:spPr>
          <a:xfrm>
            <a:off x="6766560" y="1947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บาท/ดอลลาร์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766560" y="222199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THB/USD (สิ้นปี 2026)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20040" y="2670048"/>
            <a:ext cx="4160520" cy="384048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2670048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โอกาสลงทุน — กลุ่มที่น่าจับตา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320040" y="3108960"/>
            <a:ext cx="4160520" cy="329184"/>
          </a:xfrm>
          <a:prstGeom prst="rect">
            <a:avLst/>
          </a:prstGeom>
          <a:solidFill>
            <a:srgbClr val="162D58"/>
          </a:solidFill>
          <a:ln w="6350">
            <a:solidFill>
              <a:srgbClr val="2D509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310896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🤖  AI · Data Center · Semiconductors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20040" y="3474720"/>
            <a:ext cx="4160520" cy="329184"/>
          </a:xfrm>
          <a:prstGeom prst="rect">
            <a:avLst/>
          </a:prstGeom>
          <a:solidFill>
            <a:srgbClr val="1B3A6B"/>
          </a:solidFill>
          <a:ln w="6350">
            <a:solidFill>
              <a:srgbClr val="2D509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347472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อิเล็กทรอนิกส์ไทย (FDI เข้าแรง)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320040" y="3840480"/>
            <a:ext cx="4160520" cy="329184"/>
          </a:xfrm>
          <a:prstGeom prst="rect">
            <a:avLst/>
          </a:prstGeom>
          <a:solidFill>
            <a:srgbClr val="162D58"/>
          </a:solidFill>
          <a:ln w="6350">
            <a:solidFill>
              <a:srgbClr val="2D509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7200" y="384048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✈️  ท่องเที่ยว (ราคาพลังงานลด → ต้นทุนลด)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20040" y="4206240"/>
            <a:ext cx="4160520" cy="329184"/>
          </a:xfrm>
          <a:prstGeom prst="rect">
            <a:avLst/>
          </a:prstGeom>
          <a:solidFill>
            <a:srgbClr val="1B3A6B"/>
          </a:solidFill>
          <a:ln w="6350">
            <a:solidFill>
              <a:srgbClr val="2D509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7200" y="420624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🌱  พลังงานสะอาด + โครงสร้างพื้นฐาน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320040" y="4572000"/>
            <a:ext cx="4160520" cy="329184"/>
          </a:xfrm>
          <a:prstGeom prst="rect">
            <a:avLst/>
          </a:prstGeom>
          <a:solidFill>
            <a:srgbClr val="162D58"/>
          </a:solidFill>
          <a:ln w="6350">
            <a:solidFill>
              <a:srgbClr val="2D509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" y="457200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🏥  Healthcare · อาหาร (Megatrend)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663440" y="2670048"/>
            <a:ext cx="4160520" cy="384048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54880" y="2670048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ความเสี่ยง — สิ่งที่ต้องระวัง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4663440" y="3108960"/>
            <a:ext cx="4160520" cy="329184"/>
          </a:xfrm>
          <a:prstGeom prst="rect">
            <a:avLst/>
          </a:prstGeom>
          <a:solidFill>
            <a:srgbClr val="2D1515"/>
          </a:solidFill>
          <a:ln w="6350">
            <a:solidFill>
              <a:srgbClr val="5A2D2D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00600" y="310896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🇺🇸  ภาษีนำเข้าสหรัฐฯ มาตรา 301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4663440" y="3474720"/>
            <a:ext cx="4160520" cy="329184"/>
          </a:xfrm>
          <a:prstGeom prst="rect">
            <a:avLst/>
          </a:prstGeom>
          <a:solidFill>
            <a:srgbClr val="3A1A1A"/>
          </a:solidFill>
          <a:ln w="6350">
            <a:solidFill>
              <a:srgbClr val="5A2D2D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00600" y="347472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☀️  El Niño 2026 — ฝนต่ำกว่าค่าเฉลี่ย 12%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663440" y="3840480"/>
            <a:ext cx="4160520" cy="329184"/>
          </a:xfrm>
          <a:prstGeom prst="rect">
            <a:avLst/>
          </a:prstGeom>
          <a:solidFill>
            <a:srgbClr val="2D1515"/>
          </a:solidFill>
          <a:ln w="6350">
            <a:solidFill>
              <a:srgbClr val="5A2D2D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800600" y="384048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💳  หนี้ครัวเรือนสูง · SME เปราะบาง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4663440" y="4206240"/>
            <a:ext cx="4160520" cy="329184"/>
          </a:xfrm>
          <a:prstGeom prst="rect">
            <a:avLst/>
          </a:prstGeom>
          <a:solidFill>
            <a:srgbClr val="3A1A1A"/>
          </a:solidFill>
          <a:ln w="6350">
            <a:solidFill>
              <a:srgbClr val="5A2D2D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800600" y="420624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K-Shaped: ครัวเรือนรายได้ต่ำยังลำบาก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4663440" y="4572000"/>
            <a:ext cx="4160520" cy="329184"/>
          </a:xfrm>
          <a:prstGeom prst="rect">
            <a:avLst/>
          </a:prstGeom>
          <a:solidFill>
            <a:srgbClr val="2D1515"/>
          </a:solidFill>
          <a:ln w="6350">
            <a:solidFill>
              <a:srgbClr val="5A2D2D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00600" y="457200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📉  เศรษฐกิจโลกชะลอ กำลังซื้อโลกลด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044"/>
          </a:solidFill>
          <a:ln w="12700">
            <a:solidFill>
              <a:srgbClr val="0F20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7315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🛠 เครื่องมือสำหรับนักลงทุนมือใหม่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5212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Tools for Beginning Investors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024128"/>
            <a:ext cx="2724912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024128"/>
            <a:ext cx="2724912" cy="868680"/>
          </a:xfrm>
          <a:prstGeom prst="rect">
            <a:avLst/>
          </a:prstGeom>
          <a:solidFill>
            <a:srgbClr val="2962FF"/>
          </a:solidFill>
          <a:ln w="12700">
            <a:solidFill>
              <a:srgbClr val="2962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024128"/>
            <a:ext cx="25420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TradingView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11480" y="1938528"/>
            <a:ext cx="2542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tradingview.com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2267712"/>
            <a:ext cx="24505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กราฟหุ้นระดับโปร ฟรี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ดู SET · Global · Crypto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วาด Indicator ได้ทันที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" y="3310128"/>
            <a:ext cx="2724912" cy="274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64992"/>
            <a:ext cx="2450592" cy="1444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วิเคราะห์กราฟ Technical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ดูข้อมูล Real-time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Trading ทดสอบ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00400" y="1024128"/>
            <a:ext cx="2724912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0" y="1024128"/>
            <a:ext cx="2724912" cy="86868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91840" y="1024128"/>
            <a:ext cx="25420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Click2Win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(Settrade)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291840" y="1938528"/>
            <a:ext cx="2542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click2win.th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337560" y="2267712"/>
            <a:ext cx="24505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โปรแกรมแข่งขันจำลองพอร์ต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โดยตลาดหลักทรัพย์ SET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ฝึกเล่นหุ้นโดยไม่เสียเงิน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200400" y="3310128"/>
            <a:ext cx="2724912" cy="274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37560" y="3364992"/>
            <a:ext cx="2450592" cy="1444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ทดลองลงทุนเสมือนจริง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แข่งขัน + เรียนรู้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วัดผลสม่ำเสมอ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080760" y="1024128"/>
            <a:ext cx="2724912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4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080760" y="1024128"/>
            <a:ext cx="2724912" cy="86868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72200" y="1024128"/>
            <a:ext cx="25420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App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172200" y="1938528"/>
            <a:ext cx="2542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set.or.th/app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17920" y="2267712"/>
            <a:ext cx="24505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แอปทางการจาก SET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ข้อมูลบริษัทจดทะเบียนครบ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งบการเงิน · ข่าว · ราคาล่าสุด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080760" y="3310128"/>
            <a:ext cx="2724912" cy="274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17920" y="3364992"/>
            <a:ext cx="2450592" cy="1444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ดูงบการเงิน (Fundamental)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ติดตามข่าว บจ.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ค้นหา 56-1 One Report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สัปดาห์ที่ 1 | ทำไมทุกคนต้องลงทุน?</dc:title>
  <dc:subject>PptxGenJS Presentation</dc:subject>
  <dc:creator>พงศธร โชติยะศิลป์</dc:creator>
  <cp:lastModifiedBy>พงศธร โชติยะศิลป์</cp:lastModifiedBy>
  <cp:revision>1</cp:revision>
  <dcterms:created xsi:type="dcterms:W3CDTF">2026-06-23T12:59:25Z</dcterms:created>
  <dcterms:modified xsi:type="dcterms:W3CDTF">2026-06-23T12:59:25Z</dcterms:modified>
</cp:coreProperties>
</file>