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tfex.co.th/en/products/equity/set50-index-futures/market-data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tfex.co.th/en/products/equity/set50-index-futures/margin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tfex.co.th/en/products/equity/single-stock-futures/margin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tfex.co.th/en/products/equity/set50-index-options/market-data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tfex.co.th/th/products" TargetMode="Externa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set.or.th/th/market/index/set50/overview" TargetMode="Externa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lick2win.settrade.com/" TargetMode="Externa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hyperlink" Target="https://cpongsatorn.netlify.app/homework-w11.html" TargetMode="Externa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45720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200">
                <a:solidFill>
                  <a:srgbClr val="111111"/>
                </a:solidFill>
                <a:latin typeface="Calibri"/>
              </a:rPr>
              <a:t>90643028 · GENED 1/2569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4572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50" b="1" spc="200">
                <a:solidFill>
                  <a:srgbClr val="111111"/>
                </a:solidFill>
                <a:latin typeface="Calibri"/>
              </a:rPr>
              <a:t>SMART TIPS FOR BEGINNING INVESTORS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457200"/>
            <a:ext cx="23317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850" b="1" spc="200">
                <a:solidFill>
                  <a:srgbClr val="E10600"/>
                </a:solidFill>
                <a:latin typeface="Calibri"/>
              </a:rPr>
              <a:t>WEEK 11 · MAKE-UP CLASS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877824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97280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>
                <a:solidFill>
                  <a:srgbClr val="111111"/>
                </a:solidFill>
                <a:latin typeface="Calibri"/>
              </a:rPr>
              <a:t>DERIVATIVES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737360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>
                <a:solidFill>
                  <a:srgbClr val="E10600"/>
                </a:solidFill>
                <a:latin typeface="Calibri"/>
              </a:rPr>
              <a:t>&amp; TFEX 101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578608"/>
            <a:ext cx="49377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111111"/>
                </a:solidFill>
                <a:latin typeface="Calibri"/>
              </a:rPr>
              <a:t>FUTURES  ·  OPTIONS  ·  SSF  ·  STRATEGY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944368"/>
            <a:ext cx="4846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6B7280"/>
                </a:solidFill>
                <a:latin typeface="Calibri"/>
              </a:rPr>
              <a:t>สัญญาที่ราคาขึ้นอยู่กับของอื่น — เครื่องมือเดียวกัน ใช้ "ลดความเสี่ยง" ก็ได้ ใช้ "เก็งกำไรด้วยเงินน้อยคุมเงินก้อนใหญ่" ก็ได้ คาบนี้เรียนให้รู้ว่ามันทำงานยังไง ก่อนเริ่ม Assignment 2</a:t>
            </a:r>
          </a:p>
        </p:txBody>
      </p:sp>
      <p:pic>
        <p:nvPicPr>
          <p:cNvPr id="12" name="Picture 11" descr="long_c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188720"/>
            <a:ext cx="3063240" cy="21396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86000" y="4041648"/>
            <a:ext cx="457200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371600" y="4169663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111111"/>
                </a:solidFill>
                <a:latin typeface="Calibri"/>
              </a:rPr>
              <a:t>สัปดาห์ที่ 11  •  เสาร์ 26 ก.ย. 2569  •  เรียนชดเชย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443984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0">
                <a:solidFill>
                  <a:srgbClr val="6B7280"/>
                </a:solidFill>
                <a:latin typeface="Calibri"/>
              </a:rPr>
              <a:t>อ.พงศธร โชติยะศิลป์ (Bankiez)  •  สถาบันเทคโนโลยีพระจอมเกล้าเจ้าคุณทหารลาดกระบัง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01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Calibri"/>
              </a:rPr>
              <a:t>Game Plan — 5 ช่วง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WEEK 11 · ROADMAP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188720"/>
            <a:ext cx="54864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188720"/>
            <a:ext cx="58521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111111"/>
                </a:solidFill>
                <a:latin typeface="Calibri"/>
              </a:rPr>
              <a:t>FUTURES — Long/Short · Series · Margin · SSF · ย้อนเวลา · Barings + โกเบ 1995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1188720"/>
            <a:ext cx="16002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850" b="1" spc="100">
                <a:solidFill>
                  <a:srgbClr val="6B7280"/>
                </a:solidFill>
                <a:latin typeface="Calibri"/>
              </a:rPr>
              <a:t>สไลด์ 3–15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66420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37360"/>
            <a:ext cx="54864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1737360"/>
            <a:ext cx="58521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111111"/>
                </a:solidFill>
                <a:latin typeface="Calibri"/>
              </a:rPr>
              <a:t>OPTIONS — Call / Put ทีละขั้น · Option vs หวย · WORKSHOP · Strategy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0" y="1737360"/>
            <a:ext cx="16002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850" b="1" spc="100">
                <a:solidFill>
                  <a:srgbClr val="6B7280"/>
                </a:solidFill>
                <a:latin typeface="Calibri"/>
              </a:rPr>
              <a:t>สไลด์ 16–27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21284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286000"/>
            <a:ext cx="54864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2286000"/>
            <a:ext cx="58521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111111"/>
                </a:solidFill>
                <a:latin typeface="Calibri"/>
              </a:rPr>
              <a:t>เคส CoCo Deutsche Bank · เทียบ หุ้น / SSF / Futures / Options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2286000"/>
            <a:ext cx="16002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850" b="1" spc="100">
                <a:solidFill>
                  <a:srgbClr val="6B7280"/>
                </a:solidFill>
                <a:latin typeface="Calibri"/>
              </a:rPr>
              <a:t>สไลด์ 28–30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276148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834640"/>
            <a:ext cx="54864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34640"/>
            <a:ext cx="58521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111111"/>
                </a:solidFill>
                <a:latin typeface="Calibri"/>
              </a:rPr>
              <a:t>TFEX — เมนูสินค้า · ลองเทรด S50 · ความเสี่ยง 5 ข้อ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2834640"/>
            <a:ext cx="16002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850" b="1" spc="100">
                <a:solidFill>
                  <a:srgbClr val="6B7280"/>
                </a:solidFill>
                <a:latin typeface="Calibri"/>
              </a:rPr>
              <a:t>สไลด์ 31–34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31012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3383280"/>
            <a:ext cx="54864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383280"/>
            <a:ext cx="58521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111111"/>
                </a:solidFill>
                <a:latin typeface="Calibri"/>
              </a:rPr>
              <a:t>Assignment 2 (TFEX) + การบ้าน 5 นาที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40880" y="3383280"/>
            <a:ext cx="16002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850" b="1" spc="100">
                <a:solidFill>
                  <a:srgbClr val="6B7280"/>
                </a:solidFill>
                <a:latin typeface="Calibri"/>
              </a:rPr>
              <a:t>สไลด์ 35–37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85876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449884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คำถามประจำคาบ:  </a:t>
            </a:r>
            <a:r>
              <a:rPr sz="1050" b="1">
                <a:solidFill>
                  <a:srgbClr val="111111"/>
                </a:solidFill>
                <a:latin typeface="Calibri"/>
              </a:rPr>
              <a:t>เครื่องมือเดียวกัน ทำไมบางคนใช้แล้วปลอดภัยขึ้น แต่บางคนใช้แล้วล้างพอร์ต?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02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Derivative คืออะไร — "สัญญา" ไม่ใช่ "ของ"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DEFINITION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8138160" cy="5120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115568"/>
            <a:ext cx="77724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อนุพันธ์ (Derivative)  =  </a:t>
            </a:r>
            <a:r>
              <a:rPr sz="1050" b="1">
                <a:solidFill>
                  <a:srgbClr val="FFFFFF"/>
                </a:solidFill>
                <a:latin typeface="Calibri"/>
              </a:rPr>
              <a:t>สัญญาที่มูลค่าขึ้นอยู่กับราคาของสิ่งอื่น เรียกว่า "สินทรัพย์อ้างอิง" (underlying) เช่น ดัชนี ทองคำ ค่าเงิน หุ้น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783080"/>
            <a:ext cx="1920240" cy="914400"/>
          </a:xfrm>
          <a:prstGeom prst="rect">
            <a:avLst/>
          </a:prstGeom>
          <a:noFill/>
          <a:ln w="9525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" y="1856231"/>
            <a:ext cx="16916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spc="150">
                <a:solidFill>
                  <a:srgbClr val="E10600"/>
                </a:solidFill>
                <a:latin typeface="Calibri"/>
              </a:rPr>
              <a:t>FORWARD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" y="2148840"/>
            <a:ext cx="169164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สัญญาซื้อขายล่วงหน้า ตกลงกันเอง 2 ฝ่าย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783080"/>
            <a:ext cx="1920240" cy="914400"/>
          </a:xfrm>
          <a:prstGeom prst="rect">
            <a:avLst/>
          </a:prstGeom>
          <a:noFill/>
          <a:ln w="9525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88336" y="1856231"/>
            <a:ext cx="16916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spc="150">
                <a:solidFill>
                  <a:srgbClr val="E10600"/>
                </a:solidFill>
                <a:latin typeface="Calibri"/>
              </a:rPr>
              <a:t>FUTURES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8336" y="2148840"/>
            <a:ext cx="169164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สัญญาซื้อขายล่วงหน้าแบบมาตรฐาน เทรดในตลาด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17720" y="1783080"/>
            <a:ext cx="1920240" cy="914400"/>
          </a:xfrm>
          <a:prstGeom prst="rect">
            <a:avLst/>
          </a:prstGeom>
          <a:noFill/>
          <a:ln w="9525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45736" y="1856231"/>
            <a:ext cx="16916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spc="150">
                <a:solidFill>
                  <a:srgbClr val="E10600"/>
                </a:solidFill>
                <a:latin typeface="Calibri"/>
              </a:rPr>
              <a:t>OPTIONS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45736" y="2148840"/>
            <a:ext cx="169164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"สิทธิ" (ไม่ใช่ภาระ) ที่จะซื้อ/ขายตามราคาที่ตกลง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75120" y="1783080"/>
            <a:ext cx="1920240" cy="914400"/>
          </a:xfrm>
          <a:prstGeom prst="rect">
            <a:avLst/>
          </a:prstGeom>
          <a:noFill/>
          <a:ln w="9525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03136" y="1856231"/>
            <a:ext cx="16916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spc="150">
                <a:solidFill>
                  <a:srgbClr val="E10600"/>
                </a:solidFill>
                <a:latin typeface="Calibri"/>
              </a:rPr>
              <a:t>SWAP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03136" y="2148840"/>
            <a:ext cx="169164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สัญญาแลกกระแสเงินสดกันเป็นงวด 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2834640"/>
            <a:ext cx="39319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 spc="150">
                <a:solidFill>
                  <a:srgbClr val="E10600"/>
                </a:solidFill>
                <a:latin typeface="Calibri"/>
              </a:rPr>
              <a:t>ใช้ทำอะไร — 2 ทางที่ต่างกันสุดขั้ว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127248"/>
            <a:ext cx="393192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HEDGE (ป้องกันความเสี่ยง)  </a:t>
            </a:r>
            <a:r>
              <a:rPr sz="950" b="0">
                <a:solidFill>
                  <a:srgbClr val="6B7280"/>
                </a:solidFill>
                <a:latin typeface="Calibri"/>
              </a:rPr>
              <a:t>ลดความเสี่ยงที่มีอยู่แล้ว เช่น ชาวนาล็อกราคาข้าว ผู้ส่งออกล็อกค่าเงิน กองทุนประกันพอร์ตหุ้น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3127248"/>
            <a:ext cx="393192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E10600"/>
                </a:solidFill>
                <a:latin typeface="Calibri"/>
              </a:rPr>
              <a:t>SPECULATE (เก็งกำไร)  </a:t>
            </a:r>
            <a:r>
              <a:rPr sz="950" b="0">
                <a:solidFill>
                  <a:srgbClr val="6B7280"/>
                </a:solidFill>
                <a:latin typeface="Calibri"/>
              </a:rPr>
              <a:t>รับความเสี่ยงเพิ่มเพื่อหวังกำไร — วางเงินส่วนน้อย แต่ได้/เสียตามมูลค่าเต็มสัญญา (leverage)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3931920"/>
            <a:ext cx="8138160" cy="475488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3931920"/>
            <a:ext cx="77724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E10600"/>
                </a:solidFill>
                <a:latin typeface="Calibri"/>
              </a:rPr>
              <a:t>จำให้ขึ้นใจ:  </a:t>
            </a:r>
            <a:r>
              <a:rPr sz="950" b="0">
                <a:solidFill>
                  <a:srgbClr val="111111"/>
                </a:solidFill>
                <a:latin typeface="Calibri"/>
              </a:rPr>
              <a:t>อนุพันธ์เป็นเกม zero-sum — กำไรของฝ่ายหนึ่ง = ขาดทุนของอีกฝ่ายพอดี (ก่อนหักค่าธรรมเนียม) ต่างจากหุ้นที่บริษัทสร้างกำไรเพิ่มได้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03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960120"/>
            <a:ext cx="1097280" cy="1097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1014984"/>
            <a:ext cx="1097280" cy="1097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300">
                <a:solidFill>
                  <a:srgbClr val="E10600"/>
                </a:solidFill>
                <a:latin typeface="Calibri"/>
              </a:rPr>
              <a:t>PART 01 · FUTURES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36192"/>
            <a:ext cx="49377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111111"/>
                </a:solidFill>
                <a:latin typeface="Calibri"/>
              </a:rPr>
              <a:t>สัญญาล่วงหน้า —</a:t>
            </a:r>
          </a:p>
          <a:p>
            <a:pPr algn="l">
              <a:lnSpc>
                <a:spcPct val="105000"/>
              </a:lnSpc>
            </a:pPr>
            <a:r>
              <a:rPr sz="2800" b="1">
                <a:solidFill>
                  <a:srgbClr val="111111"/>
                </a:solidFill>
                <a:latin typeface="Calibri"/>
              </a:rPr>
              <a:t>ล็อกราคาวันนี้ ส่งมอบวันหน้า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97480"/>
            <a:ext cx="475488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6B7280"/>
                </a:solidFill>
                <a:latin typeface="Calibri"/>
              </a:rPr>
              <a:t>"ถ้ารู้อยู่แล้วว่าอีก 3 เดือนต้องขายข้าว ทำไมไม่ตกลงราคากันตั้งแต่วันนี้?"</a:t>
            </a:r>
          </a:p>
          <a:p>
            <a:pPr algn="l">
              <a:lnSpc>
                <a:spcPct val="115000"/>
              </a:lnSpc>
            </a:pPr>
            <a:r>
              <a:rPr sz="1050" b="0">
                <a:solidFill>
                  <a:srgbClr val="6B7280"/>
                </a:solidFill>
                <a:latin typeface="Calibri"/>
              </a:rPr>
              <a:t>คำถามง่าย ๆ ข้อนี้คือจุดเริ่มของตลาดอนุพันธ์ทั้งโลก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730752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Long vs Short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0360" y="3730752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Series ใกล้ / ไกล · Roll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023360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ย้อนเวลา กรีก · โอซาก้า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4023360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เคส Barings Bank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77840" y="640080"/>
            <a:ext cx="3108960" cy="3291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7000" b="1">
                <a:solidFill>
                  <a:srgbClr val="E10600"/>
                </a:solidFill>
                <a:latin typeface="Calibri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04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Calibri"/>
              </a:rPr>
              <a:t>จาก Forward สู่ Futures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SIDE BY SIDE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97280"/>
            <a:ext cx="81381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80" b="1">
                <a:solidFill>
                  <a:srgbClr val="E10600"/>
                </a:solidFill>
                <a:latin typeface="Calibri"/>
              </a:rPr>
              <a:t>Forward  </a:t>
            </a:r>
            <a:r>
              <a:rPr sz="980" b="1">
                <a:solidFill>
                  <a:srgbClr val="111111"/>
                </a:solidFill>
                <a:latin typeface="Calibri"/>
              </a:rPr>
              <a:t>= ชาวนากับโรงสีตกลงราคาข้าวกันเองล่วงหน้า — ปัญหาคืออีกฝ่ายเบี้ยวได้ หาคู่ยาก ออกกลางทางยาก ตลาดจึงทำสัญญาให้เป็นมาตรฐาน = </a:t>
            </a:r>
            <a:r>
              <a:rPr sz="980" b="1">
                <a:solidFill>
                  <a:srgbClr val="E10600"/>
                </a:solidFill>
                <a:latin typeface="Calibri"/>
              </a:rPr>
              <a:t>Futures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572768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572768"/>
            <a:ext cx="17922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หัวข้อ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1572768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FORWARD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23560" y="1572768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FUTURES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883664"/>
            <a:ext cx="179222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ซื้อขายที่ไหน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188366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ตกลงกันเอง นอกตลาด (OTC)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23560" y="188366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ในตลาด — ของไทยคือ TFEX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249424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2249424"/>
            <a:ext cx="179222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เงื่อนไขสัญญา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224942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ออกแบบเองได้ทุกข้อ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23560" y="224942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มาตรฐาน: ขนาด เดือนหมดอายุ ช่วงราคา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615184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2615184"/>
            <a:ext cx="179222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ถ้าคู่สัญญาเบี้ยว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14600" y="261518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เสี่ยงเต็ม 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23560" y="261518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สำนักหักบัญชี (Clearing House) รับประกันการชำระ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2980944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2980944"/>
            <a:ext cx="179222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หลักประกัน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14600" y="298094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แล้วแต่ตกลง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23560" y="2980944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ต้องวาง Margin + คิดกำไร/ขาดทุนทุกวัน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346703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3346703"/>
            <a:ext cx="179222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ปิดก่อนครบกำหนด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4600" y="3346703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ยาก ต้องเจรจาใหม่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23560" y="3346703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ง่าย — เปิดสถานะตรงข้ามบนกระดาน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3712463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3712463"/>
            <a:ext cx="179222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ตอนหมดอายุ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14600" y="3712463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ส่วนใหญ่ส่งมอบของจริง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23560" y="3712463"/>
            <a:ext cx="298094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ส่วนใหญ่ปิดก่อน · SET50 Futures ชำระเป็นเงินสด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4078224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2920" y="449884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สรุปให้จำ:  </a:t>
            </a:r>
            <a:r>
              <a:rPr sz="1050" b="1">
                <a:solidFill>
                  <a:srgbClr val="111111"/>
                </a:solidFill>
                <a:latin typeface="Calibri"/>
              </a:rPr>
              <a:t>Futures = Forward ที่ตลาดทำให้เป็นมาตรฐาน + มีคนกลางค้ำประกัน แลกกับการต้องวางเงินประกัน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05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Long กับ Short — เปิดสถานะ แล้วปิดสถานะ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LONG vs SHORT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8138160" cy="384048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09728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⚠  Long / Short ไม่ได้แปลว่า "ถือยาว / ถือสั้น" — แปลว่า "ซื้อ / ขาย" คือ คาดว่าจะขึ้น / คาดว่าจะลง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609344"/>
            <a:ext cx="3913632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609344"/>
            <a:ext cx="10972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Calibri"/>
              </a:rPr>
              <a:t>LONG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1609344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ซื้อก่อน → ขายปิดทีหลัง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39696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มุมมอง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2139696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คาดว่า SET50 จะ "ขึ้น"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459736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468879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เปิดสถานะ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2468879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ส่งคำสั่ง "ซื้อ" S50Z26 ที่ 1,080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2788920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2798063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ปิดสถานะ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2798063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ส่งคำสั่ง "ขาย" S50Z26 (series เดิม)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3118103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127248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ปิดที่ 1,100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3127248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+20 จุด × 200 = +4,000 บาท ✓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447288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3456432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ปิดที่ 1,060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3456432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−20 จุด × 200 = −4,000 บาท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776472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27448" y="1609344"/>
            <a:ext cx="3913632" cy="457200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73752" y="1609344"/>
            <a:ext cx="10972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Calibri"/>
              </a:rPr>
              <a:t>SHORT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07608" y="1609344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ขายก่อน → ซื้อปิดทีหลัง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7448" y="2139696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มุมมอง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79008" y="2139696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คาดว่าจะ "ลง" หรือใช้ Hedge พอร์ตหุ้น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27448" y="2459736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27448" y="2468879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เปิดสถานะ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79008" y="2468879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ส่งคำสั่ง "ขาย" S50Z26 ที่ 1,080 — ไม่ต้องมีของ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727448" y="2788920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727448" y="2798063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ปิดสถานะ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79008" y="2798063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ส่งคำสั่ง "ซื้อ" S50Z26 คืน (series เดิม)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27448" y="3118103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7448" y="3127248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ปิดที่ 1,060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79008" y="3127248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+20 จุด × 200 = +4,000 บาท ✓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27448" y="3447288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727448" y="3456432"/>
            <a:ext cx="1051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ปิดที่ 1,100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79008" y="3456432"/>
            <a:ext cx="2862072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−20 จุด × 200 = −4,000 บาท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27448" y="3776472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02920" y="3895344"/>
            <a:ext cx="8138160" cy="493776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5800" y="3895344"/>
            <a:ext cx="7772400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E10600"/>
                </a:solidFill>
                <a:latin typeface="Calibri"/>
              </a:rPr>
              <a:t>จำให้แม่น:  </a:t>
            </a:r>
            <a:r>
              <a:rPr sz="900" b="0">
                <a:solidFill>
                  <a:srgbClr val="111111"/>
                </a:solidFill>
                <a:latin typeface="Calibri"/>
              </a:rPr>
              <a:t>Long และ Short วาง Margin เท่ากัน (S50 = 12,320 บาท) · ปิดด้วยคำสั่งตรงข้ามใน series เดิม · ถ้าไม่ปิดเอง วันหมดอายุระบบชำระเป็นเงินสดให้อัตโนมัติ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06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อ่านชื่อสัญญา — S50Z26 คืออะไร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SERIES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1078992" cy="5120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097280"/>
            <a:ext cx="1078992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S50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645920"/>
            <a:ext cx="107899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สินค้า</a:t>
            </a:r>
          </a:p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SET50 Futures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691640" y="1097280"/>
            <a:ext cx="1078992" cy="512064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91640" y="1097280"/>
            <a:ext cx="1078992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1645920"/>
            <a:ext cx="107899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E10600"/>
                </a:solidFill>
                <a:latin typeface="Calibri"/>
              </a:rPr>
              <a:t>เดือนหมดอายุ</a:t>
            </a:r>
          </a:p>
          <a:p>
            <a:pPr algn="ctr"/>
            <a:r>
              <a:rPr sz="800" b="1">
                <a:solidFill>
                  <a:srgbClr val="E10600"/>
                </a:solidFill>
                <a:latin typeface="Calibri"/>
              </a:rPr>
              <a:t>Z = ธันวาคม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80360" y="1097280"/>
            <a:ext cx="1078992" cy="5120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80360" y="1097280"/>
            <a:ext cx="1078992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0360" y="1645920"/>
            <a:ext cx="107899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ปี ค.ศ. 2026</a:t>
            </a:r>
          </a:p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= พ.ศ. 2569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40" y="1097280"/>
            <a:ext cx="443484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E10600"/>
                </a:solidFill>
                <a:latin typeface="Calibri"/>
              </a:rPr>
              <a:t>รหัสเดือน (ใช้ทั้ง Futures และ Options)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6240" y="1371600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06240" y="1371600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F </a:t>
            </a:r>
            <a:r>
              <a:rPr sz="880" b="0">
                <a:solidFill>
                  <a:srgbClr val="111111"/>
                </a:solidFill>
                <a:latin typeface="Calibri"/>
              </a:rPr>
              <a:t>ม.ค.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46904" y="1371600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946904" y="1371600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G </a:t>
            </a:r>
            <a:r>
              <a:rPr sz="880" b="0">
                <a:solidFill>
                  <a:srgbClr val="111111"/>
                </a:solidFill>
                <a:latin typeface="Calibri"/>
              </a:rPr>
              <a:t>ก.พ.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87568" y="1371600"/>
            <a:ext cx="694944" cy="30175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87568" y="1371600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E10600"/>
                </a:solidFill>
                <a:latin typeface="Calibri"/>
              </a:rPr>
              <a:t>H </a:t>
            </a:r>
            <a:r>
              <a:rPr sz="880" b="0">
                <a:solidFill>
                  <a:srgbClr val="FFFFFF"/>
                </a:solidFill>
                <a:latin typeface="Calibri"/>
              </a:rPr>
              <a:t>มี.ค.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28231" y="1371600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28231" y="1371600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J </a:t>
            </a:r>
            <a:r>
              <a:rPr sz="880" b="0">
                <a:solidFill>
                  <a:srgbClr val="111111"/>
                </a:solidFill>
                <a:latin typeface="Calibri"/>
              </a:rPr>
              <a:t>เม.ย.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168896" y="1371600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68896" y="1371600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K </a:t>
            </a:r>
            <a:r>
              <a:rPr sz="880" b="0">
                <a:solidFill>
                  <a:srgbClr val="111111"/>
                </a:solidFill>
                <a:latin typeface="Calibri"/>
              </a:rPr>
              <a:t>พ.ค.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09560" y="1371600"/>
            <a:ext cx="694944" cy="30175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909560" y="1371600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E10600"/>
                </a:solidFill>
                <a:latin typeface="Calibri"/>
              </a:rPr>
              <a:t>M </a:t>
            </a:r>
            <a:r>
              <a:rPr sz="880" b="0">
                <a:solidFill>
                  <a:srgbClr val="FFFFFF"/>
                </a:solidFill>
                <a:latin typeface="Calibri"/>
              </a:rPr>
              <a:t>มิ.ย.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6240" y="1719072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06240" y="1719072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N </a:t>
            </a:r>
            <a:r>
              <a:rPr sz="880" b="0">
                <a:solidFill>
                  <a:srgbClr val="111111"/>
                </a:solidFill>
                <a:latin typeface="Calibri"/>
              </a:rPr>
              <a:t>ก.ค.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46904" y="1719072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46904" y="1719072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Q </a:t>
            </a:r>
            <a:r>
              <a:rPr sz="880" b="0">
                <a:solidFill>
                  <a:srgbClr val="111111"/>
                </a:solidFill>
                <a:latin typeface="Calibri"/>
              </a:rPr>
              <a:t>ส.ค.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87568" y="1719072"/>
            <a:ext cx="694944" cy="30175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687568" y="1719072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E10600"/>
                </a:solidFill>
                <a:latin typeface="Calibri"/>
              </a:rPr>
              <a:t>U </a:t>
            </a:r>
            <a:r>
              <a:rPr sz="880" b="0">
                <a:solidFill>
                  <a:srgbClr val="FFFFFF"/>
                </a:solidFill>
                <a:latin typeface="Calibri"/>
              </a:rPr>
              <a:t>ก.ย.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28231" y="1719072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28231" y="1719072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V </a:t>
            </a:r>
            <a:r>
              <a:rPr sz="880" b="0">
                <a:solidFill>
                  <a:srgbClr val="111111"/>
                </a:solidFill>
                <a:latin typeface="Calibri"/>
              </a:rPr>
              <a:t>ต.ค.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168896" y="1719072"/>
            <a:ext cx="694944" cy="301752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168896" y="1719072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111111"/>
                </a:solidFill>
                <a:latin typeface="Calibri"/>
              </a:rPr>
              <a:t>X </a:t>
            </a:r>
            <a:r>
              <a:rPr sz="880" b="0">
                <a:solidFill>
                  <a:srgbClr val="111111"/>
                </a:solidFill>
                <a:latin typeface="Calibri"/>
              </a:rPr>
              <a:t>พ.ย.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909560" y="1719072"/>
            <a:ext cx="694944" cy="30175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909560" y="1719072"/>
            <a:ext cx="69494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E10600"/>
                </a:solidFill>
                <a:latin typeface="Calibri"/>
              </a:rPr>
              <a:t>Z </a:t>
            </a:r>
            <a:r>
              <a:rPr sz="880" b="0">
                <a:solidFill>
                  <a:srgbClr val="FFFFFF"/>
                </a:solidFill>
                <a:latin typeface="Calibri"/>
              </a:rPr>
              <a:t>ธ.ค.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2194560"/>
            <a:ext cx="8138159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" y="2194560"/>
            <a:ext cx="101498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Series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37360" y="2194560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ซื้อขายวันสุดท้าย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66160" y="2194560"/>
            <a:ext cx="12893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ราคาล่าสุด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83479" y="2194560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Volume วันนี้ (สัญญา)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7999" y="2194560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OI (สัญญาค้าง)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4360" y="2505456"/>
            <a:ext cx="101498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S50U26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37360" y="2505456"/>
            <a:ext cx="170078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29 ก.ย. 69  ← ใกล้สุด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66160" y="2505456"/>
            <a:ext cx="128930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1,078.2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983479" y="25054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229,998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57999" y="25054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322,570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02920" y="2734056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94360" y="2734056"/>
            <a:ext cx="101498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S50V26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37360" y="2734056"/>
            <a:ext cx="170078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29 ต.ค. 69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66160" y="2734056"/>
            <a:ext cx="128930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1,081.8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83479" y="27340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96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7999" y="27340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141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2920" y="2962656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94360" y="2962656"/>
            <a:ext cx="101498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S50X26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737360" y="2962656"/>
            <a:ext cx="170078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27 พ.ย. 69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566160" y="2962656"/>
            <a:ext cx="128930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1,078.6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983479" y="29626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79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57999" y="29626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71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02920" y="3191256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94360" y="3191256"/>
            <a:ext cx="101498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S50Z26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737360" y="3191256"/>
            <a:ext cx="170078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29 ธ.ค. 69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566160" y="3191256"/>
            <a:ext cx="128930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1,080.5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983479" y="31912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213,132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857999" y="31912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254,746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02920" y="3419856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94360" y="3419856"/>
            <a:ext cx="101498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S50H27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737360" y="3419856"/>
            <a:ext cx="170078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มี.ค. 70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566160" y="3419856"/>
            <a:ext cx="128930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1,074.8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983479" y="34198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2,910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857999" y="34198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12,750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2920" y="3648456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594360" y="3648456"/>
            <a:ext cx="101498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S50M27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737360" y="3648456"/>
            <a:ext cx="170078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มิ.ย. 70  ← ไกลสุด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566160" y="3648456"/>
            <a:ext cx="128930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1,067.8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983479" y="36484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1,294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857999" y="3648456"/>
            <a:ext cx="1746503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7,556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02920" y="3877056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02920" y="3968496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111111"/>
                </a:solidFill>
                <a:latin typeface="Calibri"/>
              </a:rPr>
              <a:t>มีพร้อมกัน 6 series:  </a:t>
            </a:r>
            <a:r>
              <a:rPr sz="900" b="0">
                <a:solidFill>
                  <a:srgbClr val="6B7280"/>
                </a:solidFill>
                <a:latin typeface="Calibri"/>
              </a:rPr>
              <a:t>3 เดือนใกล้สุด + 3 เดือนไตรมาสถัดไป (มี.ค./มิ.ย./ก.ย./ธ.ค. — กล่องดำ)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02920" y="4590288"/>
            <a:ext cx="57607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ข้อมูล TFEX 25 ก.ย. 2569 16:45 น. (ล่าช้า 15 นาที) · SET50 ปิด 1,076.81 · วันซื้อขายสุดท้ายจากปฏิทิน TFEX</a:t>
            </a:r>
          </a:p>
        </p:txBody>
      </p:sp>
      <p:sp>
        <p:nvSpPr>
          <p:cNvPr id="84" name="Rounded Rectangle 83">
            <a:hlinkClick r:id="rId2"/>
          </p:cNvPr>
          <p:cNvSpPr/>
          <p:nvPr/>
        </p:nvSpPr>
        <p:spPr>
          <a:xfrm>
            <a:off x="6400800" y="4608576"/>
            <a:ext cx="141732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TextBox 84">
            <a:hlinkClick r:id="rId2"/>
          </p:cNvPr>
          <p:cNvSpPr txBox="1"/>
          <p:nvPr/>
        </p:nvSpPr>
        <p:spPr>
          <a:xfrm>
            <a:off x="6400800" y="4608576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เช็คสด · S50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07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Series ใกล้ vs ไกล — เลือกตัวไหน และการ Roll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NEAR vs FAR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49377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1521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หัวข้อ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1097280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Series ใกล้ (U26 · Z26)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1097280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Series ไกล (H27 · M27)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408176"/>
            <a:ext cx="1152143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สภาพคล่อง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4519" y="1408176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สูง คนเทรดเยอะ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1408176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ต่ำ ราคาเสนอซื้อ/ขายห่าง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1810512"/>
            <a:ext cx="49377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1810512"/>
            <a:ext cx="1152143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ราคาเทียบดัชนี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4519" y="1810512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ใกล้ SET50 มาก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1810512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ห่างขึ้น — M27 ต่ำกว่า ~9 จุด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2212848"/>
            <a:ext cx="49377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2212848"/>
            <a:ext cx="1152143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วันหมดอายุ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4519" y="2212848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เร็ว ต้อง Roll บ่อย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2212848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นาน ถือได้โดยไม่ต้อง Roll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2615184"/>
            <a:ext cx="49377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2615184"/>
            <a:ext cx="1152143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เหมาะกับ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74519" y="2615184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เทรดสั้น · Assignment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2615184"/>
            <a:ext cx="1700784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Hedge ยาว (ยอมสภาพคล่องต่ำ)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017520"/>
            <a:ext cx="49377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23560" y="1097280"/>
            <a:ext cx="3017520" cy="2103120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760720" y="1152144"/>
            <a:ext cx="27889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ทำไม M27 ถูกกว่าดัชนี?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60720" y="1444752"/>
            <a:ext cx="27889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>
                <a:solidFill>
                  <a:srgbClr val="111111"/>
                </a:solidFill>
                <a:latin typeface="Calibri"/>
              </a:rPr>
              <a:t>SET50 1,076.81 · M27 1,067.8</a:t>
            </a:r>
          </a:p>
          <a:p>
            <a:pPr algn="l">
              <a:lnSpc>
                <a:spcPct val="110000"/>
              </a:lnSpc>
            </a:pPr>
            <a:r>
              <a:rPr sz="880" b="0">
                <a:solidFill>
                  <a:srgbClr val="111111"/>
                </a:solidFill>
                <a:latin typeface="Calibri"/>
              </a:rPr>
              <a:t>ราคา Futures ≈ ดัชนี + ต้นทุนดอกเบี้ย − ปันผลที่คาดว่าหุ้นจะจ่ายก่อนหมดอายุ</a:t>
            </a:r>
          </a:p>
          <a:p>
            <a:pPr algn="l">
              <a:lnSpc>
                <a:spcPct val="110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หุ้นไทยจ่ายปันผลก้อนใหญ่ช่วง มี.ค.–พ.ค. series ที่คร่อมช่วงนั้นจึงถูกลง — ส่วนต่างนี้เรียกว่า Basis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310128"/>
            <a:ext cx="8138160" cy="58521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310128"/>
            <a:ext cx="7863840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E10600"/>
                </a:solidFill>
                <a:latin typeface="Calibri"/>
              </a:rPr>
              <a:t>ROLL  =  </a:t>
            </a:r>
            <a:r>
              <a:rPr sz="900" b="1">
                <a:solidFill>
                  <a:srgbClr val="FFFFFF"/>
                </a:solidFill>
                <a:latin typeface="Calibri"/>
              </a:rPr>
              <a:t>ปิด series ที่กำลังหมดอายุ แล้วเปิด series ถัดไป · สัปดาห์นี้ S50U26 หมด 29 ก.ย. คนจึงย้ายไป S50Z26 — ดูได้จาก Volume ที่สูงทั้งคู่ (230,000 และ 213,000 สัญญา) · เสียค่าคอม 2 ขา + ส่วนต่างราคา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986784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80" b="1">
                <a:solidFill>
                  <a:srgbClr val="E10600"/>
                </a:solidFill>
                <a:latin typeface="Calibri"/>
              </a:rPr>
              <a:t>สังเกต:  </a:t>
            </a:r>
            <a:r>
              <a:rPr sz="980" b="1">
                <a:solidFill>
                  <a:srgbClr val="111111"/>
                </a:solidFill>
                <a:latin typeface="Calibri"/>
              </a:rPr>
              <a:t>V26 · X26 (รายเดือน) แทบไม่มีคนเทรด — "ใกล้" ไม่ได้แปลว่าคล่องเสมอ ให้ดู Volume กับ OI ก่อนเลือก series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Assignment 2: เลือก series ที่ Volume และ OI สูง — ตอนนี้คือ S50Z26 · ข้อมูล TFEX 25 ก.ย. 2569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08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Margin &amp; Leverage — วางเงินน้อย คุมเงินก้อนใหญ่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MARGIN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1155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200" b="1">
                <a:solidFill>
                  <a:srgbClr val="111111"/>
                </a:solidFill>
                <a:latin typeface="Calibri"/>
              </a:rPr>
              <a:t>215,362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82496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บาท · มูลค่า 1 สัญญา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920240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SET50 1,076.81 × 200 บาท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39" y="11155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200" b="1">
                <a:solidFill>
                  <a:srgbClr val="111111"/>
                </a:solidFill>
                <a:latin typeface="Calibri"/>
              </a:rPr>
              <a:t>12,320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39" y="1682496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บาท · เงินที่ต้องวาง (IM)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39" y="1920240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Initial Margin ของ TFEX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0759" y="11155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200" b="1">
                <a:solidFill>
                  <a:srgbClr val="E10600"/>
                </a:solidFill>
                <a:latin typeface="Calibri"/>
              </a:rPr>
              <a:t>≈ 17.5×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0759" y="1682496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Leverage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59" y="1920240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215,362 ÷ 12,320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286000"/>
            <a:ext cx="8138160" cy="914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395728"/>
            <a:ext cx="228600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Initial Margin (IM)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4640" y="2395728"/>
            <a:ext cx="58064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เงินประกันขั้นต้นที่ต้องมีก่อนเปิดสถานะ — S50 ตอนนี้ 12,320 บาท/สัญญา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2761488"/>
            <a:ext cx="228600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Maintenance Margin (MM)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2761488"/>
            <a:ext cx="58064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เงินประกันขั้นต่ำที่ต้องเหลือ — 8,659.20 บาท/สัญญา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127248"/>
            <a:ext cx="228600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Mark-to-Market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3127248"/>
            <a:ext cx="58064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ทุกสิ้นวัน ระบบเอากำไร/ขาดทุนของวันนั้นมาบวก/ลบบัญชีทันที ไม่ต้องรอปิดสถานะ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3493008"/>
            <a:ext cx="228600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Margin Call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34640" y="3493008"/>
            <a:ext cx="58064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เงินในบัญชีต่ำกว่า MM → ต้องเติมเงินให้กลับไปเท่า IM ถ้าไม่เติม โบรกบังคับปิดสถานะ (Force Close)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3913632"/>
            <a:ext cx="8138160" cy="475488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3913632"/>
            <a:ext cx="77724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30" b="1">
                <a:solidFill>
                  <a:srgbClr val="E10600"/>
                </a:solidFill>
                <a:latin typeface="Calibri"/>
              </a:rPr>
              <a:t>ลองคิด:  </a:t>
            </a:r>
            <a:r>
              <a:rPr sz="930" b="0">
                <a:solidFill>
                  <a:srgbClr val="111111"/>
                </a:solidFill>
                <a:latin typeface="Calibri"/>
              </a:rPr>
              <a:t>เงินกันชน = 12,320 − 8,659.20 = 3,660.80 บาท ≈ 18 จุดของ SET50 → ดัชนีขยับผิดทางแค่ราว 1.7% ก็โดน Margin Call แล้ว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4590288"/>
            <a:ext cx="57607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ตัวเลข IM/MM และดัชนี ณ 25 ก.ย. 2569 (TFEX · SET) — เปลี่ยนได้ตลอด เช็คก่อนใช้จริง</a:t>
            </a:r>
          </a:p>
        </p:txBody>
      </p:sp>
      <p:sp>
        <p:nvSpPr>
          <p:cNvPr id="27" name="Rounded Rectangle 26">
            <a:hlinkClick r:id="rId2"/>
          </p:cNvPr>
          <p:cNvSpPr/>
          <p:nvPr/>
        </p:nvSpPr>
        <p:spPr>
          <a:xfrm>
            <a:off x="6400800" y="4608576"/>
            <a:ext cx="141732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>
            <a:hlinkClick r:id="rId2"/>
          </p:cNvPr>
          <p:cNvSpPr txBox="1"/>
          <p:nvPr/>
        </p:nvSpPr>
        <p:spPr>
          <a:xfrm>
            <a:off x="6400800" y="4608576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เช็คสด · TFEX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09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Payoff ของ Futures — เส้นตรง ไม่มีเบาะรองรับ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PAYOFF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fut_payo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115568"/>
            <a:ext cx="4297680" cy="282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1188720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111111"/>
                </a:solidFill>
                <a:latin typeface="Calibri"/>
              </a:rPr>
              <a:t>LONG = "ซื้อ"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1453896"/>
            <a:ext cx="3611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ได้เมื่อราคาขึ้น เสียเมื่อราคาลง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847088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E10600"/>
                </a:solidFill>
                <a:latin typeface="Calibri"/>
              </a:rPr>
              <a:t>SHORT = "ขาย"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2112264"/>
            <a:ext cx="3611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ได้เมื่อราคาลง — ขายของที่ยังไม่มีได้ ต่างจากหุ้นที่ต้องมีของก่อน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2505456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111111"/>
                </a:solidFill>
                <a:latin typeface="Calibri"/>
              </a:rPr>
              <a:t>1 :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2770632"/>
            <a:ext cx="3611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ขยับเท่าไหร่ ได้/เสียเท่านั้น ไม่มีเพดานทั้งกำไรและขาดทุน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3218688"/>
            <a:ext cx="3611880" cy="60350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3218688"/>
            <a:ext cx="338328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SET50 Futures:  </a:t>
            </a:r>
            <a:r>
              <a:rPr sz="919" b="1">
                <a:solidFill>
                  <a:srgbClr val="FFFFFF"/>
                </a:solidFill>
                <a:latin typeface="Calibri"/>
              </a:rPr>
              <a:t>ดัชนีขยับ 1 จุด = 200 บาท/สัญญา
ขึ้น 10 จุด → Long +2,000 · Short −2,000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02336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ระวัง:  </a:t>
            </a:r>
            <a:r>
              <a:rPr sz="1050" b="1">
                <a:solidFill>
                  <a:srgbClr val="111111"/>
                </a:solidFill>
                <a:latin typeface="Calibri"/>
              </a:rPr>
              <a:t>เพราะวางเงินแค่ส่วนน้อยของมูลค่าสัญญา ขาดทุนจึงอาจ "เกินเงินที่วางไว้" ได้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10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SSF — Futures ของหุ้นรายตัว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SINGLE STOCK FUTURES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97280"/>
            <a:ext cx="265176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Calibri"/>
              </a:rPr>
              <a:t>44,000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27632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บาท · มูลค่า 1 สัญญา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47088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CPALL 44.00 × 1,000 หุ้น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39" y="1097280"/>
            <a:ext cx="265176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Calibri"/>
              </a:rPr>
              <a:t>3,850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39" y="1627632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บาท · เงินที่ต้องวาง (IM)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39" y="1847088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SSF ของ CPALL บน TFEX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0759" y="1097280"/>
            <a:ext cx="265176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000" b="1">
                <a:solidFill>
                  <a:srgbClr val="E10600"/>
                </a:solidFill>
                <a:latin typeface="Calibri"/>
              </a:rPr>
              <a:t>≈ 11.4×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0759" y="1627632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Leverage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59" y="1847088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44,000 ÷ 3,850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176272"/>
            <a:ext cx="8138159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176272"/>
            <a:ext cx="19751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เทียบกัน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7479" y="2176272"/>
            <a:ext cx="2889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ซื้อหุ้น CPALL 1,000 หุ้น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4999" y="2176272"/>
            <a:ext cx="2889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Long SSF CPALL 1 สัญญา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2487168"/>
            <a:ext cx="19751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เงินที่ต้องใช้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7479" y="2487168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44,000 บาท (เต็มมูลค่า)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4999" y="2487168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3,850 บาท (เงินประกัน)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2761487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2761487"/>
            <a:ext cx="19751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หุ้นขึ้น 1 บาท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7479" y="276148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+1,000 บาท = +2.3% ของเงินที่ใช้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4999" y="276148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+1,000 บาท = +26% ของเงินที่วาง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035807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3035807"/>
            <a:ext cx="19751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ปันผล / สิทธิโหวต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97479" y="303580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ได้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4999" y="303580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ไม่ได้ — ไม่ได้เป็นเจ้าของหุ้น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3310127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3310127"/>
            <a:ext cx="19751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อายุ / การชำระ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97479" y="331012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ถือได้ตลอด ได้หุ้นจริง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14999" y="331012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หมดอายุ มี.ค./มิ.ย./ก.ย./ธ.ค. · ชำระเป็นเงินสด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584447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584447"/>
            <a:ext cx="19751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อยากได้กำไรตอนหุ้นลง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97479" y="358444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ต้องยืมหุ้นมาขายก่อน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4999" y="3584447"/>
            <a:ext cx="288950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เปิด Short ได้ทันที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3858767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2920" y="402336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ใช้ทำอะไร:  </a:t>
            </a:r>
            <a:r>
              <a:rPr sz="1000" b="1">
                <a:solidFill>
                  <a:srgbClr val="111111"/>
                </a:solidFill>
                <a:latin typeface="Calibri"/>
              </a:rPr>
              <a:t>Hedge หุ้นตัวที่ถืออยู่ หรือเก็งระยะสั้น — ไม่ใช่ทางลัดในการ "ถือหุ้นระยะยาว"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4590288"/>
            <a:ext cx="57607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CPALL ปิด 44.00 และ IM 3,850 (MM 2,706) ณ 25 ก.ย. 2569 · 1 สัญญา = 1,000 หุ้น · ปัจจุบันมี SSF กว่า 100 หุ้น</a:t>
            </a:r>
          </a:p>
        </p:txBody>
      </p:sp>
      <p:sp>
        <p:nvSpPr>
          <p:cNvPr id="41" name="Rounded Rectangle 40">
            <a:hlinkClick r:id="rId2"/>
          </p:cNvPr>
          <p:cNvSpPr/>
          <p:nvPr/>
        </p:nvSpPr>
        <p:spPr>
          <a:xfrm>
            <a:off x="6400800" y="4608576"/>
            <a:ext cx="141732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>
            <a:hlinkClick r:id="rId2"/>
          </p:cNvPr>
          <p:cNvSpPr txBox="1"/>
          <p:nvPr/>
        </p:nvSpPr>
        <p:spPr>
          <a:xfrm>
            <a:off x="6400800" y="4608576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เช็คสด · SSF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11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ย้อนเวลา #1 — Miletus, กรีก ~600 ปีก่อน ค.ศ.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TIME TRAVEL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1300734" cy="2743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76072" y="1097280"/>
            <a:ext cx="1191005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1 · ฤดูหนาว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371600"/>
            <a:ext cx="130073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6072" y="1426464"/>
            <a:ext cx="1172717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111111"/>
                </a:solidFill>
                <a:latin typeface="Calibri"/>
              </a:rPr>
              <a:t>Thales นักปราชญ์ถูกคนล้อว่า "ฉลาดแล้วทำไมจน" — เขาใช้ความรู้ดูดาวคาดว่าปีหน้ามะกอกจะออกผลมาก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13382" y="1097280"/>
            <a:ext cx="1300734" cy="2743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86534" y="1097280"/>
            <a:ext cx="1191005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2 · วางมัดจำ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13382" y="1371600"/>
            <a:ext cx="130073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986534" y="1426464"/>
            <a:ext cx="1172717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111111"/>
                </a:solidFill>
                <a:latin typeface="Calibri"/>
              </a:rPr>
              <a:t>จ่ายมัดจำเล็กน้อยจองเครื่องบีบมะกอกทุกเครื่องใน Miletus และ Chios — ได้ราคาถูกเพราะไม่มีใครแย่ง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23844" y="1097280"/>
            <a:ext cx="1300734" cy="2743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96996" y="1097280"/>
            <a:ext cx="1191005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3 · หน้าเก็บเกี่ยว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23844" y="1371600"/>
            <a:ext cx="130073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96996" y="1426464"/>
            <a:ext cx="1172717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111111"/>
                </a:solidFill>
                <a:latin typeface="Calibri"/>
              </a:rPr>
              <a:t>มะกอกล้นตลาด ทุกคนต้องใช้เครื่องพร้อมกัน — Thales ปล่อยเช่าต่อในราคาที่ตัวเองกำหนด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34305" y="1097280"/>
            <a:ext cx="1300734" cy="274320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7457" y="1097280"/>
            <a:ext cx="1191005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4 · ผลลัพธ์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34305" y="1371600"/>
            <a:ext cx="130073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07457" y="1426464"/>
            <a:ext cx="1172717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111111"/>
                </a:solidFill>
                <a:latin typeface="Calibri"/>
              </a:rPr>
              <a:t>ได้เงินก้อนใหญ่ — Aristotle เล่าไว้ใน Politics ว่าเพื่อพิสูจน์ว่านักปราชญ์รวยได้ ถ้าอยากรวย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761488"/>
            <a:ext cx="55321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 spc="100">
                <a:solidFill>
                  <a:srgbClr val="E10600"/>
                </a:solidFill>
                <a:latin typeface="Calibri"/>
              </a:rPr>
              <a:t>แปลงเป็นภาษา OPTION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3017520"/>
            <a:ext cx="269290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เงินมัดจำ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Premium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68980" y="3017520"/>
            <a:ext cx="269290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สิทธิใช้เครื่องบีบ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Call Option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291839"/>
            <a:ext cx="269290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ค่าเช่าที่ตกลงไว้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Strike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68980" y="3291839"/>
            <a:ext cx="269290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ฤดูเก็บเกี่ยว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วันหมดอายุ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3566160"/>
            <a:ext cx="269290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ถ้าผลผลิตแย่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ไม่ใช้สิทธิ เสียแค่มัดจำ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68980" y="3566160"/>
            <a:ext cx="269290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ความรู้เรื่องดาว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การวิเคราะห์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877056"/>
            <a:ext cx="5532120" cy="566928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3877056"/>
            <a:ext cx="53035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40" b="1">
                <a:solidFill>
                  <a:srgbClr val="E10600"/>
                </a:solidFill>
                <a:latin typeface="Calibri"/>
              </a:rPr>
              <a:t>จำลองตัวเลข:  </a:t>
            </a:r>
            <a:r>
              <a:rPr sz="840" b="0">
                <a:solidFill>
                  <a:srgbClr val="111111"/>
                </a:solidFill>
                <a:latin typeface="Calibri"/>
              </a:rPr>
              <a:t>จอง 10 เครื่อง มัดจำเครื่องละ 10 เหรียญ (จ่าย 100) · ค่าเช่าที่ล็อกไว้ 20 · หน้าเก็บเกี่ยวปล่อยเช่าได้ 80 → กำไร (80 − 20) × 10 − 100 = 500 เหรียญ · ถ้าผลผลิตแย่ → เสียแค่ 100</a:t>
            </a:r>
          </a:p>
        </p:txBody>
      </p:sp>
      <p:pic>
        <p:nvPicPr>
          <p:cNvPr id="31" name="Picture 30" descr="tha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168" y="1097280"/>
            <a:ext cx="2089912" cy="30175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551168" y="4160520"/>
            <a:ext cx="2089911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20" b="0">
                <a:solidFill>
                  <a:srgbClr val="6B7280"/>
                </a:solidFill>
                <a:latin typeface="Calibri"/>
              </a:rPr>
              <a:t>ภาพ: Thales จาก The History of Philosophy (Thomas Stanley, 1655) · Public domain · Wikimedia Commons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780" b="0">
                <a:solidFill>
                  <a:srgbClr val="6B7280"/>
                </a:solidFill>
                <a:latin typeface="Calibri"/>
              </a:rPr>
              <a:t>ที่มา: Aristotle, Politics 1259a · ตัวเลขเป็นการจำลองเพื่อสอน — Aristotle ไม่ได้บันทึกจำนวนเงิน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12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ย้อนเวลา #2 — ตลาดข้าว Dojima โอซาก้า 1730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TIME TRAVEL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1152144" cy="2743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76072" y="1097280"/>
            <a:ext cx="104241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1 · ข้าว = เงิน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371600"/>
            <a:ext cx="115214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6072" y="1426464"/>
            <a:ext cx="1024128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10" b="0">
                <a:solidFill>
                  <a:srgbClr val="111111"/>
                </a:solidFill>
                <a:latin typeface="Calibri"/>
              </a:rPr>
              <a:t>ซามูไรได้เงินเดือนเป็น "ข้าว" · ไดเมียวส่งข้าวภาษีไปเก็บที่โกดังโอซาก้า แล้วได้ "ตั๋วข้าว" มาแทน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4792" y="1097280"/>
            <a:ext cx="1152144" cy="2743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37943" y="1097280"/>
            <a:ext cx="104241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2 · 1697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64792" y="1371600"/>
            <a:ext cx="115214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37943" y="1426464"/>
            <a:ext cx="1024128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10" b="0">
                <a:solidFill>
                  <a:srgbClr val="111111"/>
                </a:solidFill>
                <a:latin typeface="Calibri"/>
              </a:rPr>
              <a:t>พ่อค้าข้าวรวมตัวซื้อขายตั๋วข้าวกันที่ย่าน Dojima — ซื้อขายข้าวที่ยังไม่ได้เก็บเกี่ยวล่วงหน้า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26663" y="1097280"/>
            <a:ext cx="1152144" cy="2743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99815" y="1097280"/>
            <a:ext cx="104241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3 · ราคาข้าวร่วง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26663" y="1371600"/>
            <a:ext cx="115214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99815" y="1426464"/>
            <a:ext cx="1024128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10" b="0">
                <a:solidFill>
                  <a:srgbClr val="111111"/>
                </a:solidFill>
                <a:latin typeface="Calibri"/>
              </a:rPr>
              <a:t>ปลายทศวรรษ 1720 ข้าวราคาตก ซามูไรที่รายได้ผูกกับข้าวจนลง — รัฐบาลอยากให้ตลาดเป็นระบบ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88536" y="1097280"/>
            <a:ext cx="1152144" cy="274320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61688" y="1097280"/>
            <a:ext cx="104241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ฉาก 4 · 1730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88536" y="1371600"/>
            <a:ext cx="1152144" cy="1188720"/>
          </a:xfrm>
          <a:prstGeom prst="rect">
            <a:avLst/>
          </a:prstGeom>
          <a:noFill/>
          <a:ln w="9525">
            <a:solidFill>
              <a:srgbClr val="D8D8D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61688" y="1426464"/>
            <a:ext cx="1024128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10" b="0">
                <a:solidFill>
                  <a:srgbClr val="111111"/>
                </a:solidFill>
                <a:latin typeface="Calibri"/>
              </a:rPr>
              <a:t>รัฐบาลโชกุนรับรองการซื้อขายล่วงหน้าอย่างเป็นทางการ — "ข้าวในบัญชี" (โจไอไม)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761488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 spc="100">
                <a:solidFill>
                  <a:srgbClr val="E10600"/>
                </a:solidFill>
                <a:latin typeface="Calibri"/>
              </a:rPr>
              <a:t>เหมือน TFEX วันนี้ตรงไหน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3017520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หน่วยมาตรฐาน 100 โคคุ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200 บาท × จุด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3017520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ห้ามส่งมอบข้าวจริง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ชำระส่วนต่างเป็นเงินสด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291839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ระบบสมาชิก + สำนักหักบัญชี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โบรกเกอร์ + TCH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71800" y="3291839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111111"/>
                </a:solidFill>
                <a:latin typeface="Calibri"/>
              </a:rPr>
              <a:t>ซื้อขายบนกระดาษ  →  </a:t>
            </a:r>
            <a:r>
              <a:rPr sz="860" b="1">
                <a:solidFill>
                  <a:srgbClr val="E10600"/>
                </a:solidFill>
                <a:latin typeface="Calibri"/>
              </a:rPr>
              <a:t>ซื้อขายบนหน้าจอ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3877056"/>
            <a:ext cx="4937760" cy="566928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3877056"/>
            <a:ext cx="47091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40" b="1">
                <a:solidFill>
                  <a:srgbClr val="E10600"/>
                </a:solidFill>
                <a:latin typeface="Calibri"/>
              </a:rPr>
              <a:t>จำลองบทบาท:  </a:t>
            </a:r>
            <a:r>
              <a:rPr sz="840" b="0">
                <a:solidFill>
                  <a:srgbClr val="111111"/>
                </a:solidFill>
                <a:latin typeface="Calibri"/>
              </a:rPr>
              <a:t>ซามูไรกลัวข้าวราคาตก → "ขาย" ข้าวล่วงหน้า (Short) · โรงเหล้าสาเกกลัวข้าวแพง → "ซื้อ" ล่วงหน้า (Long) · ตกลงที่ 100 (หน่วยสมมติ) ถ้าราคาจริงลงเหลือ 80 ซามูไรขายข้าวได้น้อยลง 20 แต่ได้ส่วนต่างจากสัญญาคืน 20 = รายได้นิ่ง</a:t>
            </a:r>
          </a:p>
        </p:txBody>
      </p:sp>
      <p:pic>
        <p:nvPicPr>
          <p:cNvPr id="29" name="Picture 28" descr="doj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097280"/>
            <a:ext cx="3063240" cy="213770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577840" y="3280703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20" b="0">
                <a:solidFill>
                  <a:srgbClr val="6B7280"/>
                </a:solidFill>
                <a:latin typeface="Calibri"/>
              </a:rPr>
              <a:t>ภาพ: ตลาดข้าวโดจิมะ (浪花十二景 堂島米市場) ภาพพิมพ์แกะไม้ของ Yoshimitsu Sasaki ราว ค.ศ. 1880 · Public domain · Wikimedia Commons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780" b="0">
                <a:solidFill>
                  <a:srgbClr val="6B7280"/>
                </a:solidFill>
                <a:latin typeface="Calibri"/>
              </a:rPr>
              <a:t>ที่มา: Japan Exchange Group (Dojima) · Wikipedia (Dōjima Rice Exchange) · Harvard Business School case · บทบาทและตัวเลขเป็นการจำลอง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13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เคสคลาสสิก — Nick Leeson ทำ Barings Bank ล้ม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CASE STUDY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97280"/>
            <a:ext cx="1051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1993–94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1097280"/>
            <a:ext cx="3886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Leeson อายุ 28 ประจำสิงคโปร์ คุมทั้งฝั่ง "เทรด" และฝั่ง "ชำระราคา/ตรวจสอบ" เอง — ซ่อนขาดทุนในบัญชี 88888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17904"/>
            <a:ext cx="1051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ธ.ค. 1994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517904"/>
            <a:ext cx="3886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ขาดทุนที่ซ่อนไว้แล้ว S$373.9 ล้าน แต่รายงานลอนดอนว่ากำไร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938528"/>
            <a:ext cx="1051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16 ม.ค. 1995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1938528"/>
            <a:ext cx="3886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ซื้อ Nikkei Futures + ขาย Straddle (ขายทั้ง Call และ Put) เดิมพันว่า Nikkei จะนิ่งแถว 19,000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359152"/>
            <a:ext cx="1051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17 ม.ค. 1995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359152"/>
            <a:ext cx="3886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แผ่นดินไหวโกเบ → Nikkei ร่วง → Margin Call → ถัวเพิ่มเป็นเท่าตัว (ดูหน้าถัดไป)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779776"/>
            <a:ext cx="1051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23–27 ก.พ.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2779776"/>
            <a:ext cx="3886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หนีออกจากสิงคโปร์ ขาดทุนรวม ~£830 ล้าน — Barings (ตั้ง 1762) ล้ม ขายให้ ING ในราคา £1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200400"/>
            <a:ext cx="1051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ธ.ค. 1995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200400"/>
            <a:ext cx="38862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ศาลสิงคโปร์ตัดสินจำคุก 6 ปีครึ่ง (ได้ออก 3 ก.ค. 1999)</a:t>
            </a:r>
          </a:p>
        </p:txBody>
      </p:sp>
      <p:pic>
        <p:nvPicPr>
          <p:cNvPr id="18" name="Picture 17" descr="bar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097280"/>
            <a:ext cx="3017520" cy="19802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23560" y="3104960"/>
            <a:ext cx="30175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00" b="0">
                <a:solidFill>
                  <a:srgbClr val="6B7280"/>
                </a:solidFill>
                <a:latin typeface="Calibri"/>
              </a:rPr>
              <a:t>ผู้บริหารตระกูล Baring ราวทศวรรษ 1920 — ธนาคารที่เคยช่วยสหรัฐฯ ซื้อดินแดนลุยเซียนา · ภาพวาด Ambrose McEvoy · Public domain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3675887"/>
            <a:ext cx="8138160" cy="74980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12463"/>
            <a:ext cx="1280160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E10600"/>
                </a:solidFill>
                <a:latin typeface="Calibri"/>
              </a:rPr>
              <a:t>พังเพราะ</a:t>
            </a:r>
          </a:p>
          <a:p>
            <a:pPr algn="l"/>
            <a:r>
              <a:rPr sz="1100" b="1">
                <a:solidFill>
                  <a:srgbClr val="E10600"/>
                </a:solidFill>
                <a:latin typeface="Calibri"/>
              </a:rPr>
              <a:t>อะไร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74519" y="3712463"/>
            <a:ext cx="25603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E10600"/>
                </a:solidFill>
                <a:latin typeface="Calibri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48839" y="3712463"/>
            <a:ext cx="1371600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40" b="1">
                <a:solidFill>
                  <a:srgbClr val="FFFFFF"/>
                </a:solidFill>
                <a:latin typeface="Calibri"/>
              </a:rPr>
              <a:t>คนเดียวคุมทั้งเทรดและตรวจ ไม่มีใครเห็นขาดทุน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66160" y="3712463"/>
            <a:ext cx="25603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E10600"/>
                </a:solidFill>
                <a:latin typeface="Calibri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0480" y="3712463"/>
            <a:ext cx="1371600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40" b="1">
                <a:solidFill>
                  <a:srgbClr val="FFFFFF"/>
                </a:solidFill>
                <a:latin typeface="Calibri"/>
              </a:rPr>
              <a:t>Leverage ขาดทุนโตเร็วกว่าทุนทั้งธนาคาร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800" y="3712463"/>
            <a:ext cx="25603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E10600"/>
                </a:solidFill>
                <a:latin typeface="Calibr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32120" y="3712463"/>
            <a:ext cx="1371600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40" b="1">
                <a:solidFill>
                  <a:srgbClr val="FFFFFF"/>
                </a:solidFill>
                <a:latin typeface="Calibri"/>
              </a:rPr>
              <a:t>ถัวขาดทุน (doubling down) แทนการตัดขาดทุน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9440" y="3712463"/>
            <a:ext cx="25603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E10600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0" y="3712463"/>
            <a:ext cx="1371600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40" b="1">
                <a:solidFill>
                  <a:srgbClr val="FFFFFF"/>
                </a:solidFill>
                <a:latin typeface="Calibri"/>
              </a:rPr>
              <a:t>ขาย Option เก็บเบี้ย ได้ทีละน้อย เสียทีเดียวหมดตัว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780" b="0">
                <a:solidFill>
                  <a:srgbClr val="6B7280"/>
                </a:solidFill>
                <a:latin typeface="Calibri"/>
              </a:rPr>
              <a:t>ไม่มีภาพถ่าย Leeson ที่ใช้ได้ฟรี · ดูต่อ: ภาพยนตร์ Rogue Trader (1999) · ที่มา: Britannica, CNBC (2020), Wikipedia (Nick Leeson)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14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แผ่นดินไหวโกเบ 1995 — วันที่ Straddle พัง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01 · CASE STUDY (ต่อ)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ko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97280"/>
            <a:ext cx="3154680" cy="21146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3239333"/>
            <a:ext cx="31546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00" b="0">
                <a:solidFill>
                  <a:srgbClr val="6B7280"/>
                </a:solidFill>
                <a:latin typeface="Calibri"/>
              </a:rPr>
              <a:t>เพลิงไหม้ในโกเบหลังแผ่นดินไหว มองจากเกาะ Port Island · ภาพ: เมืองโกเบ (神戸市) · CC BY 2.1 JP</a:t>
            </a:r>
          </a:p>
        </p:txBody>
      </p:sp>
      <p:pic>
        <p:nvPicPr>
          <p:cNvPr id="8" name="Picture 7" descr="leeson_stradd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1060704"/>
            <a:ext cx="4023360" cy="23985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3577661"/>
            <a:ext cx="65836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40" b="1">
                <a:solidFill>
                  <a:srgbClr val="E10600"/>
                </a:solidFill>
                <a:latin typeface="Calibri"/>
              </a:rPr>
              <a:t>05:46 น.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1288" y="3577661"/>
            <a:ext cx="2496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แผ่นดินไหว Mw 6.9 (JMA 7.3) เสียชีวิตกว่า 6,400 คน อาคารเสียหายเกือบ 400,000 หลัง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3474720"/>
            <a:ext cx="6583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40" b="1">
                <a:solidFill>
                  <a:srgbClr val="E10600"/>
                </a:solidFill>
                <a:latin typeface="Calibri"/>
              </a:rPr>
              <a:t>17 ม.ค.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3474720"/>
            <a:ext cx="40965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Nikkei เปิดที่ 19,241 — ยังอยู่ในโซนปลอดภัยของ Straddle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3785615"/>
            <a:ext cx="6583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40" b="1">
                <a:solidFill>
                  <a:srgbClr val="E10600"/>
                </a:solidFill>
                <a:latin typeface="Calibri"/>
              </a:rPr>
              <a:t>23 ม.ค.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3785615"/>
            <a:ext cx="40965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ดิ่ง 1,055 จุดในวันเดียว (−5.6%) เหลือ 17,785 · 4 วันทำการ −1,456 จุด (−7.6%)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4133087"/>
            <a:ext cx="8138160" cy="365760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4133087"/>
            <a:ext cx="78638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1">
                <a:solidFill>
                  <a:srgbClr val="E10600"/>
                </a:solidFill>
                <a:latin typeface="Calibri"/>
              </a:rPr>
              <a:t>โดน 2 ต่อ:  </a:t>
            </a:r>
            <a:r>
              <a:rPr sz="860" b="0">
                <a:solidFill>
                  <a:srgbClr val="111111"/>
                </a:solidFill>
                <a:latin typeface="Calibri"/>
              </a:rPr>
              <a:t>ดัชนีลง → Long Futures ขาดทุน + Put ที่ขายไว้ขาดทุน (ความผันผวนพุ่ง Option แพงขึ้นอีก) → Leeson ถัวเพิ่ม แทนที่จะตัดขาดทุน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760" b="0">
                <a:solidFill>
                  <a:srgbClr val="6B7280"/>
                </a:solidFill>
                <a:latin typeface="Calibri"/>
              </a:rPr>
              <a:t>กราฟใช้เบี้ยสมมติ 600 จุดเพื่ออธิบาย · ที่มา: Wikipedia (1995 Hanshin earthquake · Nick Leeson) · Motley Fool (2011) · Assignment 2: ตั้งจุดตัดขาดทุนก่อนเปิดสถานะ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15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960120"/>
            <a:ext cx="1097280" cy="1097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1014984"/>
            <a:ext cx="1097280" cy="1097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300">
                <a:solidFill>
                  <a:srgbClr val="E10600"/>
                </a:solidFill>
                <a:latin typeface="Calibri"/>
              </a:rPr>
              <a:t>PART 02 ·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36192"/>
            <a:ext cx="49377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111111"/>
                </a:solidFill>
                <a:latin typeface="Calibri"/>
              </a:rPr>
              <a:t>Options —</a:t>
            </a:r>
          </a:p>
          <a:p>
            <a:pPr algn="l">
              <a:lnSpc>
                <a:spcPct val="105000"/>
              </a:lnSpc>
            </a:pPr>
            <a:r>
              <a:rPr sz="2800" b="1">
                <a:solidFill>
                  <a:srgbClr val="111111"/>
                </a:solidFill>
                <a:latin typeface="Calibri"/>
              </a:rPr>
              <a:t>จ่ายค่าสิทธิ ไม่ใช้ก็ได้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97480"/>
            <a:ext cx="475488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6B7280"/>
                </a:solidFill>
                <a:latin typeface="Calibri"/>
              </a:rPr>
              <a:t>"วางมัดจำจองคอนโด 50,000 บาท ถ้าราคาขึ้นก็ใช้สิทธิซื้อ ถ้าราคาลงก็ทิ้งมัดจำ"</a:t>
            </a:r>
          </a:p>
          <a:p>
            <a:pPr algn="l">
              <a:lnSpc>
                <a:spcPct val="115000"/>
              </a:lnSpc>
            </a:pPr>
            <a:r>
              <a:rPr sz="1050" b="0">
                <a:solidFill>
                  <a:srgbClr val="6B7280"/>
                </a:solidFill>
                <a:latin typeface="Calibri"/>
              </a:rPr>
              <a:t>นั่นแหละคือ Option — เสียได้มากสุดแค่ค่ามัดจำ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730752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Call / Put ทีละขั้น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0360" y="3730752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Option ต่างจากหวยยังไง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023360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WORKSHOP · Strategy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4023360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เคส CoCo Deutsche Bank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77840" y="640080"/>
            <a:ext cx="3108960" cy="3291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7000" b="1">
                <a:solidFill>
                  <a:srgbClr val="E10600"/>
                </a:solidFill>
                <a:latin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16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Call กับ Put — สิทธิซื้อ vs สิทธิขาย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VOCABULARY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3913632" cy="56692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" y="1152144"/>
            <a:ext cx="1097280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1152144"/>
            <a:ext cx="2606040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สิทธิที่จะ "ซื้อ"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755648"/>
            <a:ext cx="39136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ใช้เมื่อคิดว่าราคาจะ "ขึ้น" — ราคายิ่งสูงกว่า Strike ยิ่งมีค่า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27448" y="1115568"/>
            <a:ext cx="3913632" cy="566928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73752" y="1152144"/>
            <a:ext cx="1097280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61888" y="1152144"/>
            <a:ext cx="2606040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สิทธิที่จะ "ขาย"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1755648"/>
            <a:ext cx="39136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ใช้เมื่อคิดว่าราคาจะ "ลง" หรือใช้ประกันพอร์ตหุ้นที่ถืออยู่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240280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2240280"/>
            <a:ext cx="17922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คำศัพท์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2240280"/>
            <a:ext cx="6089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ความหมาย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2551176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Underlying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2551176"/>
            <a:ext cx="608990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สินทรัพย์อ้างอิง เช่น ดัชนี SET50 หุ้น ทองคำ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825496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825496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Strike (K)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2825496"/>
            <a:ext cx="608990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ราคาใช้สิทธิที่ตกลงไว้ล่วงหน้า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099815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3099815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Premium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14600" y="3099815"/>
            <a:ext cx="608990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ค่าสิทธิ — ผู้ซื้อจ่ายให้ผู้ขายตั้งแต่วันแรก จ่ายขาด ไม่ได้คืน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374135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374135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ผู้ซื้อ (Long)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4600" y="3374135"/>
            <a:ext cx="608990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มี "สิทธิ" — จะใช้หรือไม่ใช้ก็ได้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3648455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648455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ผู้ขาย (Short / Writer)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4600" y="3648455"/>
            <a:ext cx="608990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มี "ภาระ" — ต้องทำตามถ้าผู้ซื้อใช้สิทธิ แลกกับการได้ Premium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922775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449884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เทียบง่าย ๆ:  </a:t>
            </a:r>
            <a:r>
              <a:rPr sz="1050" b="1">
                <a:solidFill>
                  <a:srgbClr val="111111"/>
                </a:solidFill>
                <a:latin typeface="Calibri"/>
              </a:rPr>
              <a:t>Put = "ประกันภัย" ของพอร์ต — จ่ายเบี้ยทิ้งไว้ ได้ใช้ในวันที่ราคาร่วง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17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Calibri"/>
              </a:rPr>
              <a:t>Payoff Diagram — Long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PAYOFF CALL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long_c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97280"/>
            <a:ext cx="4297680" cy="30019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0" y="1115568"/>
            <a:ext cx="3611880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120640" y="1115568"/>
            <a:ext cx="3429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กำไร = max(S − K, 0) − Premium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1691640"/>
            <a:ext cx="361188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20640" y="1691640"/>
            <a:ext cx="16550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ราคา ณ วันหมดอายุ (S)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1691640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กำไร/ขาดทุน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20640" y="2002536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90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2002536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−5 (ไม่ใช้สิทธิ)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0" y="2249424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20640" y="2249424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2249424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−5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0" y="2496312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20640" y="2496312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3720" y="2496312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0 · คุ้มทุน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0" y="2743200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20640" y="2743200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2743200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+5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0" y="2990088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2990088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990088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+15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0" y="3236976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0" y="33467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เสียสูงสุด  </a:t>
            </a:r>
            <a:r>
              <a:rPr sz="919" b="0">
                <a:solidFill>
                  <a:srgbClr val="6B7280"/>
                </a:solidFill>
                <a:latin typeface="Calibri"/>
              </a:rPr>
              <a:t>= Premium ที่จ่าย (5)</a:t>
            </a:r>
          </a:p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กำไรสูงสุด  </a:t>
            </a:r>
            <a:r>
              <a:rPr sz="919" b="0">
                <a:solidFill>
                  <a:srgbClr val="6B7280"/>
                </a:solidFill>
                <a:latin typeface="Calibri"/>
              </a:rPr>
              <a:t>ไม่จำกัด</a:t>
            </a:r>
          </a:p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จุดคุ้มทุน  </a:t>
            </a:r>
            <a:r>
              <a:rPr sz="919" b="0">
                <a:solidFill>
                  <a:srgbClr val="6B7280"/>
                </a:solidFill>
                <a:latin typeface="Calibri"/>
              </a:rPr>
              <a:t>= K + Premium = 105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06908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อ่านกราฟ: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ราคาต้องขึ้นเกิน Strike "มากกว่าค่า Premium" ถึงจะเริ่มกำไร — แค่ขึ้นเฉย ๆ ยังไม่พอ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18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Calibri"/>
              </a:rPr>
              <a:t>Payoff Diagram — Long 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PAYOFF 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long_p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97280"/>
            <a:ext cx="4297680" cy="30019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0" y="1115568"/>
            <a:ext cx="3611880" cy="457200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120640" y="1115568"/>
            <a:ext cx="3429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กำไร = max(K − S, 0) − Premium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1691640"/>
            <a:ext cx="361188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20640" y="1691640"/>
            <a:ext cx="16550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ราคา ณ วันหมดอายุ (S)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1691640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กำไร/ขาดทุน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20640" y="2002536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2002536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+16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0" y="2249424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20640" y="2249424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90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2249424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+6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0" y="2496312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20640" y="2496312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96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3720" y="2496312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0 · คุ้มทุน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0" y="2743200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20640" y="2743200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2743200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−4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0" y="2990088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2990088"/>
            <a:ext cx="1655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990088"/>
            <a:ext cx="17007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Calibri"/>
              </a:rPr>
              <a:t>−4 (ไม่ใช้สิทธิ)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0" y="3236976"/>
            <a:ext cx="36118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0" y="33467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เสียสูงสุด  </a:t>
            </a:r>
            <a:r>
              <a:rPr sz="919" b="0">
                <a:solidFill>
                  <a:srgbClr val="6B7280"/>
                </a:solidFill>
                <a:latin typeface="Calibri"/>
              </a:rPr>
              <a:t>= Premium ที่จ่าย (4)</a:t>
            </a:r>
          </a:p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กำไรสูงสุด  </a:t>
            </a:r>
            <a:r>
              <a:rPr sz="919" b="0">
                <a:solidFill>
                  <a:srgbClr val="6B7280"/>
                </a:solidFill>
                <a:latin typeface="Calibri"/>
              </a:rPr>
              <a:t>= K − Premium (ราคาลงถึง 0) = 96</a:t>
            </a:r>
          </a:p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จุดคุ้มทุน  </a:t>
            </a:r>
            <a:r>
              <a:rPr sz="919" b="0">
                <a:solidFill>
                  <a:srgbClr val="6B7280"/>
                </a:solidFill>
                <a:latin typeface="Calibri"/>
              </a:rPr>
              <a:t>= K − Premium = 96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06908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ใช้จริง: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ถือหุ้นอยู่แล้ว + ซื้อ Put = ขาดทุนถูกจำกัดไว้ที่ระดับ Strike (Protective Put) — ประกันพอร์ตแบบตรงตัว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19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อ่าน SET50 Options บน TFEX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TFEX OPTIONS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868680" cy="4754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097280"/>
            <a:ext cx="8686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S50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91056"/>
            <a:ext cx="8686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SET50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4752" y="1097280"/>
            <a:ext cx="868680" cy="4754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44752" y="1097280"/>
            <a:ext cx="8686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Z26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4752" y="1591056"/>
            <a:ext cx="8686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หมด ธ.ค. 69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86584" y="1097280"/>
            <a:ext cx="868680" cy="475488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86584" y="1097280"/>
            <a:ext cx="8686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86584" y="1591056"/>
            <a:ext cx="8686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E10600"/>
                </a:solidFill>
                <a:latin typeface="Calibri"/>
              </a:rPr>
              <a:t>Call (P = Put)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28415" y="1097280"/>
            <a:ext cx="1005840" cy="4754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28415" y="1097280"/>
            <a:ext cx="1005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1100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5" y="1591056"/>
            <a:ext cx="100584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111111"/>
                </a:solidFill>
                <a:latin typeface="Calibri"/>
              </a:rPr>
              <a:t>Strike 1,100 จุด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0560" y="1078992"/>
            <a:ext cx="416052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>
                <a:solidFill>
                  <a:srgbClr val="111111"/>
                </a:solidFill>
                <a:latin typeface="Calibri"/>
              </a:rPr>
              <a:t>Premium เสนอเป็น "จุด" × 200 บาท</a:t>
            </a:r>
          </a:p>
          <a:p>
            <a:pPr algn="l">
              <a:lnSpc>
                <a:spcPct val="110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แบบยุโรป — ใช้สิทธิได้ตอนหมดอายุ ชำระเป็นเงินสดอัตโนมัติ</a:t>
            </a:r>
          </a:p>
          <a:p>
            <a:pPr algn="l">
              <a:lnSpc>
                <a:spcPct val="110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ผู้ซื้อ: จ่าย Premium ครั้งเดียว ไม่ต้องวาง Margin · ผู้ขาย: รับ Premium แต่ต้องวาง Margin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1956816"/>
            <a:ext cx="8138159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195681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Strike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1956816"/>
            <a:ext cx="16093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Call — สถานะ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7560" y="1956816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Call Premium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79" y="1956816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Put — สถานะ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7999" y="1956816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Put Premium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2267712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00200" y="2267712"/>
            <a:ext cx="16093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ITM ได้เปรียบแล้ว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37560" y="2267712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45–47.9 จุด ≈ 9,000+ บาท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2079" y="2267712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OTM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7999" y="2267712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15.5 จุด = 3,100 บาท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578608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2578608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1,080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00200" y="2578608"/>
            <a:ext cx="16093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ใกล้ ATM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37560" y="2578608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26.5 จุด = 5,300 บาท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12079" y="2578608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ใกล้ ATM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7999" y="2578608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26.5 จุด = 5,300 บาท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2889503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94360" y="2889503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1,100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00200" y="2889503"/>
            <a:ext cx="16093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OTM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37560" y="2889503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18.2 จุด = 3,640 บาท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12079" y="2889503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ITM ได้เปรียบแล้ว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7999" y="2889503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E10600"/>
                </a:solidFill>
                <a:latin typeface="Calibri"/>
              </a:rPr>
              <a:t>36.8–39.8 จุด ≈ 7,400+ บาท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3200399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02920" y="3310128"/>
            <a:ext cx="81381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1">
                <a:solidFill>
                  <a:srgbClr val="E10600"/>
                </a:solidFill>
                <a:latin typeface="Calibri"/>
              </a:rPr>
              <a:t>ITM </a:t>
            </a:r>
            <a:r>
              <a:rPr sz="900" b="0">
                <a:solidFill>
                  <a:srgbClr val="111111"/>
                </a:solidFill>
                <a:latin typeface="Calibri"/>
              </a:rPr>
              <a:t>(In the Money) ใช้สิทธิตอนนี้ได้เงินเลย · </a:t>
            </a:r>
            <a:r>
              <a:rPr sz="900" b="1">
                <a:solidFill>
                  <a:srgbClr val="E10600"/>
                </a:solidFill>
                <a:latin typeface="Calibri"/>
              </a:rPr>
              <a:t>ATM </a:t>
            </a:r>
            <a:r>
              <a:rPr sz="900" b="0">
                <a:solidFill>
                  <a:srgbClr val="111111"/>
                </a:solidFill>
                <a:latin typeface="Calibri"/>
              </a:rPr>
              <a:t>Strike ≈ ราคาปัจจุบัน · </a:t>
            </a:r>
            <a:r>
              <a:rPr sz="900" b="1">
                <a:solidFill>
                  <a:srgbClr val="E10600"/>
                </a:solidFill>
                <a:latin typeface="Calibri"/>
              </a:rPr>
              <a:t>OTM </a:t>
            </a:r>
            <a:r>
              <a:rPr sz="900" b="0">
                <a:solidFill>
                  <a:srgbClr val="111111"/>
                </a:solidFill>
                <a:latin typeface="Calibri"/>
              </a:rPr>
              <a:t>(Out of the Money) ใช้สิทธิตอนนี้ไม่ได้อะไร มีแต่ "ค่าความหวัง" (มูลค่าเวลา)</a:t>
            </a:r>
          </a:p>
          <a:p>
            <a:pPr algn="l">
              <a:lnSpc>
                <a:spcPct val="110000"/>
              </a:lnSpc>
            </a:pPr>
            <a:r>
              <a:rPr sz="900" b="0">
                <a:solidFill>
                  <a:srgbClr val="6B7280"/>
                </a:solidFill>
                <a:latin typeface="Calibri"/>
              </a:rPr>
              <a:t>ยิ่ง OTM ยิ่งถูก — เพราะโอกาสที่จะได้ใช้สิทธิน้อยลง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2920" y="3986784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ตัวอย่างนี้:  </a:t>
            </a:r>
            <a:r>
              <a:rPr sz="919" b="1">
                <a:solidFill>
                  <a:srgbClr val="111111"/>
                </a:solidFill>
                <a:latin typeface="Calibri"/>
              </a:rPr>
              <a:t>SET50 = 1,076.81 · ราคาจริง S50Z26 Options ณ 25 ก.ย. 69 (ถ้าไม่มีราคาซื้อขายล่าสุด ใช้ช่วงเสนอซื้อ–ขาย)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920" y="4590288"/>
            <a:ext cx="57607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ข้อมูล TFEX 25 ก.ย. 2569 17:39 น. (ล่าช้า 15 นาที) · 1 จุด = 200 บาท</a:t>
            </a:r>
          </a:p>
        </p:txBody>
      </p:sp>
      <p:sp>
        <p:nvSpPr>
          <p:cNvPr id="46" name="Rounded Rectangle 45">
            <a:hlinkClick r:id="rId2"/>
          </p:cNvPr>
          <p:cNvSpPr/>
          <p:nvPr/>
        </p:nvSpPr>
        <p:spPr>
          <a:xfrm>
            <a:off x="6400800" y="4608576"/>
            <a:ext cx="141732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>
            <a:hlinkClick r:id="rId2"/>
          </p:cNvPr>
          <p:cNvSpPr txBox="1"/>
          <p:nvPr/>
        </p:nvSpPr>
        <p:spPr>
          <a:xfrm>
            <a:off x="6400800" y="4608576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เช็คสด · OPTIONS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20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Call ทีละขั้น — ซื้อ S50Z26C1100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CALL STEP BY STEP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2615184" cy="1078992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" y="1133856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1 · วันนี้ (25 ก.ย.)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08176"/>
            <a:ext cx="239572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0">
                <a:solidFill>
                  <a:srgbClr val="111111"/>
                </a:solidFill>
                <a:latin typeface="Calibri"/>
              </a:rPr>
              <a:t>มองว่า SET50 จะขึ้นเกิน 1,100 ภายในสิ้นปี → ซื้อ Call 1 สัญญา จ่าย 18.2 × 200 = 3,640 บาท (จ่ายครั้งเดียว)</a:t>
            </a:r>
          </a:p>
        </p:txBody>
      </p:sp>
      <p:sp>
        <p:nvSpPr>
          <p:cNvPr id="9" name="Rectangle 8"/>
          <p:cNvSpPr/>
          <p:nvPr/>
        </p:nvSpPr>
        <p:spPr>
          <a:xfrm>
            <a:off x="3264408" y="1097280"/>
            <a:ext cx="2615184" cy="1078992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74136" y="1133856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2 · ระหว่างทาง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4136" y="1408176"/>
            <a:ext cx="239572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0">
                <a:solidFill>
                  <a:srgbClr val="111111"/>
                </a:solidFill>
                <a:latin typeface="Calibri"/>
              </a:rPr>
              <a:t>ราคา Premium ขึ้นลงทุกวันตาม SET50 และเวลาที่เหลือ — ขายทิ้งก่อนหมดอายุได้ ไม่ต้องรอ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25896" y="1097280"/>
            <a:ext cx="2615184" cy="1078992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35624" y="1133856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111111"/>
                </a:solidFill>
                <a:latin typeface="Calibri"/>
              </a:rPr>
              <a:t>3 · วันหมดอายุ (ธ.ค.)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5624" y="1408176"/>
            <a:ext cx="239572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0">
                <a:solidFill>
                  <a:srgbClr val="111111"/>
                </a:solidFill>
                <a:latin typeface="Calibri"/>
              </a:rPr>
              <a:t>SET50 &gt; 1,100 → ได้ส่วนต่างเป็นเงินสดอัตโนมัติ · ≤ 1,100 → สิทธิหมดค่า เสีย 3,640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304288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304288"/>
            <a:ext cx="18836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SET50 ณ วันหมดอายุ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2304288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ใช้สิทธิไหม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2304288"/>
            <a:ext cx="19751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ได้รับ (บาท)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59" y="23042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กำไร/ขาดทุนสุทธิ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2615184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06040" y="2615184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ไม่ใช้ (ต่ำกว่า Strike)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2615184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59" y="2615184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−3,640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880360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2880360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1,100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06040" y="2880360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ไม่ใช้ (เท่ากับ Strike)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4840" y="2880360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59" y="2880360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−3,640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145536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145536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1,118.2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06040" y="3145536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ใช้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34840" y="3145536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18.2 × 200 = 3,640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59" y="3145536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0 · คุ้มทุน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41071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410712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1,150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06040" y="3410712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ใช้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34840" y="3410712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50 × 200 = 10,000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37959" y="3410712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+6,360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3675887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" y="3675887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1,200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06040" y="3675887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ใช้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34840" y="3675887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100 × 200 = 20,000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7959" y="3675887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+16,360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2920" y="3941063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02920" y="402336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สรุป:  </a:t>
            </a:r>
            <a:r>
              <a:rPr sz="1000" b="1">
                <a:solidFill>
                  <a:srgbClr val="111111"/>
                </a:solidFill>
                <a:latin typeface="Calibri"/>
              </a:rPr>
              <a:t>Call เสียมากสุดแค่ค่าสิทธิ แต่ SET50 ต้องขึ้นเกิน Strike + Premium ถึงจะเริ่มกำไร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Premium 18.2 จุด × 200 = 3,640 บาท · Strike 1,100 · คุ้มทุน 1,118.2 · ราคาจริง ณ 25 ก.ย. 69 · ไม่รวมค่าธรรมเนียม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21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Put ทีละขั้น — ซื้อ S50Z26P1050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PUT STEP BY STEP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2615184" cy="1078992"/>
          </a:xfrm>
          <a:prstGeom prst="rect">
            <a:avLst/>
          </a:prstGeom>
          <a:noFill/>
          <a:ln w="12700">
            <a:solidFill>
              <a:srgbClr val="E10600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" y="1133856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E10600"/>
                </a:solidFill>
                <a:latin typeface="Calibri"/>
              </a:rPr>
              <a:t>1 · วันนี้ (25 ก.ย.)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08176"/>
            <a:ext cx="239572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0">
                <a:solidFill>
                  <a:srgbClr val="111111"/>
                </a:solidFill>
                <a:latin typeface="Calibri"/>
              </a:rPr>
              <a:t>ถือหุ้นใหญ่อยู่ กลัวตลาดร่วงช่วงปลายปี → ซื้อ Put 1 สัญญา จ่าย 15.5 × 200 = 3,100 บาท</a:t>
            </a:r>
          </a:p>
        </p:txBody>
      </p:sp>
      <p:sp>
        <p:nvSpPr>
          <p:cNvPr id="9" name="Rectangle 8"/>
          <p:cNvSpPr/>
          <p:nvPr/>
        </p:nvSpPr>
        <p:spPr>
          <a:xfrm>
            <a:off x="3264408" y="1097280"/>
            <a:ext cx="2615184" cy="1078992"/>
          </a:xfrm>
          <a:prstGeom prst="rect">
            <a:avLst/>
          </a:prstGeom>
          <a:noFill/>
          <a:ln w="12700">
            <a:solidFill>
              <a:srgbClr val="E10600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74136" y="1133856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E10600"/>
                </a:solidFill>
                <a:latin typeface="Calibri"/>
              </a:rPr>
              <a:t>2 · ระหว่างทาง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4136" y="1408176"/>
            <a:ext cx="239572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0">
                <a:solidFill>
                  <a:srgbClr val="111111"/>
                </a:solidFill>
                <a:latin typeface="Calibri"/>
              </a:rPr>
              <a:t>ถ้าตลาดร่วง ราคา Put แพงขึ้น — ขายทำกำไรก่อนหมดอายุได้ · 1 สัญญาคุ้มครองพอร์ตที่วิ่งตาม SET50 ได้ราว 210,000 บาท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25896" y="1097280"/>
            <a:ext cx="2615184" cy="1078992"/>
          </a:xfrm>
          <a:prstGeom prst="rect">
            <a:avLst/>
          </a:prstGeom>
          <a:noFill/>
          <a:ln w="12700">
            <a:solidFill>
              <a:srgbClr val="E10600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35624" y="1133856"/>
            <a:ext cx="2395728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E10600"/>
                </a:solidFill>
                <a:latin typeface="Calibri"/>
              </a:rPr>
              <a:t>3 · วันหมดอายุ (ธ.ค.)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5624" y="1408176"/>
            <a:ext cx="239572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0">
                <a:solidFill>
                  <a:srgbClr val="111111"/>
                </a:solidFill>
                <a:latin typeface="Calibri"/>
              </a:rPr>
              <a:t>SET50 &lt; 1,050 → ได้ส่วนต่างเป็นเงินสด · ≥ 1,050 → หมดค่า เสีย 3,100 (= เบี้ยประกัน)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304288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304288"/>
            <a:ext cx="18836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SET50 ณ วันหมดอายุ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2304288"/>
            <a:ext cx="170078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ใช้สิทธิไหม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2304288"/>
            <a:ext cx="19751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ได้รับ (บาท)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59" y="230428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กำไร/ขาดทุนสุทธิ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2615184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1,100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06040" y="2615184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ไม่ใช้ (สูงกว่า Strike)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2615184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59" y="2615184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−3,100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880360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2880360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06040" y="2880360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ไม่ใช้ (เท่ากับ Strike)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4840" y="2880360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59" y="2880360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−3,100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145536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145536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1,034.5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06040" y="3145536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ใช้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34840" y="3145536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15.5 × 200 = 3,100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59" y="3145536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0 · คุ้มทุน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41071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410712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06040" y="3410712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ใช้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34840" y="3410712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50 × 200 = 10,000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37959" y="3410712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+6,900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3675887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" y="3675887"/>
            <a:ext cx="188366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950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06040" y="3675887"/>
            <a:ext cx="1700784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ใช้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34840" y="3675887"/>
            <a:ext cx="197510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100 × 200 = 20,000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7959" y="3675887"/>
            <a:ext cx="2066543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+16,900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2920" y="3941063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02920" y="402336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สรุป:  </a:t>
            </a:r>
            <a:r>
              <a:rPr sz="1000" b="1">
                <a:solidFill>
                  <a:srgbClr val="111111"/>
                </a:solidFill>
                <a:latin typeface="Calibri"/>
              </a:rPr>
              <a:t>Put = ประกันพอร์ต — จ่ายเบี้ย 3,100 บาท เพื่อไม่ต้องกลัวตลาดร่วงแรงต่ำกว่า 1,050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Premium 15.5 จุด × 200 = 3,100 บาท · Strike 1,050 · คุ้มทุน 1,034.5 · ราคาจริง ณ 25 ก.ย. 69 · ไม่รวมค่าธรรมเนียม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22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Option ต่างจาก "หวย" ตรงไหน?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OPTION vs LOTTERY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3913632" cy="71323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133856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หวย 80 บาท  →  เงินรางวัลรวม 48 บาท</a:t>
            </a:r>
          </a:p>
          <a:p>
            <a:pPr algn="l"/>
            <a:r>
              <a:rPr sz="860" b="0">
                <a:solidFill>
                  <a:srgbClr val="DDDDDD"/>
                </a:solidFill>
                <a:latin typeface="Calibri"/>
              </a:rPr>
              <a:t>กฎหมายกำหนดให้ 60% ของยอดขายเป็นเงินรางวัล → ซื้อปุ๊บ เสียเปรียบเฉลี่ย 40% ทันที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7448" y="1097280"/>
            <a:ext cx="3913632" cy="713232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82896" y="1133856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Option  →  ไม่มีเจ้ามือหักส่วนแบ่ง</a:t>
            </a:r>
          </a:p>
          <a:p>
            <a:pPr algn="l"/>
            <a:r>
              <a:rPr sz="860" b="0">
                <a:solidFill>
                  <a:srgbClr val="FFE4E1"/>
                </a:solidFill>
                <a:latin typeface="Calibri"/>
              </a:rPr>
              <a:t>ผู้ซื้อกับผู้ขายเป็นนักลงทุนด้วยกัน ตลาดกำหนดราคา ต้นทุนคือค่าคอม + ส่วนต่างราคาเสนอซื้อ–ขาย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920240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1920240"/>
            <a:ext cx="18836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หัวข้อ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6040" y="1920240"/>
            <a:ext cx="29352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หวย (สลากกินแบ่งรัฐบาล)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79" y="1920240"/>
            <a:ext cx="29352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Option (ฝั่งผู้ซื้อ)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2231136"/>
            <a:ext cx="18836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ผลขึ้นกับอะไร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231136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สุ่มล้วน ข้อมูลช่วยอะไรไม่ได้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79" y="2231136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ราคา SET50 จริง วิเคราะห์ได้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2478024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2478024"/>
            <a:ext cx="18836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อีกฝั่งคือใคร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2478024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รัฐ (รายได้แผ่นดิน ≥ 23%)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79" y="2478024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นักลงทุนอีกคน (ผู้ขาย Option)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272491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2724912"/>
            <a:ext cx="18836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ขายคืนก่อนผลออก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06040" y="2724912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แทบไม่มีตลาดรับซื้อ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79" y="2724912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ขายบนกระดานได้ทุกวัน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2971800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2971800"/>
            <a:ext cx="18836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ใช้ลดความเสี่ยงได้ไหม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06040" y="2971800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ไม่ได้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79" y="2971800"/>
            <a:ext cx="29352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111111"/>
                </a:solidFill>
                <a:latin typeface="Calibri"/>
              </a:rPr>
              <a:t>ได้ — Protective Put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21868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2920" y="3310128"/>
            <a:ext cx="8138160" cy="640080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8368" y="3310128"/>
            <a:ext cx="786384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1">
                <a:solidFill>
                  <a:srgbClr val="E10600"/>
                </a:solidFill>
                <a:latin typeface="Calibri"/>
              </a:rPr>
              <a:t>แต่ซื้อ Option แบบซื้อหวยก็มี:  </a:t>
            </a:r>
            <a:r>
              <a:rPr sz="880" b="0">
                <a:solidFill>
                  <a:srgbClr val="111111"/>
                </a:solidFill>
                <a:latin typeface="Calibri"/>
              </a:rPr>
              <a:t>S50U26C1150 มีคนเสนอขายแค่ 0.1 จุด (20 บาท) แต่ SET50 (1,076.81) ต้องพุ่ง ~6.8% ภายใน 2 วันทำการก่อนหมดอายุ 29 ก.ย. — ยังมีสัญญาค้างอยู่ 1,761 สัญญา · ราคาถูก ≠ คุ้ม ส่วนใหญ่หมดค่าเป็นศูนย์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404164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สรุป:  </a:t>
            </a:r>
            <a:r>
              <a:rPr sz="1050" b="1">
                <a:solidFill>
                  <a:srgbClr val="111111"/>
                </a:solidFill>
                <a:latin typeface="Calibri"/>
              </a:rPr>
              <a:t>Option ไม่ใช่หวย — แต่คนใช้ Option แบบหวยได้ ต่างกันที่ "เหตุผล" ก่อนกดซื้อ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780" b="0">
                <a:solidFill>
                  <a:srgbClr val="6B7280"/>
                </a:solidFill>
                <a:latin typeface="Calibri"/>
              </a:rPr>
              <a:t>ที่มา: พ.ร.บ.สำนักงานสลากกินแบ่งรัฐบาล (รางวัล 60% · รายได้แผ่นดิน ≥ 23% · บริหาร ≤ 17%) ผ่าน AGENDA / ThaiPublica · ราคา Option จาก TFEX 25 ก.ย. 2569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23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Calibri"/>
              </a:rPr>
              <a:t>4 ท่าพื้นฐาน — ใครได้ ใครเสีย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4 POSITIONS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four_posi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618" y="1097280"/>
            <a:ext cx="6164763" cy="16916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2971800"/>
            <a:ext cx="8138159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2971800"/>
            <a:ext cx="13350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ท่า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971800"/>
            <a:ext cx="16093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มองว่าราคาจะ…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4760" y="2971800"/>
            <a:ext cx="22494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กำไรสูงสุด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971800"/>
            <a:ext cx="24323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ขาดทุนสูงสุด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282696"/>
            <a:ext cx="13350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Long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7400" y="3282696"/>
            <a:ext cx="160934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ขึ้นแรง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60" y="3282696"/>
            <a:ext cx="22494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ไม่จำกัด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282696"/>
            <a:ext cx="243230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Premium ที่จ่าย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502152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3502152"/>
            <a:ext cx="13350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Short Call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502152"/>
            <a:ext cx="160934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ไม่ขึ้น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94760" y="3502152"/>
            <a:ext cx="22494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Premium ที่ได้รับ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72200" y="3502152"/>
            <a:ext cx="243230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ไม่จำกัด 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721608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721608"/>
            <a:ext cx="13350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Long 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21608"/>
            <a:ext cx="160934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ลงแรง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3721608"/>
            <a:ext cx="22494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K − Premium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2200" y="3721608"/>
            <a:ext cx="243230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Premium ที่จ่าย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941064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3941064"/>
            <a:ext cx="13350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Short Put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57400" y="3941064"/>
            <a:ext cx="160934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ไม่ลง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94760" y="3941064"/>
            <a:ext cx="224942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Premium ที่ได้รับ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72200" y="3941064"/>
            <a:ext cx="2432303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6B7280"/>
                </a:solidFill>
                <a:latin typeface="Calibri"/>
              </a:rPr>
              <a:t>K − Premium (ก้อนใหญ่) ⚠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4160520"/>
            <a:ext cx="8138159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449884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มือใหม่ควรจำ: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ฝั่ง "ขาย" Option ได้เงินทันทีแต่รับความเสี่ยงก้อนใหญ่ — เหมือนขายประกันโดยไม่มีทุนสำรอง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24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WORKSHOP — คำนวณ Payoff เอง (10 นาที)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WORKSHOP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8138160" cy="512064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097280"/>
            <a:ext cx="77724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โจทย์:  </a:t>
            </a:r>
            <a:r>
              <a:rPr sz="1000" b="1">
                <a:solidFill>
                  <a:srgbClr val="111111"/>
                </a:solidFill>
                <a:latin typeface="Calibri"/>
              </a:rPr>
              <a:t>หุ้น XYZ ราคาวันนี้ 50 บาท · Call K = 52 จ่าย Premium 2 บาท · Put K = 48 จ่าย Premium 1.5 บาท (คิดต่อ 1 หุ้น)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755648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55648"/>
            <a:ext cx="206654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ราคา ณ วันหมดอายุ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1755648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7639" y="1755648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6359" y="1755648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79" y="1755648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55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1755648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2066543"/>
            <a:ext cx="206654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Long Call (K52, P2)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8920" y="2066543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7639" y="2066543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6359" y="2066543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79" y="2066543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2066543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2395727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2395727"/>
            <a:ext cx="206654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Long Put (K48, P1.5)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88920" y="2395727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7639" y="2395727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66359" y="2395727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5079" y="2395727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43800" y="2395727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2724911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2724911"/>
            <a:ext cx="206654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ซื้อทั้งสองตัว (รวม)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88920" y="2724911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77639" y="2724911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66359" y="2724911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79" y="2724911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43800" y="2724911"/>
            <a:ext cx="106070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E10600"/>
                </a:solidFill>
                <a:latin typeface="Calibri"/>
              </a:rPr>
              <a:t>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3054095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3218688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 spc="150">
                <a:solidFill>
                  <a:srgbClr val="E10600"/>
                </a:solidFill>
                <a:latin typeface="Calibri"/>
              </a:rPr>
              <a:t>ตอบเพิ่ม 3 ข้อ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3493008"/>
            <a:ext cx="8138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11111"/>
                </a:solidFill>
                <a:latin typeface="Calibri"/>
              </a:rPr>
              <a:t>1.  จุดคุ้มทุนของ Long Call อยู่ที่ราคาเท่าไหร่?        2.  จุดคุ้มทุนของ Long Put อยู่ที่ราคาเท่าไหร่?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111111"/>
                </a:solidFill>
                <a:latin typeface="Calibri"/>
              </a:rPr>
              <a:t>3.  ถ้าซื้อทั้ง Call และ Put พร้อมกัน (เรียกว่า Strangle) ราคาต้องวิ่งไปถึงไหนถึงจะเริ่มกำไร — คนที่ซื้อท่านี้กำลังเดิมพันเรื่องอะไร?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449884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ทำเป็นคู่: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คนหนึ่งคิด Call อีกคนคิด Put แล้วรวมกัน — เฉลยในห้อง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25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Calibri"/>
              </a:rPr>
              <a:t>Strategy มือใหม่ #1 — ใช้ Option ปกป้องหุ้นที่ถืออยู่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STRATEGY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3913632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" y="1097280"/>
            <a:ext cx="3749039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PROTECTIVE PUT  =  ถือหุ้น + ซื้อ Put</a:t>
            </a:r>
          </a:p>
        </p:txBody>
      </p:sp>
      <p:pic>
        <p:nvPicPr>
          <p:cNvPr id="8" name="Picture 7" descr="protective_p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43" y="1444752"/>
            <a:ext cx="2819785" cy="1920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3419856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•  ประกันพอร์ต — ขาดทุนสูงสุดถูกล็อกไว้ (ตัวอย่าง −8)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639312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•  ขาขึ้นยังได้เต็ม แค่หักค่าเบี้ย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858768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•  ต้นทุน: จ่าย Premium ทุกงวดที่ต่อประกัน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27448" y="1097280"/>
            <a:ext cx="3913632" cy="310896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37176" y="1097280"/>
            <a:ext cx="3749039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COVERED CALL  =  ถือหุ้น + ขาย Call</a:t>
            </a:r>
          </a:p>
        </p:txBody>
      </p:sp>
      <p:pic>
        <p:nvPicPr>
          <p:cNvPr id="14" name="Picture 13" descr="covered_c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371" y="1444752"/>
            <a:ext cx="2819785" cy="19202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27448" y="3419856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•  เก็บ "ค่าเช่า" จากหุ้นที่ถือ — ได้ Premium เพิ่ม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27448" y="3639312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•  แลกกับกำไรที่ถูกตัดที่ Strike (ตัวอย่าง +13)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7448" y="3858768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•  ขาลงยังเจ็บเกือบเท่าถือหุ้นเฉย 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11480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ทำไมเหมาะกับมือใหม่:  </a:t>
            </a:r>
            <a:r>
              <a:rPr sz="1000" b="1">
                <a:solidFill>
                  <a:srgbClr val="111111"/>
                </a:solidFill>
                <a:latin typeface="Calibri"/>
              </a:rPr>
              <a:t>ทั้งสองท่ามี "หุ้นจริง" ค้ำอยู่ ความเสี่ยงไม่เกินการถือหุ้นเฉย 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ในไทย: TFEX ไม่มี Option หุ้นรายตัว — ถ้าพอร์ตเป็นหุ้นใหญ่ ใช้ Put ของ SET50 ประกันทั้งพอร์ตแทนได้ · ตัวเลขในกราฟเป็นตัวอย่างสมมติ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26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Strategy มือใหม่ #2 — Spread + ท่าที่ห้ามแตะ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STRATEGY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3913632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" y="1097280"/>
            <a:ext cx="3749039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BULL CALL SPREAD  =  ซื้อ Call K100 + ขาย Call K110</a:t>
            </a:r>
          </a:p>
        </p:txBody>
      </p:sp>
      <p:pic>
        <p:nvPicPr>
          <p:cNvPr id="8" name="Picture 7" descr="bull_call_spre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172" y="1444752"/>
            <a:ext cx="2763127" cy="1920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3419856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111111"/>
                </a:solidFill>
                <a:latin typeface="Calibri"/>
              </a:rPr>
              <a:t>•  จ่าย 5 ได้คืน 2 → ต้นทุนสุทธิ 3 (ถูกกว่า Long Call เดี่ยว)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639312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•  เสียสูงสุด 3 · ได้สูงสุด 7 · คุ้มทุน 103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858768"/>
            <a:ext cx="3913632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•  เหมาะเมื่อ "คิดว่าขึ้น แต่ไม่ขึ้นแรงมาก"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27448" y="1097280"/>
            <a:ext cx="3913632" cy="2962656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82896" y="117043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spc="100">
                <a:solidFill>
                  <a:srgbClr val="FFFFFF"/>
                </a:solidFill>
                <a:latin typeface="Calibri"/>
              </a:rPr>
              <a:t>ท่าที่มือใหม่ไม่ควรแตะ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896" y="1517904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✕  ขาย Call เปล่า (Naked Call)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8928" y="1773936"/>
            <a:ext cx="3429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FFE4E1"/>
                </a:solidFill>
                <a:latin typeface="Calibri"/>
              </a:rPr>
              <a:t>ราคาพุ่งเท่าไหร่ เสียเท่านั้น — ขาดทุนไม่จำกัด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2139696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✕  ขาย Put เปล่า / Short Straddle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8928" y="2395728"/>
            <a:ext cx="3429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FFE4E1"/>
                </a:solidFill>
                <a:latin typeface="Calibri"/>
              </a:rPr>
              <a:t>เก็บเบี้ยทีละน้อย เจ๊งทีเดียว — ท่าเดียวกับ Leeson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2761488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✕  ซื้อ Option ไกลเงิน ใกล้หมดอายุ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8928" y="3017520"/>
            <a:ext cx="3429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FFE4E1"/>
                </a:solidFill>
                <a:latin typeface="Calibri"/>
              </a:rPr>
              <a:t>ราคาถูกเหมือนลอตเตอรี่ ส่วนใหญ่หมดค่าเป็นศูนย์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82896" y="3383280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✕  ท่า 4 ขา (Iron Condor ฯลฯ)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38928" y="3639312"/>
            <a:ext cx="3429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0" b="0">
                <a:solidFill>
                  <a:srgbClr val="FFE4E1"/>
                </a:solidFill>
                <a:latin typeface="Calibri"/>
              </a:rPr>
              <a:t>ยังไม่ต้อง — ให้เข้าใจ 4 ท่าพื้นฐานก่อน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169663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กฎข้อเดียว: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ถ้าบอกไม่ได้ว่า "ขาดทุนสูงสุดกี่บาท" ก่อนกดส่งคำสั่ง — อย่าเพิ่งเทรด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27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CoCo Bond — ดอกเบี้ยสูงที่แอบ "ขาย Put"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CASE: DEUTSCHE BANK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8138160" cy="5120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078992"/>
            <a:ext cx="78638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30" b="1">
                <a:solidFill>
                  <a:srgbClr val="E10600"/>
                </a:solidFill>
                <a:latin typeface="Calibri"/>
              </a:rPr>
              <a:t>CoCo / AT1  =  </a:t>
            </a:r>
            <a:r>
              <a:rPr sz="930" b="1">
                <a:solidFill>
                  <a:srgbClr val="FFFFFF"/>
                </a:solidFill>
                <a:latin typeface="Calibri"/>
              </a:rPr>
              <a:t>หุ้นกู้ธนาคารไม่มีวันครบกำหนด ดอกสูง แต่ธนาคาร "งดจ่ายดอก" ได้ และถ้าทุนต่ำกว่าเกณฑ์ (เช่น CET1 &lt; 5.125% หรือ 7%) จะถูกแปลงเป็นหุ้นหรือตัดหนี้ทิ้ง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682496"/>
            <a:ext cx="39319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 spc="100">
                <a:solidFill>
                  <a:srgbClr val="111111"/>
                </a:solidFill>
                <a:latin typeface="Calibri"/>
              </a:rPr>
              <a:t>DEUTSCHE BANK · ก.พ. 2016 — เกือบไป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56816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111111"/>
                </a:solidFill>
                <a:latin typeface="Calibri"/>
              </a:rPr>
              <a:t>ม.ค. 2016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956816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ประกาศขาดทุนปี 2015 ก้อนใหญ่ ตลาดกลัวไม่มีเงินพอจ่ายดอก CoCo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432304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111111"/>
                </a:solidFill>
                <a:latin typeface="Calibri"/>
              </a:rPr>
              <a:t>8–9 ก.พ.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432304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แถลงว่ามีเงินพอจ่าย ~€1 พันล้าน CEO ยืนยัน "rock-solid" แต่ CoCo 6% ร่วงไปราว 70 เซ็นต์ต่อยูโร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907792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111111"/>
                </a:solidFill>
                <a:latin typeface="Calibri"/>
              </a:rPr>
              <a:t>12 ก.พ.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07792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ประกาศซื้อคืนหุ้นกู้ตัวเองสูงสุด $5.4 พันล้าน เพื่อเรียกความเชื่อมั่น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111111"/>
                </a:solidFill>
                <a:latin typeface="Calibri"/>
              </a:rPr>
              <a:t>24 มี.ค. 2023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383280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หลังเคส Credit Suisse หุ้น DB ร่วง ~9% ในวันเดียว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1682496"/>
            <a:ext cx="39319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 spc="100">
                <a:solidFill>
                  <a:srgbClr val="E10600"/>
                </a:solidFill>
                <a:latin typeface="Calibri"/>
              </a:rPr>
              <a:t>CREDIT SUISSE · มี.ค. 2023 — เกิดขึ้นจริง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9160" y="1956816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19 มี.ค. 2023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0" y="1956816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UBS ซื้อ CS · FINMA สั่งตัด AT1 ~CHF 16 พันล้าน (~$17 พันล้าน) เหลือศูนย์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9160" y="2432304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แต่…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0" y="2432304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ผู้ถือหุ้นยังได้ CHF 3 พันล้าน — ผู้ถือหุ้นกู้เจ็บกว่าผู้ถือหุ้น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2907792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ใครซื้อ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0" y="2907792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ลูกค้า private bank ในฮ่องกง/สิงคโปร์ ที่อยากได้ดอก เช่น 9.75%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160" y="3383280"/>
            <a:ext cx="960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E10600"/>
                </a:solidFill>
                <a:latin typeface="Calibri"/>
              </a:rPr>
              <a:t>ต.ค. 2025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0" y="3383280"/>
            <a:ext cx="297180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111111"/>
                </a:solidFill>
                <a:latin typeface="Calibri"/>
              </a:rPr>
              <a:t>ศาลปกครองสวิสชี้ว่าการตัดไม่ชอบด้วยกฎหมาย แต่ยังอุทธรณ์อยู่ — หุ้นกู้ยังเป็นศูนย์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931920"/>
            <a:ext cx="8138160" cy="475488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3931920"/>
            <a:ext cx="77724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E10600"/>
                </a:solidFill>
                <a:latin typeface="Calibri"/>
              </a:rPr>
              <a:t>เชื่อมกับ Option:  </a:t>
            </a:r>
            <a:r>
              <a:rPr sz="900" b="0">
                <a:solidFill>
                  <a:srgbClr val="111111"/>
                </a:solidFill>
                <a:latin typeface="Calibri"/>
              </a:rPr>
              <a:t>ถือ CoCo ≈ "ขาย Put" ให้ธนาคาร — ได้ดอกสูง (= Premium) ทุกปี แลกกับรับความเสียหายก้อนใหญ่วันที่ธนาคารมีปัญหา เหมือนเคส Leeson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590288"/>
            <a:ext cx="72237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750" b="0">
                <a:solidFill>
                  <a:srgbClr val="6B7280"/>
                </a:solidFill>
                <a:latin typeface="Calibri"/>
              </a:rPr>
              <a:t>ที่มา: Deutsche Bank IR (8 ก.พ. 2016) · CNBC (9 และ 12 ก.พ. 2016, 20 และ 24 มี.ค. 2023) · UBS (19 มี.ค. 2023) · Swiss Federal Administrative Court (ต.ค. 2025)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28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Calibri"/>
              </a:rPr>
              <a:t>หุ้นจริง vs SSF vs SET50 Futures vs SET50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SIDE BY SIDE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4264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หัวข้อ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8840" y="1097280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หุ้นจริง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59" y="1097280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SSF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40679" y="1097280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S50 Futures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599" y="1097280"/>
            <a:ext cx="15179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S50 Options (ซื้อ)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1408176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อ้างอิง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8840" y="140817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หุ้นรายตัว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59" y="140817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หุ้นรายตัว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0679" y="140817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ดัชนี 50 ตัว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599" y="140817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ดัชนี 50 ตัว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170992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1709928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เงินที่ใช้ (ตัวอย่าง)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8840" y="170992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44,000 (CPALL)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59" y="170992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IM 3,850 (CPALL)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40679" y="170992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IM 12,320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599" y="170992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Premium จ่ายขาด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2011680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2011680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Leverage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201168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1 เท่า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94759" y="201168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~11 เท่า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0679" y="201168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~17.5 เท่า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86599" y="201168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สูง แต่เสียไม่เกิน Premium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231343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2313432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ขาดทุนสูงสุด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8840" y="2313432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เงินที่ลงไป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94759" y="2313432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เกินเงินที่วางได้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40679" y="2313432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เกินเงินที่วางได้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86599" y="2313432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Premium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2615184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94360" y="2615184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อายุสัญญา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48840" y="2615184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ไม่มี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94759" y="2615184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รายไตรมาส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40679" y="2615184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รายเดือน + ไตรมาส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599" y="2615184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รายเดือน + ไตรมาส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2916936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2916936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ปันผล / โหวต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48840" y="291693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ได้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94759" y="291693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ไม่ได้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40679" y="291693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ไม่ได้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86599" y="2916936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ไม่ได้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02920" y="321868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3218688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อยากได้กำไรขาลง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48840" y="321868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ต้องยืมหุ้น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94759" y="321868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Short ได้ทันที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40679" y="321868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Short ได้ทันที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86599" y="3218688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ซื้อ Put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2920" y="3520440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3520440"/>
            <a:ext cx="142646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เหมาะกับ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148840" y="352044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6B7280"/>
                </a:solidFill>
                <a:latin typeface="Calibri"/>
              </a:rPr>
              <a:t>ถือยาว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94759" y="352044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Hedge/เก็งหุ้นตัวเดียว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40679" y="352044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111111"/>
                </a:solidFill>
                <a:latin typeface="Calibri"/>
              </a:rPr>
              <a:t>Hedge ทั้งพอร์ต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086599" y="3520440"/>
            <a:ext cx="1517904" cy="3017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0" b="0">
                <a:solidFill>
                  <a:srgbClr val="E10600"/>
                </a:solidFill>
                <a:latin typeface="Calibri"/>
              </a:rPr>
              <a:t>ประกันพอร์ต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2920" y="382219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02920" y="411480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80" b="1">
                <a:solidFill>
                  <a:srgbClr val="E10600"/>
                </a:solidFill>
                <a:latin typeface="Calibri"/>
              </a:rPr>
              <a:t>เลือกให้ถูกงาน:  </a:t>
            </a:r>
            <a:r>
              <a:rPr sz="980" b="1">
                <a:solidFill>
                  <a:srgbClr val="111111"/>
                </a:solidFill>
                <a:latin typeface="Calibri"/>
              </a:rPr>
              <a:t>ถือยาวใช้หุ้น · ป้องกันหุ้นตัวเดียวใช้ SSF · ป้องกันทั้งพอร์ตใช้ S50 · อยากจำกัดขาดทุนใช้ Option ฝั่งซื้อ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29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รู้ไว้: Forward &amp; Swap — อนุพันธ์ของภาคธุรกิจ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02 · CORPORATE USE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097280"/>
            <a:ext cx="3913632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" y="1097280"/>
            <a:ext cx="3749039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FX FORWARD — ผู้ส่งออกล็อกค่าเงิน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481328"/>
            <a:ext cx="391363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จะได้รับ USD 100,000 อีก 3 เดือน · วันนี้ ≈ 33.26 บาท · ขาย USD ล่วงหน้าที่ 33.02 (ต่ำกว่าเพราะดอกเบี้ยไทยต่ำกว่าสหรัฐ)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084831"/>
            <a:ext cx="3913632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084831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อีก 3 เดือน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3080" y="2084831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ไม่ Hedge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45536" y="2084831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1">
                <a:solidFill>
                  <a:srgbClr val="FFFFFF"/>
                </a:solidFill>
                <a:latin typeface="Calibri"/>
              </a:rPr>
              <a:t>Hedge 33.02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395727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31.00 บาทแข็ง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2395727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3,100,000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5536" y="2395727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3,302,000 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2706623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2706623"/>
            <a:ext cx="106070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35.00 บาทอ่อน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2706623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3,500,000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5536" y="2706623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3,302,000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3017519"/>
            <a:ext cx="3913632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27448" y="1097280"/>
            <a:ext cx="3913632" cy="310896"/>
          </a:xfrm>
          <a:prstGeom prst="rect">
            <a:avLst/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37176" y="1097280"/>
            <a:ext cx="3749039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SWAP — แลกกระแสเงินสดกัน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27448" y="1499616"/>
            <a:ext cx="8686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IR Swap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96128" y="1499616"/>
            <a:ext cx="304495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บริษัทกู้ดอกลอยตัว กลัวดอกขึ้น → แลกไปจ่ายดอกคงที่ แลกแค่ดอก ไม่แลกเงินต้น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7448" y="2103120"/>
            <a:ext cx="8686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FX Swap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96128" y="2103120"/>
            <a:ext cx="304495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แลกเงิน 2 สกุลวันนี้ แล้วแลกคืนวันหน้าที่อัตราตกลงไว้ — ใช้บริหารสภาพคล่อง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27448" y="2706624"/>
            <a:ext cx="8686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1">
                <a:solidFill>
                  <a:srgbClr val="E10600"/>
                </a:solidFill>
                <a:latin typeface="Calibri"/>
              </a:rPr>
              <a:t>ใครใช้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96128" y="2706624"/>
            <a:ext cx="304495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ธนาคาร บริษัทนำเข้า–ส่งออก ผู้กู้รายใหญ่ — รายย่อยแทบไม่ได้ใช้โดยตรง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401568"/>
            <a:ext cx="8138160" cy="457200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3401568"/>
            <a:ext cx="7772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บทเรียน:  </a:t>
            </a:r>
            <a:r>
              <a:rPr sz="919" b="0">
                <a:solidFill>
                  <a:srgbClr val="111111"/>
                </a:solidFill>
                <a:latin typeface="Calibri"/>
              </a:rPr>
              <a:t>Hedge ไม่ได้ทำให้ได้เงินมากที่สุด แต่ทำให้ "รู้ตัวเลขล่วงหน้า" — วางแผนต้นทุนและจ่ายเงินเดือนได้แน่นอน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968496"/>
            <a:ext cx="8138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USD/THB 33.264 ณ 16 ก.ย. 2569 (Week 10) · อัตรา Forward 33.02 เป็นตัวอย่างที่คำนวณจากส่วนต่างดอกเบี้ย (~1.00% vs ~3.9%) ไม่ใช่ราคาเสนอจริงของธนาคาร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30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960120"/>
            <a:ext cx="1097280" cy="1097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1014984"/>
            <a:ext cx="1097280" cy="10972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300">
                <a:solidFill>
                  <a:srgbClr val="E10600"/>
                </a:solidFill>
                <a:latin typeface="Calibri"/>
              </a:rPr>
              <a:t>PART 03 · TFEX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36192"/>
            <a:ext cx="49377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111111"/>
                </a:solidFill>
                <a:latin typeface="Calibri"/>
              </a:rPr>
              <a:t>TFEX —</a:t>
            </a:r>
          </a:p>
          <a:p>
            <a:pPr algn="l">
              <a:lnSpc>
                <a:spcPct val="105000"/>
              </a:lnSpc>
            </a:pPr>
            <a:r>
              <a:rPr sz="2800" b="1">
                <a:solidFill>
                  <a:srgbClr val="111111"/>
                </a:solidFill>
                <a:latin typeface="Calibri"/>
              </a:rPr>
              <a:t>ตลาดอนุพันธ์ของไทย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97480"/>
            <a:ext cx="475488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6B7280"/>
                </a:solidFill>
                <a:latin typeface="Calibri"/>
              </a:rPr>
              <a:t>Thailand Futures Exchange บริษัทในกลุ่มตลาดหลักทรัพย์ฯ</a:t>
            </a:r>
          </a:p>
          <a:p>
            <a:pPr algn="l">
              <a:lnSpc>
                <a:spcPct val="115000"/>
              </a:lnSpc>
            </a:pPr>
            <a:r>
              <a:rPr sz="1050" b="0">
                <a:solidFill>
                  <a:srgbClr val="6B7280"/>
                </a:solidFill>
                <a:latin typeface="Calibri"/>
              </a:rPr>
              <a:t>วันที่ 24 ก.ย. 2569 วันเดียว ซื้อขายกันกว่า 826,000 สัญญา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730752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SET50 Futures / Options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0360" y="3730752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Gold Futures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023360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USD Futures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4023360"/>
            <a:ext cx="224028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spc="100">
                <a:solidFill>
                  <a:srgbClr val="111111"/>
                </a:solidFill>
                <a:latin typeface="Calibri"/>
              </a:rPr>
              <a:t>—  Leverage = ดาบสองคม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77840" y="640080"/>
            <a:ext cx="3108960" cy="3291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7000" b="1">
                <a:solidFill>
                  <a:srgbClr val="E10600"/>
                </a:solidFill>
                <a:latin typeface="Calibr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31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เมนูสินค้าบน TFEX ที่มือใหม่ควรรู้จัก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03 · TFEX MENU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115568"/>
            <a:ext cx="20208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สินค้า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115568"/>
            <a:ext cx="17465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อ้างอิง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1115568"/>
            <a:ext cx="22037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ขนาดสัญญา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0" y="1115568"/>
            <a:ext cx="16550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IM (บุคคล)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426464"/>
            <a:ext cx="202082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SET50 Index Futures (S50)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1426464"/>
            <a:ext cx="17465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ดัชนี SET50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1426464"/>
            <a:ext cx="22037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200 บาท × จุดดัชนี · ชำระเงินสด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1426464"/>
            <a:ext cx="165506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12,320 บาท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181051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1810512"/>
            <a:ext cx="202082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SET50 Index Options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1810512"/>
            <a:ext cx="17465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ดัชนี SET50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7720" y="1810512"/>
            <a:ext cx="22037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200 บาท × จุด · แบบยุโรป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9440" y="1810512"/>
            <a:ext cx="165506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—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2194560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194560"/>
            <a:ext cx="202082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Gold Futures (GF / GF10)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2194560"/>
            <a:ext cx="17465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ทอง 96.5% (บาท/บาททอง)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17720" y="2194560"/>
            <a:ext cx="22037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ทอง 50 บาท / 10 บาท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9440" y="2194560"/>
            <a:ext cx="165506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2578608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2578608"/>
            <a:ext cx="202082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Gold Online (GO) · Mini (MGO)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0" y="2578608"/>
            <a:ext cx="17465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ทองโลก USD/ออนซ์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7720" y="2578608"/>
            <a:ext cx="22037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MGO = 1/10 ของ GO (เปิด 25 พ.ค. 69)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2578608"/>
            <a:ext cx="165506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GO 122,290 · MGO 12,229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962656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2962656"/>
            <a:ext cx="202082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USD Futures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2962656"/>
            <a:ext cx="17465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ค่าเงิน USD/THB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17720" y="2962656"/>
            <a:ext cx="22037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USD 1,000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49440" y="2962656"/>
            <a:ext cx="165506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770 บาท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3346703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94360" y="3346703"/>
            <a:ext cx="202082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Single Stock Futures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3200" y="3346703"/>
            <a:ext cx="17465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หุ้นรายตัว (กว่า 100 ตัว)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17720" y="3346703"/>
            <a:ext cx="2203703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1,000 หุ้น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49440" y="3346703"/>
            <a:ext cx="1655064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Calibri"/>
              </a:rPr>
              <a:t>แล้วแต่หุ้น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3730752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02920" y="3877056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111111"/>
                </a:solidFill>
                <a:latin typeface="Calibri"/>
              </a:rPr>
              <a:t>เวลาเทรด:  </a:t>
            </a:r>
            <a:r>
              <a:rPr sz="900" b="0">
                <a:solidFill>
                  <a:srgbClr val="6B7280"/>
                </a:solidFill>
                <a:latin typeface="Calibri"/>
              </a:rPr>
              <a:t>ดัชนีและหุ้น 09:45–12:30 และ 13:45–16:55 น. · ทองและค่าเงินมีรอบกลางคืน 18:50–03:00 น. ด้วย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4169663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>
                <a:solidFill>
                  <a:srgbClr val="111111"/>
                </a:solidFill>
                <a:latin typeface="Calibri"/>
              </a:rPr>
              <a:t>ยังมีอีก:  </a:t>
            </a:r>
            <a:r>
              <a:rPr sz="900" b="0">
                <a:solidFill>
                  <a:srgbClr val="6B7280"/>
                </a:solidFill>
                <a:latin typeface="Calibri"/>
              </a:rPr>
              <a:t>Sector Index Futures · Gold-D · Silver Online · EUR/JPY Futures · USD/THB Options · ยางพารา · พันธบัตร 5 ปี — ไม่มี Option หุ้นรายตัว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4590288"/>
            <a:ext cx="57607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ข้อมูลสเปกและ IM จาก tfex.co.th ณ 25 ก.ย. 2569 — IM ปรับเป็นระยะ</a:t>
            </a:r>
          </a:p>
        </p:txBody>
      </p:sp>
      <p:sp>
        <p:nvSpPr>
          <p:cNvPr id="44" name="Rounded Rectangle 43">
            <a:hlinkClick r:id="rId2"/>
          </p:cNvPr>
          <p:cNvSpPr/>
          <p:nvPr/>
        </p:nvSpPr>
        <p:spPr>
          <a:xfrm>
            <a:off x="6400800" y="4608576"/>
            <a:ext cx="141732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>
            <a:hlinkClick r:id="rId2"/>
          </p:cNvPr>
          <p:cNvSpPr txBox="1"/>
          <p:nvPr/>
        </p:nvSpPr>
        <p:spPr>
          <a:xfrm>
            <a:off x="6400800" y="4608576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เช็คสด · TFEX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32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111111"/>
                </a:solidFill>
                <a:latin typeface="Calibri"/>
              </a:rPr>
              <a:t>ลองเทรด SET50 Futures 1 สัญญา (บนกระดาษ)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03 · WORKED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115568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เริ่ม: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ซื้อ (Long) S50 1 สัญญา ที่ 1,077 จุด · วางเงิน IM 12,320 บาท · มูลค่าสัญญา ≈ 215,400 บาท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600200"/>
            <a:ext cx="8138160" cy="310896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600200"/>
            <a:ext cx="1975103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ดัชนีวันถัดไป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79" y="1600200"/>
            <a:ext cx="14264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เปลี่ยนไป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1959" y="1600200"/>
            <a:ext cx="14264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กำไร/ขาดทุน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1600200"/>
            <a:ext cx="13350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เงินในบัญชี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79" y="1600200"/>
            <a:ext cx="133502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เทียบเงินที่วาง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1911095"/>
            <a:ext cx="197510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1,097  (ขึ้น ~1.9%)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79" y="1911095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+20 จุด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59" y="1911095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+4,000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6440" y="1911095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16,320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9479" y="1911095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+32%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240279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2240279"/>
            <a:ext cx="197510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1,087  (ขึ้น ~0.9%)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7479" y="2240279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+10 จุด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51959" y="2240279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+2,000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6440" y="2240279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14,320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79" y="2240279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+16%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569463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2569463"/>
            <a:ext cx="197510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1,067  (ลง ~0.9%)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97479" y="2569463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−10 จุด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51959" y="2569463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−2,000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6440" y="2569463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10,320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69479" y="2569463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−16%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898647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2898647"/>
            <a:ext cx="1975103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111111"/>
                </a:solidFill>
                <a:latin typeface="Calibri"/>
              </a:rPr>
              <a:t>1,057  (ลง ~1.9%)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97479" y="2898647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−20 จุด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51959" y="2898647"/>
            <a:ext cx="14264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−4,000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06440" y="2898647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111111"/>
                </a:solidFill>
                <a:latin typeface="Calibri"/>
              </a:rPr>
              <a:t>8,320 ⚠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69479" y="2898647"/>
            <a:ext cx="13350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80" b="0">
                <a:solidFill>
                  <a:srgbClr val="E10600"/>
                </a:solidFill>
                <a:latin typeface="Calibri"/>
              </a:rPr>
              <a:t>−32%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3227831"/>
            <a:ext cx="813816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02920" y="3401568"/>
            <a:ext cx="8138160" cy="502920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3401568"/>
            <a:ext cx="7772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แถวสุดท้าย:  </a:t>
            </a:r>
            <a:r>
              <a:rPr sz="919" b="0">
                <a:solidFill>
                  <a:srgbClr val="111111"/>
                </a:solidFill>
                <a:latin typeface="Calibri"/>
              </a:rPr>
              <a:t>เงินเหลือ 8,320 ต่ำกว่า MM (8,659.20) → Margin Call ต้องเติมเงินให้กลับไป 12,320 บาท ภายในเวลาที่โบรกกำหนด ไม่งั้นถูกบังคับปิด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3986784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สังเกต: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ดัชนีขยับไม่ถึง 2% แต่เงินที่วางไว้ขยับ 32% — นี่คือ Leverage ~17 เท่า ทำงานทั้งขาขึ้นและขาลง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4590288"/>
            <a:ext cx="57607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00" b="0">
                <a:solidFill>
                  <a:srgbClr val="6B7280"/>
                </a:solidFill>
                <a:latin typeface="Calibri"/>
              </a:rPr>
              <a:t>SET50 ปิด 1,076.81 ณ 25 ก.ย. 2569 · ไม่รวมค่าธรรมเนียม · 1 จุด = 200 บาท</a:t>
            </a:r>
          </a:p>
        </p:txBody>
      </p:sp>
      <p:sp>
        <p:nvSpPr>
          <p:cNvPr id="41" name="Rounded Rectangle 40">
            <a:hlinkClick r:id="rId2"/>
          </p:cNvPr>
          <p:cNvSpPr/>
          <p:nvPr/>
        </p:nvSpPr>
        <p:spPr>
          <a:xfrm>
            <a:off x="6400800" y="4608576"/>
            <a:ext cx="141732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>
            <a:hlinkClick r:id="rId2"/>
          </p:cNvPr>
          <p:cNvSpPr txBox="1"/>
          <p:nvPr/>
        </p:nvSpPr>
        <p:spPr>
          <a:xfrm>
            <a:off x="6400800" y="4608576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เช็คสด · SET50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33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ความเสี่ยง 5 ข้อ ก่อนแตะ TFEX ของจริง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TOPIC 03 · RISK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115568"/>
            <a:ext cx="3657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115568"/>
            <a:ext cx="187451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111111"/>
                </a:solidFill>
                <a:latin typeface="Calibri"/>
              </a:rPr>
              <a:t>Leverage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1115568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ขยายทั้งกำไรและขาดทุน ~17 เท่า — ขยับผิดทาง 2% เงินหายเกือบ 1 ใน 3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609344"/>
            <a:ext cx="54406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645919"/>
            <a:ext cx="3657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645919"/>
            <a:ext cx="187451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111111"/>
                </a:solidFill>
                <a:latin typeface="Calibri"/>
              </a:rPr>
              <a:t>Margin Call / Force Close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1645919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ตลาดผันผวนแรง ถูกบังคับปิดที่ราคาแย่ที่สุด ก่อนราคาจะกลับตัว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39696"/>
            <a:ext cx="54406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176272"/>
            <a:ext cx="3657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176272"/>
            <a:ext cx="187451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111111"/>
                </a:solidFill>
                <a:latin typeface="Calibri"/>
              </a:rPr>
              <a:t>วันหมดอายุ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4640" y="2176272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ถือยาวแบบหุ้นไม่ได้ ต้องปิดหรือ Roll และเสียค่าธรรมเนียมทุกครั้ง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2670048"/>
            <a:ext cx="54406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706624"/>
            <a:ext cx="3657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2706624"/>
            <a:ext cx="187451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111111"/>
                </a:solidFill>
                <a:latin typeface="Calibri"/>
              </a:rPr>
              <a:t>Zero-sum + ค่าธรรมเนียม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270662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>
                <a:solidFill>
                  <a:srgbClr val="6B7280"/>
                </a:solidFill>
                <a:latin typeface="Calibri"/>
              </a:rPr>
              <a:t>ผู้เล่นทั้งตลาดรวมกันขาดทุนเท่าค่าธรรมเนียม — ต้องเก่งกว่าอีกฝ่ายจริง 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200400"/>
            <a:ext cx="54406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3236976"/>
            <a:ext cx="3657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E10600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3236976"/>
            <a:ext cx="187451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E10600"/>
                </a:solidFill>
                <a:latin typeface="Calibri"/>
              </a:rPr>
              <a:t>ขาย Option / ถัวขาดทุน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34640" y="3236976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1">
                <a:solidFill>
                  <a:srgbClr val="111111"/>
                </a:solidFill>
                <a:latin typeface="Calibri"/>
              </a:rPr>
              <a:t>รับเบี้ยทีละน้อย แลกความเสี่ยงก้อนใหญ่ — ท่าที่ Nick Leeson ใช้จน Barings ล้ม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730752"/>
            <a:ext cx="544068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6" name="Picture 25" descr="rogue_tr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097280"/>
            <a:ext cx="2468880" cy="283464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172200" y="3959352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80" b="0">
                <a:solidFill>
                  <a:srgbClr val="6B7280"/>
                </a:solidFill>
                <a:latin typeface="Calibri"/>
              </a:rPr>
              <a:t>ภาพประกอบเคส Rogue Trader: บัญชีลับ 88888 ของ Nick Leeson · เส้น Nikkei เป็นภาพร่าง (จุดต้น–ปลายเป็นราคาจริง)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315968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60" b="1">
                <a:solidFill>
                  <a:srgbClr val="E10600"/>
                </a:solidFill>
                <a:latin typeface="Calibri"/>
              </a:rPr>
              <a:t>กติกาของห้องนี้:  </a:t>
            </a:r>
            <a:r>
              <a:rPr sz="960" b="1">
                <a:solidFill>
                  <a:srgbClr val="111111"/>
                </a:solidFill>
                <a:latin typeface="Calibri"/>
              </a:rPr>
              <a:t>เรียนด้วย Click2Win (เงินจำลอง) ก่อนเสมอ — ถ้ายังอธิบาย Margin Call ให้เพื่อนฟังไม่ได้ อย่าเพิ่งใช้เงินจริง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34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Assignment 2 — TFEX Portfolio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ASSIGNMENT 2 · PREVIEW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1155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000" b="1">
                <a:solidFill>
                  <a:srgbClr val="E10600"/>
                </a:solidFill>
                <a:latin typeface="Calibri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82496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คะแนน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9202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ปรับ 26 ก.ย.: อีก 4 คะแนนย้ายไปเป็นคะแนนการบ้าน W10–W12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39" y="11155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Calibri"/>
              </a:rPr>
              <a:t>Click2Win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39" y="1682496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เงินจำลอง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39" y="19202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เทรด Futures &amp; Options ของจริงบนระบบจำลอง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0759" y="111556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Calibri"/>
              </a:rPr>
              <a:t>W13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0759" y="1682496"/>
            <a:ext cx="26517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100">
                <a:solidFill>
                  <a:srgbClr val="111111"/>
                </a:solidFill>
                <a:latin typeface="Calibri"/>
              </a:rPr>
              <a:t>ส่งรายงาน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59" y="19202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B7280"/>
                </a:solidFill>
                <a:latin typeface="Calibri"/>
              </a:rPr>
              <a:t>ตาม syllabus · วันที่แน่นอนประกาศอีกครั้ง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359152"/>
            <a:ext cx="8138160" cy="914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45059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50" b="1" spc="150">
                <a:solidFill>
                  <a:srgbClr val="E10600"/>
                </a:solidFill>
                <a:latin typeface="Calibri"/>
              </a:rPr>
              <a:t>สิ่งที่อาจารย์ดู (จาก syllabus)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761488"/>
            <a:ext cx="3977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>
                <a:solidFill>
                  <a:srgbClr val="111111"/>
                </a:solidFill>
                <a:latin typeface="Calibri"/>
              </a:rPr>
              <a:t>1.  เข้าใจกลไก TFEX — Margin, Mark-to-Market, วันหมดอายุ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7720" y="2761488"/>
            <a:ext cx="3977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>
                <a:solidFill>
                  <a:srgbClr val="111111"/>
                </a:solidFill>
                <a:latin typeface="Calibri"/>
              </a:rPr>
              <a:t>2.  มีกลยุทธ์ชัดเจน โดยเฉพาะการ Hedge — ไม่ใช่แค่เดาทิศ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200400"/>
            <a:ext cx="3977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>
                <a:solidFill>
                  <a:srgbClr val="111111"/>
                </a:solidFill>
                <a:latin typeface="Calibri"/>
              </a:rPr>
              <a:t>3.  ปรับสถานะรับมือตลาดได้ และอธิบายเหตุผลของทุกการตัดสินใจ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7720" y="3200400"/>
            <a:ext cx="3977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>
                <a:solidFill>
                  <a:srgbClr val="111111"/>
                </a:solidFill>
                <a:latin typeface="Calibri"/>
              </a:rPr>
              <a:t>4.  รายงานครบถ้วน มีตัวเลขและเหตุผลรองรับ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767328"/>
            <a:ext cx="8138160" cy="475488"/>
          </a:xfrm>
          <a:prstGeom prst="rect">
            <a:avLst/>
          </a:prstGeom>
          <a:solidFill>
            <a:srgbClr val="F4F4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767328"/>
            <a:ext cx="77724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9" b="1">
                <a:solidFill>
                  <a:srgbClr val="E10600"/>
                </a:solidFill>
                <a:latin typeface="Calibri"/>
              </a:rPr>
              <a:t>เริ่มได้เลย:  </a:t>
            </a:r>
            <a:r>
              <a:rPr sz="919" b="0">
                <a:solidFill>
                  <a:srgbClr val="111111"/>
                </a:solidFill>
                <a:latin typeface="Calibri"/>
              </a:rPr>
              <a:t>เข้า Click2Win (ระบบเดียวกับ Assignment 1 · เลือกโบรกเกอร์แล้วล็อกอิน) ลองเปิด-ปิดสถานะ S50 สัก 1 รอบ ให้เห็น Margin เปลี่ยนจริง</a:t>
            </a:r>
          </a:p>
        </p:txBody>
      </p:sp>
      <p:sp>
        <p:nvSpPr>
          <p:cNvPr id="23" name="Rounded Rectangle 22">
            <a:hlinkClick r:id="rId2"/>
          </p:cNvPr>
          <p:cNvSpPr/>
          <p:nvPr/>
        </p:nvSpPr>
        <p:spPr>
          <a:xfrm>
            <a:off x="6263640" y="4608576"/>
            <a:ext cx="1554480" cy="256032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>
            <a:hlinkClick r:id="rId2"/>
          </p:cNvPr>
          <p:cNvSpPr txBox="1"/>
          <p:nvPr/>
        </p:nvSpPr>
        <p:spPr>
          <a:xfrm>
            <a:off x="6263640" y="4608576"/>
            <a:ext cx="15544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50" b="1" spc="200">
                <a:solidFill>
                  <a:srgbClr val="FFFFFF"/>
                </a:solidFill>
                <a:latin typeface="Calibri"/>
              </a:rPr>
              <a:t>เปิด CLICK2WIN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35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111111"/>
                </a:solidFill>
                <a:latin typeface="Calibri"/>
              </a:rPr>
              <a:t>การบ้าน Week 11 — อ่านสไลด์ ตอบ 5 ข้อ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750" b="1" spc="300">
                <a:solidFill>
                  <a:srgbClr val="E10600"/>
                </a:solidFill>
                <a:latin typeface="Calibri"/>
              </a:rPr>
              <a:t>HOMEWORK · WEEK 11 · 5 นาที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87552"/>
            <a:ext cx="8138160" cy="182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170432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111111"/>
                </a:solidFill>
                <a:latin typeface="Calibri"/>
              </a:rPr>
              <a:t>ทำอะไร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1170432"/>
            <a:ext cx="3931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  <a:latin typeface="Calibri"/>
              </a:rPr>
              <a:t>ปรนัย 5 ข้อ คำตอบอยู่ในสไลด์ชุดนี้ทุกข้อ — แต่ละข้อบอกไว้ว่าให้ดูสไลด์หน้าไหน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682496"/>
            <a:ext cx="530352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73736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111111"/>
                </a:solidFill>
                <a:latin typeface="Calibri"/>
              </a:rPr>
              <a:t>ใช้เวลา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1737360"/>
            <a:ext cx="3931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  <a:latin typeface="Calibri"/>
              </a:rPr>
              <a:t>ประมาณ 5 นาที · งานเดี่ยว · ส่งได้ครั้งเดียว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249424"/>
            <a:ext cx="530352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304288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111111"/>
                </a:solidFill>
                <a:latin typeface="Calibri"/>
              </a:rPr>
              <a:t>สไลด์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2304288"/>
            <a:ext cx="3931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  <a:latin typeface="Calibri"/>
              </a:rPr>
              <a:t>ดาวน์โหลดได้ที่หน้า students (Week 11)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816352"/>
            <a:ext cx="530352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2871215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กำหนดส่ง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4519" y="2871215"/>
            <a:ext cx="3931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>
                <a:solidFill>
                  <a:srgbClr val="111111"/>
                </a:solidFill>
                <a:latin typeface="Calibri"/>
              </a:rPr>
              <a:t>พฤหัสบดี 1 ต.ค. 2569 · 23:59 น.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383279"/>
            <a:ext cx="5303520" cy="9144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8" name="Picture 17" descr="qr_hw11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143000"/>
            <a:ext cx="2011680" cy="2011680"/>
          </a:xfrm>
          <a:prstGeom prst="rect">
            <a:avLst/>
          </a:prstGeom>
        </p:spPr>
      </p:pic>
      <p:sp>
        <p:nvSpPr>
          <p:cNvPr id="19" name="TextBox 18">
            <a:hlinkClick r:id="rId3"/>
          </p:cNvPr>
          <p:cNvSpPr txBox="1"/>
          <p:nvPr/>
        </p:nvSpPr>
        <p:spPr>
          <a:xfrm>
            <a:off x="6126480" y="3246120"/>
            <a:ext cx="2423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50" b="1">
                <a:solidFill>
                  <a:srgbClr val="111111"/>
                </a:solidFill>
                <a:latin typeface="Calibri"/>
              </a:rPr>
              <a:t>สแกน QR หรือพิมพ์ลิงก์เต็ม</a:t>
            </a:r>
          </a:p>
          <a:p>
            <a:pPr algn="ctr"/>
            <a:r>
              <a:rPr sz="850" b="1">
                <a:solidFill>
                  <a:srgbClr val="111111"/>
                </a:solidFill>
                <a:latin typeface="Calibri"/>
              </a:rPr>
              <a:t>cpongsatorn.netlify.app/homework-w11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023360"/>
            <a:ext cx="7406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E10600"/>
                </a:solidFill>
                <a:latin typeface="Calibri"/>
              </a:rPr>
              <a:t>เตือน:  </a:t>
            </a:r>
            <a:r>
              <a:rPr sz="1050" b="1">
                <a:solidFill>
                  <a:srgbClr val="111111"/>
                </a:solidFill>
                <a:latin typeface="Calibri"/>
              </a:rPr>
              <a:t>คาบนี้เป็นคาบชดเชย — การบ้านนี้คือหลักฐานว่าคุณได้อ่านเนื้อหาแล้ว อย่าลืมส่ง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36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051560"/>
            <a:ext cx="8229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spc="400">
                <a:solidFill>
                  <a:srgbClr val="6B7280"/>
                </a:solidFill>
                <a:latin typeface="Calibri"/>
              </a:rPr>
              <a:t>END OF WEEK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4023360" y="1426464"/>
            <a:ext cx="1097280" cy="914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23360" y="1481328"/>
            <a:ext cx="1097280" cy="914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64208"/>
            <a:ext cx="82296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600" b="1">
                <a:solidFill>
                  <a:srgbClr val="111111"/>
                </a:solidFill>
                <a:latin typeface="Calibri"/>
              </a:rPr>
              <a:t>LEVERAGE CUTS BOTH 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450592"/>
            <a:ext cx="6766560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111111"/>
                </a:solidFill>
                <a:latin typeface="Calibri"/>
              </a:rPr>
              <a:t>1.  Futures และ SSF = ภาระ ขาดทุนเกินเงินที่วางได้ · Option ฝั่งผู้ซื้อ = สิทธิ เสียได้มากสุดแค่ Premium</a:t>
            </a:r>
          </a:p>
          <a:p>
            <a:pPr algn="l">
              <a:lnSpc>
                <a:spcPct val="120000"/>
              </a:lnSpc>
            </a:pPr>
            <a:r>
              <a:rPr sz="1050" b="0">
                <a:solidFill>
                  <a:srgbClr val="111111"/>
                </a:solidFill>
                <a:latin typeface="Calibri"/>
              </a:rPr>
              <a:t>2.  Strategy มือใหม่: รู้ "ขาดทุนสูงสุด" ก่อนกดทุกครั้ง — Protective Put · Covered Call · Bull Call Spread</a:t>
            </a:r>
          </a:p>
          <a:p>
            <a:pPr algn="l">
              <a:lnSpc>
                <a:spcPct val="120000"/>
              </a:lnSpc>
            </a:pPr>
            <a:r>
              <a:rPr sz="1050" b="0">
                <a:solidFill>
                  <a:srgbClr val="111111"/>
                </a:solidFill>
                <a:latin typeface="Calibri"/>
              </a:rPr>
              <a:t>3.  Barings และ CoCo สอนเรื่องเดียวกัน: รับเบี้ยเล็ก ๆ แลกความเสี่ยงก้อนใหญ่ — วันหนึ่งมันจะมาถึง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401568"/>
            <a:ext cx="3931920" cy="9692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474720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200">
                <a:solidFill>
                  <a:srgbClr val="E10600"/>
                </a:solidFill>
                <a:latin typeface="Calibri"/>
              </a:rPr>
              <a:t>นัดถัดไป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712463"/>
            <a:ext cx="365760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ศุกร์ 2 ต.ค. — Week 12 Behavioral Finance</a:t>
            </a:r>
          </a:p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+ สอบ QUIZ 3 ส่วนที่ 2 (5 คะแนน · เนื้อหา Week 7–9)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63440" y="3401568"/>
            <a:ext cx="3977639" cy="969264"/>
          </a:xfrm>
          <a:prstGeom prst="rect">
            <a:avLst/>
          </a:prstGeom>
          <a:noFill/>
          <a:ln w="127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28032" y="3474720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spc="200">
                <a:solidFill>
                  <a:srgbClr val="E10600"/>
                </a:solidFill>
                <a:latin typeface="Calibri"/>
              </a:rPr>
              <a:t>งานที่ต้องส่ง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8032" y="3712463"/>
            <a:ext cx="3749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ออกข้อสอบ 3 ข้อ W7–9 (Quiz 3)  →  อ. 29 ก.ย. 23:59 น.</a:t>
            </a:r>
          </a:p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Research สินทรัพย์ (การบ้าน W10)  →  พฤ. 1 ต.ค. 23:59 น.</a:t>
            </a:r>
          </a:p>
          <a:p>
            <a:pPr algn="l"/>
            <a:r>
              <a:rPr sz="900" b="0">
                <a:solidFill>
                  <a:srgbClr val="111111"/>
                </a:solidFill>
                <a:latin typeface="Calibri"/>
              </a:rPr>
              <a:t>การบ้าน W11 ตอบ 5 ข้อ  →  พฤ. 1 ต.ค. 23:59 น.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443984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50" b="1">
                <a:solidFill>
                  <a:srgbClr val="6B7280"/>
                </a:solidFill>
                <a:latin typeface="Calibri"/>
              </a:rPr>
              <a:t>90643028 SMART TIPS FOR BEGINNING INVESTORS  ·  อ.พงศธร โชติยะศิลป์  ·  KMITL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461772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>
                <a:solidFill>
                  <a:srgbClr val="E10600"/>
                </a:solidFill>
                <a:latin typeface="Calibri"/>
              </a:rPr>
              <a:t>37</a:t>
            </a:r>
            <a:r>
              <a:rPr sz="900" b="1">
                <a:solidFill>
                  <a:srgbClr val="6B7280"/>
                </a:solidFill>
                <a:latin typeface="Calibri"/>
              </a:rPr>
              <a:t> / 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