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6" r:id="rId37"/>
    <p:sldId id="261" r:id="rId7"/>
    <p:sldId id="262" r:id="rId8"/>
    <p:sldId id="287" r:id="rId3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4" r:id="rId35"/>
    <p:sldId id="282" r:id="rId28"/>
    <p:sldId id="285" r:id="rId36"/>
    <p:sldId id="283" r:id="rId29"/>
  </p:sldIdLst>
  <p:notesMasterIdLst>
    <p:notesMasterId r:id="rId3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7.xml"/><Relationship Id="rId8" Type="http://schemas.openxmlformats.org/officeDocument/2006/relationships/slide" Target="slides/slide8.xml"/><Relationship Id="rId9" Type="http://schemas.openxmlformats.org/officeDocument/2006/relationships/slide" Target="slides/slide10.xml"/><Relationship Id="rId10" Type="http://schemas.openxmlformats.org/officeDocument/2006/relationships/slide" Target="slides/slide11.xml"/><Relationship Id="rId11" Type="http://schemas.openxmlformats.org/officeDocument/2006/relationships/slide" Target="slides/slide12.xml"/><Relationship Id="rId12" Type="http://schemas.openxmlformats.org/officeDocument/2006/relationships/slide" Target="slides/slide13.xml"/><Relationship Id="rId13" Type="http://schemas.openxmlformats.org/officeDocument/2006/relationships/slide" Target="slides/slide14.xml"/><Relationship Id="rId14" Type="http://schemas.openxmlformats.org/officeDocument/2006/relationships/slide" Target="slides/slide15.xml"/><Relationship Id="rId15" Type="http://schemas.openxmlformats.org/officeDocument/2006/relationships/slide" Target="slides/slide16.xml"/><Relationship Id="rId16" Type="http://schemas.openxmlformats.org/officeDocument/2006/relationships/slide" Target="slides/slide17.xml"/><Relationship Id="rId17" Type="http://schemas.openxmlformats.org/officeDocument/2006/relationships/slide" Target="slides/slide18.xml"/><Relationship Id="rId18" Type="http://schemas.openxmlformats.org/officeDocument/2006/relationships/slide" Target="slides/slide19.xml"/><Relationship Id="rId19" Type="http://schemas.openxmlformats.org/officeDocument/2006/relationships/slide" Target="slides/slide20.xml"/><Relationship Id="rId20" Type="http://schemas.openxmlformats.org/officeDocument/2006/relationships/slide" Target="slides/slide21.xml"/><Relationship Id="rId21" Type="http://schemas.openxmlformats.org/officeDocument/2006/relationships/slide" Target="slides/slide22.xml"/><Relationship Id="rId22" Type="http://schemas.openxmlformats.org/officeDocument/2006/relationships/slide" Target="slides/slide23.xml"/><Relationship Id="rId23" Type="http://schemas.openxmlformats.org/officeDocument/2006/relationships/slide" Target="slides/slide24.xml"/><Relationship Id="rId24" Type="http://schemas.openxmlformats.org/officeDocument/2006/relationships/slide" Target="slides/slide25.xml"/><Relationship Id="rId25" Type="http://schemas.openxmlformats.org/officeDocument/2006/relationships/slide" Target="slides/slide26.xml"/><Relationship Id="rId26" Type="http://schemas.openxmlformats.org/officeDocument/2006/relationships/slide" Target="slides/slide27.xml"/><Relationship Id="rId27" Type="http://schemas.openxmlformats.org/officeDocument/2006/relationships/slide" Target="slides/slide28.xml"/><Relationship Id="rId28" Type="http://schemas.openxmlformats.org/officeDocument/2006/relationships/slide" Target="slides/slide30.xml"/><Relationship Id="rId29" Type="http://schemas.openxmlformats.org/officeDocument/2006/relationships/slide" Target="slides/slide32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35" Type="http://schemas.openxmlformats.org/officeDocument/2006/relationships/slide" Target="slides/slide29.xml"/><Relationship Id="rId36" Type="http://schemas.openxmlformats.org/officeDocument/2006/relationships/slide" Target="slides/slide31.xml"/><Relationship Id="rId37" Type="http://schemas.openxmlformats.org/officeDocument/2006/relationships/slide" Target="slides/slide6.xml"/><Relationship Id="rId38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10 · 120 นาที. เปิดคาบด้วยการเชื่อม Week 8: "เราสอนไป 5 สินทรัพย์ วันนี้จะเพิ่มอีก 4 ประตู" เน้นว่าทุกตัวซื้อผ่านบัญชีหุ้นเดิมได้ ยกเว้นคริปโต. ⚠️ ก่อนสอน: ยืนยันวันที่กับตารางจริงอีกครั้ง (research flag: อาจเป็น 18 ก.ย.)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บอกเวลาให้ชัดตั้งแต่ต้น นักศึกษาจะกะจังหวะพักได้ · เน้นว่าพาร์ต 5 ไม่ใช่การบ้านทิ้งท้าย แต่ข้อสอบที่เขาเขียนจะถูกใช้จริงใน Quiz 3 สัปดาห์หน้า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เปิดคาบด้วยเรื่องนี้ 6-8 นาที. ถามห้อง: "จำโจทย์ Week 7 ที่สมมติว่าเฟดจะลดดอกเบี้ยได้ไหม — ตอนนี้เกิดตรงข้าม" แล้วชี้ว่า 3 สินทรัพย์ที่จะสอนวันนี้โดนผลกระทบคนละทาง. ตัวเลข macro anchor ให้เปิด set.or.th / bot.or.th เช็คสดก่อนเข้าห้อง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พาร์ตนี้ 20 นาที — สั้นที่สุดในคาบ เพราะตลาด ETF ไทยเล็ก แต่คอนเซ็ปต์ต้องแน่น เพราะ DR ส่วนใหญ่ที่จะสอนพาร์ตหน้าอ้างอิง ETF ต่างประเทศ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ถามห้องก่อน: "ใครเคยซื้อกองทุนรวมบ้าง" แล้วโยงว่า ETF คือกองทุนเดียวกันแต่เอามาวางบนกระดานหุ้น. ย้ำ: ETF ไม่ได้แปลว่าปลอดภัยกว่า มันแค่ "ซื้อง่ายกว่า"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คำนวณสด: 100,000 × 1.055^20 = 291,776 · 100,000 × 1.065^20 = 352,365 · ต่าง 60,589. กดเครื่องคิดเลขให้เห็นในห้องได้เลย. ⚠️ TER เฉลี่ยของ ETF ไทย vs กอง Active หาแหล่งยืนยันไม่ได้ — ห้ามพูดเป็นตัวเลข พูดเป็นหลักการว่า passive ถูกกว่า active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⚠️ ไม่มีสถิติ SPIVA ที่ยืนยันได้ในไฟล์วิจัย — ห้ามอ้างเปอร์เซ็นต์ "กอง Active แพ้ดัชนีกี่ %" สอนเป็นตรรกะล้วน: ค่าธรรมเนียมคือ hurdle rate ที่กองต้องข้ามให้ได้ทุกปี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พาร์ตที่ยาวที่สุด 30 นาที และเป็นเนื้อหาที่นักศึกษาน่าจะตื่นเต้นที่สุด เพราะเชื่อมกับหุ้นที่เขารู้จัก (Tesla/Nvidia) ระวังอย่าให้กลายเป็นการเชียร์ซื้อ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วาดบนกระดานซ้ำอีกรอบก็ได้: เงินบาท → โบรกไทย → ซื้อหุ้นแม่ที่ US → ออก DR → เราถือ DR. ประเด็นชี้เป็นชี้ตายคือคำว่า "ตราสารที่โบรกออก" ซึ่งจะกลับมาอีกครั้งตอนสอน issuer risk. ⚠️ สถานะ DRx ณ ก.ย. 69 ยืนยันไม่ได้ ให้เปิดหน้า set.or.th / settrade ดูสดก่อนเข้าห้อง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ที่มา: The Standard อ้าง บล.บัวหลวง. ให้เชื่อมกับ Week 7 เรื่อง fund flow: เงินไทยไหลออกไปหาหุ้นสหรัฐผ่านประตูนี้. ตัวเลขทั้งหมดเป็นมูลค่า "ซื้อขาย" (turnover) ไม่ใช่ "ขนาดตลาด" — อย่าพูดสลับ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ให้นักศึกษาเปิดแอปโบรกของตัวเองค้นคำว่า "DR" ดูสดในห้อง 2 นาที. ย้ำว่า DR ชื่อเดียวกันแต่คนละเลขท้าย = คนละตราสาร อัตราแลกหน่วยและสภาพคล่องไม่เท่ากัน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Night Session เป็นเรื่องที่เด็กชอบมาก — ถามว่า "ใครอยากเทรดตอนตีสอง" แล้วใช้โยงเข้าสไลด์ความเสี่ยงว่าสภาพคล่องกลางคืนบางกว่า. ย้ำเรื่องยกเว้น capital gain ว่าเป็นของบุคคลธรรมดา ไม่ใช่นิติบุคคล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เคส "ราคาลอย" อธิบายด้วยภาพ: ตลาดสหรัฐปิดตี 4 ราคาหุ้นแม่ค้างนิ่ง แต่บ่ายไทยมีคนไล่ซื้อ DR ทำให้ราคา DR สูงกว่ามูลค่าจริง คนที่ซื้อตอนนั้นจ่าย premium ฟรี ๆ. ที่มา: บล.บัวหลวง Indicative Price, Hoonsmart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พาร์ตนี้ 30 นาที และเป็นหัวใจของคาบ เพราะเป็นสินทรัพย์ที่นักศึกษาซื้อได้จริงด้วยเงินหลักพัน และมีกับดัก leasehold ที่คนส่วนใหญ่ไม่รู้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จุดที่ต้องย้ำ: Property Fund คือของเก่าที่ไม่ออกใหม่แล้ว เจอในกระดานได้แต่ไม่มีรายใหม่ · REIT กู้ได้มากกว่าและยืดหยุ่นกว่าจึงเป็นรูปแบบหลักปัจจุบัน · IFF ไม่ใช่อสังหาฯ แต่เป็นโครงสร้างพื้นฐานที่มีสัญญารายได้ยาว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นี่คือสไลด์ที่ต้องใช้เวลามากที่สุดในพาร์ต 3 — ประมาณ 7 นาที. เปรียบเทียบง่าย ๆ: leasehold เหมือนเช่าคอนโด 30 ปี พอครบสัญญาคุณไม่มีอะไรเหลือ แต่ระหว่างทางเจ้าของเก็บค่าเช่าคืนให้คุณทุกเดือน. ที่มา: SET Investnow. ⚠️ ตัวเลขสัดส่วน freehold:leasehold ของ WHART/FTREIT ที่มีในบันทึกเป็นข้อมูลปี 2565 ใช้อธิบาย concept ได้ แต่ห้ามอ้างว่าเป็นปัจจุบัน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ถามห้อง: "ถ้ามีคนเสนอผลตอบแทน 9.7% กับ 2.3% คุณเลือกอะไร" — เกือบทุกคนตอบ 9.7% แล้วค่อยเฉลยว่าส่วนต่าง 7 จุดนั้นคือราคาที่ตลาดคิดสำหรับความเสี่ยง 3 ข้อด้านล่าง. เชื่อม Week 7 เรื่อง bond yield เป็นคู่แข่งของสินทรัพย์เสี่ยง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ให้เวลาจริง 5 นาที นักศึกษาเปิดมือถือ set.or.th ค้นทีละตัว แล้วเรียกสุ่ม 3 คนมาบอกตัวเลขที่ได้ · จุดสอนซ่อน: นักศึกษาจะเจอเองว่าบางกองสภาพคล่องต่ำมากจนไม่มีราคาซื้อขายวันนี้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เคสนี้มีค่ามากเพราะเกิดวันเดียวกับที่สอน — เปิดกระดานสดให้ดู. ถ้าราคาไม่ลงเท่าปันผลพอดี ใช้เป็นบทเรียนว่าทฤษฎีกับตลาดจริงไม่เท่ากันเสมอ. ข่าวเดียวกันระบุว่ากองมีการเพิ่มทุนราคา 9 บาทด้วย — ถ้ามีเวลาเหลือค่อยแตะ แต่ไม่ใช่ประเด็นหลัก. ที่มา: ข่าวหุ้น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⛔ ห้ามใช้เคส JASIF/TRUE เป็นตัวอย่าง — ไฟล์วิจัยระบุว่ายืนยันข้อมูลปี 2568-2569 ไม่ได้. ถ้าอยากยกตัวอย่างความเสี่ยงผู้เช่ากระจุก ให้พูดเชิงหลักการหรือให้นักศึกษาไปหาเอง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พาร์ตสุดท้ายก่อน workshop 20 นาที — เป้าหมายคือ "แก้ความเข้าใจผิด" ที่ Week 8 อาจฝังไว้ ไม่ใช่การห้ามหรือเชียร์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เปิดสไลด์นี้ด้วยการย้อนไป Week 8 สไลด์ 10-11 ก่อน แล้วค่อยเปิดตัวเลข 11 เดือน. ⚠️ มีแหล่งหนึ่งระบุ BTC ~$67,000-68,000 ขัดกับ $81,214 — ใช้ $81,214 (19 ก.ย. 69, Yahoo Finance) แล้วเช็คราคาสดเช้าวันสอนอีกครั้ง. เชื่อม Week 8 Position Sizing: ถ้าใส่ BTC 5% ของพอร์ต −52% กระทบพอร์ตแค่ −2.6%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⚠️ รายชื่อ exchange ที่ได้ใบอนุญาต ณ ก.ย. 69 ยืนยันไม่ได้ — ห้ามอ่านรายชื่อแบรนด์บนสไลด์ ให้เปิดหน้า ก.ล.ต. สดแทน (นี่ยังกันข้อครหาเรื่องเชียร์แพลตฟอร์มด้วย). ย้ำว่ากอง UI ไม่ใช่ทางเลือกของนักศึกษา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ที่มา: มติ ครม. ผ่านกรุงเทพธุรกิจ/Workpoint Today/Siam Blockchain · ตัวเลข ETF outflow จาก Investing.com/KuCoin. ⚠️ ไม่ใช้เคส FTX เพราะไม่มีในไฟล์วิจัย — ใช้เคส ETF outflow + CLARITY Act ที่มีแหล่งอ้างอิงแทน. ย้ำ: อาจารย์ไม่ได้ให้คำแนะนำภาษีรายบุคคล ให้ไปเช็คกับกรมสรรพากร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ห้ามเล่าราคาทองซ้ำ Week 8 — จุดขายของสไลด์นี้คือ "ช่องทาง" 6 ทาง. ถามห้องว่าใครเคยซื้อทองที่ร้านทอง แล้วถามว่ารู้ไหมว่าส่วนต่างซื้อ-ขายคือต้นทุนทันทีที่เดินออกจากร้าน. Gold Futures ทิ้งท้ายไว้เป็น teaser ของ Week 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สไลด์สรุปทั้งคาบ — ใช้ 4 นาที เดินทีละคอลัมน์ ไม่ใช่ทีละแถว. คอลัมน์ "รายได้มาจากอะไร" คือคอลัมน์ที่สำคัญที่สุดและเป็นจุดที่นักศึกษามักตอบไม่ได้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 นาที: อธิบายกติกา 4 นาที · ให้ลงมือเขียนในห้อง 12 นาที (อย่างน้อย 1 ข้อให้เสร็จ) · เดินดูแล้วหยิบตัวอย่างดี/ไม่ดีขึ้นจอ 4 นาที. เทคนิคกระตุ้น: บอกว่าถ้าข้อเขาถูกเลือก เพื่อนทั้งห้องจะได้ทำข้อสอบที่เขาเขียน. ฟอร์มปิดอัตโนมัติ 29 ก.ย. 23:59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ปิดคาบ 2 นาที. ย้ำ deadline 2 อย่าง: ออกข้อสอบ 29 ก.ย. และ AI Lab ที่ยังค้าง. บอก Quiz 3 สัปดาห์หน้าเพื่อให้แรงจูงใจในการทำ workshop สูงขึ้น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set.or.th/th/market/index/set/overview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set.or.th/th/market/product/dr/quote/SP500US80/price" TargetMode="External"/><Relationship Id="rId3" Type="http://schemas.openxmlformats.org/officeDocument/2006/relationships/hyperlink" Target="https://www.set.or.th/th/market/product/dr/quote/SP500US19/price" TargetMode="External"/><Relationship Id="rId4" Type="http://schemas.openxmlformats.org/officeDocument/2006/relationships/hyperlink" Target="https://www.set.or.th/th/market/product/dr/quote/IVV23/price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set.or.th/th/market/product/etf/marketdata" TargetMode="External"/><Relationship Id="rId4" Type="http://schemas.openxmlformats.org/officeDocument/2006/relationships/hyperlink" Target="https://www.set.or.th/th/market/product/etf/quote/TDEX/price" TargetMode="External"/><Relationship Id="rId5" Type="http://schemas.openxmlformats.org/officeDocument/2006/relationships/hyperlink" Target="https://www.set.or.th/th/market/product/etf/quote/GLD/price" TargetMode="External"/><Relationship Id="rId6" Type="http://schemas.openxmlformats.org/officeDocument/2006/relationships/hyperlink" Target="https://www.set.or.th/th/market/product/etf/quote/GLD/factshee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set.or.th/th/market/product/dr/quote/IVV23/price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set.or.th/th/market/product/dr/overview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set.or.th/th/market/product/dr/quote/NDX01/price" TargetMode="External"/><Relationship Id="rId4" Type="http://schemas.openxmlformats.org/officeDocument/2006/relationships/hyperlink" Target="https://www.set.or.th/th/market/product/dr/quote/SP50001/price" TargetMode="External"/><Relationship Id="rId5" Type="http://schemas.openxmlformats.org/officeDocument/2006/relationships/hyperlink" Target="https://www.set.or.th/th/market/product/dr/quote/TSLA80/price" TargetMode="External"/><Relationship Id="rId6" Type="http://schemas.openxmlformats.org/officeDocument/2006/relationships/hyperlink" Target="https://www.set.or.th/th/market/product/dr/quote/NVDA80/price" TargetMode="External"/><Relationship Id="rId7" Type="http://schemas.openxmlformats.org/officeDocument/2006/relationships/hyperlink" Target="https://www.set.or.th/th/market/product/dr/quote/AAPL01/price" TargetMode="External"/><Relationship Id="rId8" Type="http://schemas.openxmlformats.org/officeDocument/2006/relationships/hyperlink" Target="https://www.set.or.th/th/market/product/dr/quote/CNSTAR5023/price" TargetMode="External"/><Relationship Id="rId9" Type="http://schemas.openxmlformats.org/officeDocument/2006/relationships/hyperlink" Target="https://www.set.or.th/th/market/product/dr/quote/STAR5001/price" TargetMode="External"/><Relationship Id="rId10" Type="http://schemas.openxmlformats.org/officeDocument/2006/relationships/hyperlink" Target="https://www.set.or.th/th/market/product/dr/quote/CN01/price" TargetMode="External"/><Relationship Id="rId11" Type="http://schemas.openxmlformats.org/officeDocument/2006/relationships/hyperlink" Target="https://www.set.or.th/th/market/product/dr/quote/E1VFVN3001/price" TargetMode="External"/><Relationship Id="rId12" Type="http://schemas.openxmlformats.org/officeDocument/2006/relationships/hyperlink" Target="https://www.set.or.th/th/market/product/dr/quote/GOLD19/price" TargetMode="External"/><Relationship Id="rId13" Type="http://schemas.openxmlformats.org/officeDocument/2006/relationships/hyperlink" Target="https://www.set.or.th/th/market/product/dr/quote/GOLDUS19/price" TargetMode="External"/><Relationship Id="rId14" Type="http://schemas.openxmlformats.org/officeDocument/2006/relationships/hyperlink" Target="https://www.set.or.th/th/market/product/dr/quote/USTR24/price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set.or.th/th/market/product/dr/quote/SP500US80/company-profile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set.or.th/th/market/product/stock/quote/CPNREIT/price" TargetMode="External"/><Relationship Id="rId4" Type="http://schemas.openxmlformats.org/officeDocument/2006/relationships/hyperlink" Target="https://www.set.or.th/th/market/product/stock/quote/WHART/price" TargetMode="External"/><Relationship Id="rId5" Type="http://schemas.openxmlformats.org/officeDocument/2006/relationships/hyperlink" Target="https://www.set.or.th/th/market/product/stock/quote/FTREIT/price" TargetMode="External"/><Relationship Id="rId6" Type="http://schemas.openxmlformats.org/officeDocument/2006/relationships/hyperlink" Target="https://www.set.or.th/th/market/product/stock/quote/LHHOTEL/price" TargetMode="External"/><Relationship Id="rId7" Type="http://schemas.openxmlformats.org/officeDocument/2006/relationships/hyperlink" Target="https://www.set.or.th/th/market/product/stock/quote/IMPACT/price" TargetMode="External"/><Relationship Id="rId8" Type="http://schemas.openxmlformats.org/officeDocument/2006/relationships/hyperlink" Target="https://www.set.or.th/th/market/product/stock/quote/PROSPECT/price" TargetMode="External"/><Relationship Id="rId9" Type="http://schemas.openxmlformats.org/officeDocument/2006/relationships/hyperlink" Target="https://www.set.or.th/th/market/product/stock/quote/DIF/price" TargetMode="External"/><Relationship Id="rId10" Type="http://schemas.openxmlformats.org/officeDocument/2006/relationships/hyperlink" Target="https://www.set.or.th/th/market/product/stock/quote/JASIF/price" TargetMode="External"/><Relationship Id="rId11" Type="http://schemas.openxmlformats.org/officeDocument/2006/relationships/hyperlink" Target="https://www.set.or.th/th/market/product/stock/quote/BTSGIF/price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set.or.th/th/market/product/stock/quote/CPNREIT/price" TargetMode="External"/><Relationship Id="rId4" Type="http://schemas.openxmlformats.org/officeDocument/2006/relationships/hyperlink" Target="https://www.set.or.th/th/market/product/stock/quote/FTREIT/price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set.or.th/th/market/product/stock/quote/CPNREIT/price" TargetMode="External"/><Relationship Id="rId4" Type="http://schemas.openxmlformats.org/officeDocument/2006/relationships/hyperlink" Target="https://www.set.or.th/th/market/product/stock/quote/FTREIT/price" TargetMode="External"/><Relationship Id="rId5" Type="http://schemas.openxmlformats.org/officeDocument/2006/relationships/hyperlink" Target="https://www.set.or.th/th/market/product/stock/quote/WHART/price" TargetMode="External"/><Relationship Id="rId6" Type="http://schemas.openxmlformats.org/officeDocument/2006/relationships/hyperlink" Target="https://www.set.or.th/th/market/product/stock/quote/LHHOTEL/price" TargetMode="External"/><Relationship Id="rId7" Type="http://schemas.openxmlformats.org/officeDocument/2006/relationships/hyperlink" Target="https://www.set.or.th/th/market/product/stock/quote/IMPACT/price" TargetMode="External"/><Relationship Id="rId8" Type="http://schemas.openxmlformats.org/officeDocument/2006/relationships/hyperlink" Target="https://www.set.or.th/th/market/product/stock/quote/PROSPECT/price" TargetMode="External"/><Relationship Id="rId9" Type="http://schemas.openxmlformats.org/officeDocument/2006/relationships/hyperlink" Target="https://www.set.or.th/th/market/product/stock/quote/DIF/price" TargetMode="External"/><Relationship Id="rId10" Type="http://schemas.openxmlformats.org/officeDocument/2006/relationships/hyperlink" Target="https://www.set.or.th/th/market/product/stock/quote/JASIF/price" TargetMode="External"/><Relationship Id="rId11" Type="http://schemas.openxmlformats.org/officeDocument/2006/relationships/hyperlink" Target="https://www.set.or.th/th/market/product/stock/quote/BTSGIF/price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www.sec.or.th" TargetMode="Externa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set.or.th/th/market/product/dr/quote/GOLD19/price" TargetMode="External"/><Relationship Id="rId4" Type="http://schemas.openxmlformats.org/officeDocument/2006/relationships/hyperlink" Target="https://www.set.or.th/th/market/product/dr/quote/GOLDUS19/price" TargetMode="External"/><Relationship Id="rId5" Type="http://schemas.openxmlformats.org/officeDocument/2006/relationships/hyperlink" Target="https://www.set.or.th/th/market/product/etf/quote/GLD/price" TargetMode="Externa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Relationship Id="rId4" Type="http://schemas.openxmlformats.org/officeDocument/2006/relationships/hyperlink" Target="https://forms.gle/KEf1dfANFbnPe7Ti7" TargetMode="Externa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image" Target="../media/image-hw10-qr.png"/><Relationship Id="rId2" Type="http://schemas.openxmlformats.org/officeDocument/2006/relationships/slideLayout" Target="../slideLayouts/slideLayout1.xml"/><Relationship Id="rId3" Type="http://schemas.openxmlformats.org/officeDocument/2006/relationships/hyperlink" Target="https://cpongsatorn.netlify.app/homework-w10.html" TargetMode="Externa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4572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90643028 · GENED 1/2569</a:t>
            </a:r>
            <a:endParaRPr lang="en-US" sz="850" dirty="0"/>
          </a:p>
        </p:txBody>
      </p:sp>
      <p:sp>
        <p:nvSpPr>
          <p:cNvPr id="4" name="Text 2"/>
          <p:cNvSpPr txBox="1"/>
          <p:nvPr/>
        </p:nvSpPr>
        <p:spPr>
          <a:xfrm>
            <a:off x="2743200" y="4572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TIPS FOR BEGINNING INVESTORS</a:t>
            </a:r>
            <a:endParaRPr lang="en-US" sz="850" dirty="0"/>
          </a:p>
        </p:txBody>
      </p:sp>
      <p:sp>
        <p:nvSpPr>
          <p:cNvPr id="5" name="Text 3"/>
          <p:cNvSpPr txBox="1"/>
          <p:nvPr/>
        </p:nvSpPr>
        <p:spPr>
          <a:xfrm>
            <a:off x="6309360" y="45720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10 EDITION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02920" y="841248"/>
            <a:ext cx="8138160" cy="1463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502920" y="882396"/>
            <a:ext cx="8138160" cy="1463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02920" y="109728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40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</a:t>
            </a:r>
            <a:endParaRPr lang="en-US" sz="580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173736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40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ASSETS</a:t>
            </a:r>
            <a:endParaRPr lang="en-US" sz="5800" dirty="0"/>
          </a:p>
        </p:txBody>
      </p:sp>
      <p:sp>
        <p:nvSpPr>
          <p:cNvPr id="10" name="Text 8"/>
          <p:cNvSpPr txBox="1"/>
          <p:nvPr/>
        </p:nvSpPr>
        <p:spPr>
          <a:xfrm>
            <a:off x="502920" y="2578608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4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 ·  REIT  ·  CRYPTO  ·  DR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2944368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ขยายเมนูการลงทุนจาก 5 สินทรัพย์ของ Week 8</a:t>
            </a:r>
            <a:b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ซื้อที่ไหน เสี่ยงอะไร เหมาะกับใคร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286000" y="4041648"/>
            <a:ext cx="4572000" cy="12802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41696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สัปดาห์ที่ 10  •  ศุกร์ 25 ก.ย. 2569  •  120 นาที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914400" y="444398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อ.พงศธร โชติยะศิลป์ (Bankiez)  •  สถาบันเทคโนโลยีพระจอมเกล้าเจ้าคุณทหารลาดกระบัง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  <p:pic>
        <p:nvPicPr>
          <p:cNvPr id="16" name="Illustration cover" descr="hi_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140" y="1024128"/>
            <a:ext cx="2926080" cy="29260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 Plan — 120 นาที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10 · ALTERNATIVE ASSETS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02920" y="1152144"/>
            <a:ext cx="12801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4800" dirty="0"/>
          </a:p>
        </p:txBody>
      </p:sp>
      <p:sp>
        <p:nvSpPr>
          <p:cNvPr id="7" name="Text 5"/>
          <p:cNvSpPr txBox="1"/>
          <p:nvPr/>
        </p:nvSpPr>
        <p:spPr>
          <a:xfrm>
            <a:off x="1783080" y="13533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นาที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02920" y="2029968"/>
            <a:ext cx="2514600" cy="1463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502920" y="2139696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vs กองทุนรวม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2920" y="2505456"/>
            <a:ext cx="2514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ต่างกันตรงไหน — ช่องทาง ราคา ค่าธรรมเนียม</a:t>
            </a:r>
            <a:endParaRPr lang="en-US" sz="9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ไทยมีอะไรบ้าง</a:t>
            </a:r>
            <a:endParaRPr lang="en-US" sz="9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 1% ต่อปี กินเงินคุณเท่าไหร่ใน 20 ปี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3264408" y="1152144"/>
            <a:ext cx="12801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4800" dirty="0"/>
          </a:p>
        </p:txBody>
      </p:sp>
      <p:sp>
        <p:nvSpPr>
          <p:cNvPr id="12" name="Text 10"/>
          <p:cNvSpPr txBox="1"/>
          <p:nvPr/>
        </p:nvSpPr>
        <p:spPr>
          <a:xfrm>
            <a:off x="4544568" y="13533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นาที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264408" y="2029968"/>
            <a:ext cx="2514600" cy="1463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3264408" y="2139696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/ DRx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264408" y="2505456"/>
            <a:ext cx="2514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ซื้อหุ้นนอกด้วยบัญชีหุ้นไทย เป็นเงินบาท</a:t>
            </a:r>
            <a:endParaRPr lang="en-US" sz="9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ตลาดโต 6 เท่าใน 2 ปี — ทำไม</a:t>
            </a:r>
            <a:endParaRPr lang="en-US" sz="9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ความเสี่ยงที่มาพร้อมกัน 5 ข้อ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6025896" y="1152144"/>
            <a:ext cx="12801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4800" dirty="0"/>
          </a:p>
        </p:txBody>
      </p:sp>
      <p:sp>
        <p:nvSpPr>
          <p:cNvPr id="17" name="Text 15"/>
          <p:cNvSpPr txBox="1"/>
          <p:nvPr/>
        </p:nvSpPr>
        <p:spPr>
          <a:xfrm>
            <a:off x="7306056" y="13533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นาที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025896" y="2029968"/>
            <a:ext cx="2514600" cy="1463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025896" y="2139696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REITs &amp; IFF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6025896" y="2505456"/>
            <a:ext cx="2514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ปันผล 6–9% มาจากไหน</a:t>
            </a:r>
            <a:endParaRPr lang="en-US" sz="9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Freehold vs Leasehold — กับดักใหญ่สุด</a:t>
            </a:r>
            <a:endParaRPr lang="en-US" sz="9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เคสสด: PROSPECT REIT ขึ้น XD วันนี้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502920" y="3657600"/>
            <a:ext cx="8138160" cy="384048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685800" y="3657600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 ·   20 นาที   ·   Crypto &amp; Bitcoin ETF + ทองคำ — ของแรงที่สุดในเมนู และกฎหมายไทยว่าอย่างไร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02920" y="4114800"/>
            <a:ext cx="8138160" cy="384048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685800" y="4114800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 ·   20 นาที   ·   เกณฑ์ใหม่ + QUIZ 3 ส่วนที่ 1 (ออกข้อสอบ Week 7–9) + การบ้าน Research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02920" y="455371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ธงของคาบนี้: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ไม่ได้มาเชียร์ให้ซื้อของพวกนี้ — มาสอนให้รู้ว่ามันคืออะไร เงินมาจากไหน และพังได้อย่างไร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ก่อนเริ่ม — โลกเปลี่ยนไปแล้ว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 · WEEK 7–9 → WEEK 10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02920" y="1097280"/>
            <a:ext cx="8138160" cy="86868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85800" y="1188720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ก.ย. 2569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481328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 ขึ้นดอกเบี้ย 25 bp เป็น 3.75–4.00%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5760720" y="1207008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มติ 12–0 · ขึ้นครั้งแรกในรอบ 3 ปี</a:t>
            </a:r>
            <a:endParaRPr lang="en-US" sz="880" dirty="0"/>
          </a:p>
          <a:p>
            <a:pPr algn="r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หักล้างสมมติฐาน "เฟดลดดอกเบี้ย" ในโจทย์ Workshop ของ Week 7</a:t>
            </a:r>
            <a:endParaRPr lang="en-US" sz="880" dirty="0"/>
          </a:p>
        </p:txBody>
      </p:sp>
      <p:sp>
        <p:nvSpPr>
          <p:cNvPr id="10" name="Text 8"/>
          <p:cNvSpPr txBox="1"/>
          <p:nvPr/>
        </p:nvSpPr>
        <p:spPr>
          <a:xfrm>
            <a:off x="502920" y="2084832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REIT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2359152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ดอกเบี้ยขึ้น = คู่แข่งของปันผลแรงขึ้น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ราคาหน่วยมักถูกกด (พาร์ต 3)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3264408" y="2084832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CRYPTO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3264408" y="2359152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BTC ดิ่งแตะ ~$76,000 ในสัปดาห์เดียวกัน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ก่อนเด้งกลับ $81,214 (พาร์ต 4)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6025896" y="2084832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6025896" y="2359152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ดอลลาร์แข็ง = แรงกดทองคำ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ทองไทยลงจาก 71,500 → 67,400 บาท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502920" y="3035808"/>
            <a:ext cx="3931920" cy="1170432"/>
          </a:xfrm>
          <a:prstGeom prst="rect">
            <a:avLst/>
          </a:prstGeom>
          <a:solidFill>
            <a:srgbClr val="F4F4F1"/>
          </a:solidFill>
          <a:ln w="19050">
            <a:solidFill>
              <a:srgbClr val="E10600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58368" y="312724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ราคาที่สอนไปเมื่อ 4 สัปดาห์ก่อน เปลี่ยนแล้ว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658368" y="3383280"/>
            <a:ext cx="3657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71,500</a:t>
            </a:r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→   </a:t>
            </a:r>
            <a:pPr indent="0" marL="0">
              <a:buNone/>
            </a:pPr>
            <a:r>
              <a:rPr lang="en-US" sz="2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67,400</a:t>
            </a:r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บาท</a:t>
            </a:r>
            <a:endParaRPr lang="en-US" sz="2100" dirty="0"/>
          </a:p>
        </p:txBody>
      </p:sp>
      <p:sp>
        <p:nvSpPr>
          <p:cNvPr id="19" name="Text 17"/>
          <p:cNvSpPr txBox="1"/>
          <p:nvPr/>
        </p:nvSpPr>
        <p:spPr>
          <a:xfrm>
            <a:off x="658368" y="3803904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ทองแท่งขายออก 24 ส.ค. (Week 8 สไลด์ 8) → 15 ก.ย. 2569 = −5.7%   ·   ทองไม่ได้ขึ้นเสมอ</a:t>
            </a:r>
            <a:endParaRPr lang="en-US" sz="850" dirty="0"/>
          </a:p>
        </p:txBody>
      </p:sp>
      <p:sp>
        <p:nvSpPr>
          <p:cNvPr id="20" name="Text 18"/>
          <p:cNvSpPr txBox="1"/>
          <p:nvPr/>
        </p:nvSpPr>
        <p:spPr>
          <a:xfrm>
            <a:off x="4709160" y="3035808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 ANCHOR วันนี้</a:t>
            </a:r>
            <a:endParaRPr lang="en-US" sz="850" dirty="0"/>
          </a:p>
        </p:txBody>
      </p:sp>
      <p:sp>
        <p:nvSpPr>
          <p:cNvPr id="21" name="Text 19"/>
          <p:cNvSpPr txBox="1"/>
          <p:nvPr/>
        </p:nvSpPr>
        <p:spPr>
          <a:xfrm>
            <a:off x="4709160" y="3310128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Index</a:t>
            </a:r>
            <a:endParaRPr lang="en-US" sz="880" dirty="0"/>
          </a:p>
        </p:txBody>
      </p:sp>
      <p:sp>
        <p:nvSpPr>
          <p:cNvPr id="22" name="Text 20"/>
          <p:cNvSpPr txBox="1"/>
          <p:nvPr/>
        </p:nvSpPr>
        <p:spPr>
          <a:xfrm>
            <a:off x="6446520" y="3310128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1,595.16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7498080" y="3310128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ส.ค. 69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4709160" y="3538728"/>
            <a:ext cx="393192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4709160" y="3557016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ดอกเบี้ยนโยบายไทย</a:t>
            </a:r>
            <a:endParaRPr lang="en-US" sz="880" dirty="0"/>
          </a:p>
        </p:txBody>
      </p:sp>
      <p:sp>
        <p:nvSpPr>
          <p:cNvPr id="26" name="Text 24"/>
          <p:cNvSpPr txBox="1"/>
          <p:nvPr/>
        </p:nvSpPr>
        <p:spPr>
          <a:xfrm>
            <a:off x="6446520" y="3557016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1.00%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7498080" y="3557016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กนง. 2569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4709160" y="3785616"/>
            <a:ext cx="393192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4709160" y="3803904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พันธบัตรไทย 10 ปี</a:t>
            </a:r>
            <a:endParaRPr lang="en-US" sz="880" dirty="0"/>
          </a:p>
        </p:txBody>
      </p:sp>
      <p:sp>
        <p:nvSpPr>
          <p:cNvPr id="30" name="Text 28"/>
          <p:cNvSpPr txBox="1"/>
          <p:nvPr/>
        </p:nvSpPr>
        <p:spPr>
          <a:xfrm>
            <a:off x="6446520" y="3803904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2.30%</a:t>
            </a:r>
            <a:endParaRPr lang="en-US" sz="950" dirty="0"/>
          </a:p>
        </p:txBody>
      </p:sp>
      <p:sp>
        <p:nvSpPr>
          <p:cNvPr id="31" name="Text 29"/>
          <p:cNvSpPr txBox="1"/>
          <p:nvPr/>
        </p:nvSpPr>
        <p:spPr>
          <a:xfrm>
            <a:off x="7498080" y="3803904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ก.ย. 69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4709160" y="4032504"/>
            <a:ext cx="393192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33" name="Text 31"/>
          <p:cNvSpPr txBox="1"/>
          <p:nvPr/>
        </p:nvSpPr>
        <p:spPr>
          <a:xfrm>
            <a:off x="4709160" y="4050792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USD/THB</a:t>
            </a:r>
            <a:endParaRPr lang="en-US" sz="880" dirty="0"/>
          </a:p>
        </p:txBody>
      </p:sp>
      <p:sp>
        <p:nvSpPr>
          <p:cNvPr id="34" name="Text 32"/>
          <p:cNvSpPr txBox="1"/>
          <p:nvPr/>
        </p:nvSpPr>
        <p:spPr>
          <a:xfrm>
            <a:off x="6446520" y="4050792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33.264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7498080" y="4050792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ก.ย. 69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4709160" y="4279392"/>
            <a:ext cx="393192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37" name="Shape 35">
            <a:hlinkClick r:id="rId3"/>
          </p:cNvPr>
          <p:cNvSpPr/>
          <p:nvPr/>
        </p:nvSpPr>
        <p:spPr>
          <a:xfrm>
            <a:off x="7360920" y="4334256"/>
            <a:ext cx="1280160" cy="237744"/>
          </a:xfrm>
          <a:prstGeom prst="roundRect">
            <a:avLst>
              <a:gd name="adj" fmla="val 50000"/>
            </a:avLst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38" name="Text 36">
            <a:hlinkClick r:id="rId3"/>
          </p:cNvPr>
          <p:cNvSpPr txBox="1"/>
          <p:nvPr/>
        </p:nvSpPr>
        <p:spPr>
          <a:xfrm>
            <a:off x="7360920" y="4334256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เช็คสดเช้าวันสอน</a:t>
            </a:r>
            <a:endParaRPr lang="en-US" sz="750" dirty="0"/>
          </a:p>
        </p:txBody>
      </p:sp>
      <p:sp>
        <p:nvSpPr>
          <p:cNvPr id="39" name="Text 37"/>
          <p:cNvSpPr txBox="1"/>
          <p:nvPr/>
        </p:nvSpPr>
        <p:spPr>
          <a:xfrm>
            <a:off x="502920" y="431596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บทเรียนแรกของวันนี้: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ตัวเลขบนสไลด์มีวันหมดอายุเสมอ — สิ่งที่ไม่หมดอายุคือ "กลไก" ว่าอะไรกระทบอะไร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48640" y="960120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48640" y="1014984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5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01 · ETF vs MUTUAL FUND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36192"/>
            <a:ext cx="4617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—</a:t>
            </a:r>
            <a:br>
              <a:rPr lang="en-US" sz="2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2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กองทุนที่ซื้อขายเหมือนหุ้น</a:t>
            </a:r>
            <a:endParaRPr lang="en-US" sz="3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97480"/>
            <a:ext cx="4617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"ถ้าผมมีบัญชีหุ้นอยู่แล้ว ทำไมต้องไปเปิดบัญชีกองทุนอีก?"</a:t>
            </a:r>
            <a:endParaRPr lang="en-US" sz="125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คำตอบสั้น ๆ คือ ETF — และคำตอบยาว ๆ คือค่าธรรมเนียมที่ต่างกันปีละไม่กี่ % แต่ทบ 20 ปี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730752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vs กองทุนรวม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2880360" y="3730752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ไทยบน SET</a:t>
            </a:r>
            <a:endParaRPr lang="en-US" sz="8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40233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 &amp; FEE DRAG</a:t>
            </a:r>
            <a:endParaRPr lang="en-US" sz="850" dirty="0"/>
          </a:p>
        </p:txBody>
      </p:sp>
      <p:sp>
        <p:nvSpPr>
          <p:cNvPr id="11" name="Text 9"/>
          <p:cNvSpPr txBox="1"/>
          <p:nvPr/>
        </p:nvSpPr>
        <p:spPr>
          <a:xfrm>
            <a:off x="2880360" y="40233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 vs ACTIVE</a:t>
            </a:r>
            <a:endParaRPr lang="en-US" sz="850" dirty="0"/>
          </a:p>
        </p:txBody>
      </p:sp>
      <p:sp>
        <p:nvSpPr>
          <p:cNvPr id="12" name="Text 10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  <p:pic>
        <p:nvPicPr>
          <p:cNvPr id="13" name="Illustration etf" descr="hi_et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594" y="310896"/>
            <a:ext cx="3372307" cy="42153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ต่างจากกองทุนรวมตรงไหน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SIDE BY SIDE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ทั้งคู่คือ "กองกลาง" ที่เอาเงินหลายคนมารวมกันซื้อสินทรัพย์ชุดหนึ่ง — ต่างกันที่ "วิธีเข้าออก"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1444752"/>
            <a:ext cx="8138160" cy="310896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94360" y="1444752"/>
            <a:ext cx="1792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หัวข้อ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2514600" y="1444752"/>
            <a:ext cx="29809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5623560" y="1444752"/>
            <a:ext cx="29809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กองทุนรวมทั่วไป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594360" y="1755648"/>
            <a:ext cx="179222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ช่องทางซื้อ</a:t>
            </a:r>
            <a:endParaRPr lang="en-US" sz="920" dirty="0"/>
          </a:p>
        </p:txBody>
      </p:sp>
      <p:sp>
        <p:nvSpPr>
          <p:cNvPr id="12" name="Text 10"/>
          <p:cNvSpPr txBox="1"/>
          <p:nvPr/>
        </p:nvSpPr>
        <p:spPr>
          <a:xfrm>
            <a:off x="2514600" y="1755648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บัญชีหุ้นเดิม เคาะบนกระดาน SET</a:t>
            </a:r>
            <a:endParaRPr lang="en-US" sz="88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55648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ผ่าน บลจ. / ตัวแทนขาย / แอปกองทุน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502920" y="214884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94360" y="2148840"/>
            <a:ext cx="179222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ราคาที่ได้</a:t>
            </a:r>
            <a:endParaRPr lang="en-US" sz="920" dirty="0"/>
          </a:p>
        </p:txBody>
      </p:sp>
      <p:sp>
        <p:nvSpPr>
          <p:cNvPr id="16" name="Text 14"/>
          <p:cNvSpPr txBox="1"/>
          <p:nvPr/>
        </p:nvSpPr>
        <p:spPr>
          <a:xfrm>
            <a:off x="2514600" y="2148840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ราคาตลาด real-time ซื้อขายได้ทั้งวัน</a:t>
            </a:r>
            <a:endParaRPr lang="en-US" sz="880" dirty="0"/>
          </a:p>
        </p:txBody>
      </p:sp>
      <p:sp>
        <p:nvSpPr>
          <p:cNvPr id="17" name="Text 15"/>
          <p:cNvSpPr txBox="1"/>
          <p:nvPr/>
        </p:nvSpPr>
        <p:spPr>
          <a:xfrm>
            <a:off x="5623560" y="2148840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 สิ้นวัน — วันละ 1 ราคาเท่านั้น</a:t>
            </a:r>
            <a:endParaRPr lang="en-US" sz="880" dirty="0"/>
          </a:p>
        </p:txBody>
      </p:sp>
      <p:sp>
        <p:nvSpPr>
          <p:cNvPr id="18" name="Shape 16"/>
          <p:cNvSpPr/>
          <p:nvPr/>
        </p:nvSpPr>
        <p:spPr>
          <a:xfrm>
            <a:off x="502920" y="2542032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594360" y="2542032"/>
            <a:ext cx="179222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ค่าธรรมเนียม</a:t>
            </a:r>
            <a:endParaRPr lang="en-US" sz="920" dirty="0"/>
          </a:p>
        </p:txBody>
      </p:sp>
      <p:sp>
        <p:nvSpPr>
          <p:cNvPr id="20" name="Text 18"/>
          <p:cNvSpPr txBox="1"/>
          <p:nvPr/>
        </p:nvSpPr>
        <p:spPr>
          <a:xfrm>
            <a:off x="2514600" y="2542032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ส่วนใหญ่ Passive → ค่าบริหารต่ำกว่า + ค่าคอมโบรก</a:t>
            </a:r>
            <a:endParaRPr lang="en-US" sz="880" dirty="0"/>
          </a:p>
        </p:txBody>
      </p:sp>
      <p:sp>
        <p:nvSpPr>
          <p:cNvPr id="21" name="Text 19"/>
          <p:cNvSpPr txBox="1"/>
          <p:nvPr/>
        </p:nvSpPr>
        <p:spPr>
          <a:xfrm>
            <a:off x="5623560" y="2542032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→ ค่าบริหารสูงกว่า อาจมีค่าซื้อ/ขายหน่วย</a:t>
            </a:r>
            <a:endParaRPr lang="en-US" sz="880" dirty="0"/>
          </a:p>
        </p:txBody>
      </p:sp>
      <p:sp>
        <p:nvSpPr>
          <p:cNvPr id="22" name="Shape 20"/>
          <p:cNvSpPr/>
          <p:nvPr/>
        </p:nvSpPr>
        <p:spPr>
          <a:xfrm>
            <a:off x="502920" y="2935224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594360" y="2935224"/>
            <a:ext cx="179222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เงินขั้นต่ำ</a:t>
            </a:r>
            <a:endParaRPr lang="en-US" sz="920" dirty="0"/>
          </a:p>
        </p:txBody>
      </p:sp>
      <p:sp>
        <p:nvSpPr>
          <p:cNvPr id="24" name="Text 22"/>
          <p:cNvSpPr txBox="1"/>
          <p:nvPr/>
        </p:nvSpPr>
        <p:spPr>
          <a:xfrm>
            <a:off x="2514600" y="2935224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ตามราคาหน่วย × ขนาดล็อตของกระดาน</a:t>
            </a:r>
            <a:endParaRPr lang="en-US" sz="880" dirty="0"/>
          </a:p>
        </p:txBody>
      </p:sp>
      <p:sp>
        <p:nvSpPr>
          <p:cNvPr id="25" name="Text 23"/>
          <p:cNvSpPr txBox="1"/>
          <p:nvPr/>
        </p:nvSpPr>
        <p:spPr>
          <a:xfrm>
            <a:off x="5623560" y="2935224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บางกองเริ่ม 1–500 บาท ซื้อประจำได้ง่าย</a:t>
            </a:r>
            <a:endParaRPr lang="en-US" sz="880" dirty="0"/>
          </a:p>
        </p:txBody>
      </p:sp>
      <p:sp>
        <p:nvSpPr>
          <p:cNvPr id="26" name="Shape 24"/>
          <p:cNvSpPr/>
          <p:nvPr/>
        </p:nvSpPr>
        <p:spPr>
          <a:xfrm>
            <a:off x="502920" y="332841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594360" y="3328416"/>
            <a:ext cx="179222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สภาพคล่อง</a:t>
            </a:r>
            <a:endParaRPr lang="en-US" sz="920" dirty="0"/>
          </a:p>
        </p:txBody>
      </p:sp>
      <p:sp>
        <p:nvSpPr>
          <p:cNvPr id="28" name="Text 26"/>
          <p:cNvSpPr txBox="1"/>
          <p:nvPr/>
        </p:nvSpPr>
        <p:spPr>
          <a:xfrm>
            <a:off x="2514600" y="3328416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ขายได้ทันทีในเวลาทำการ (ถ้ามีคนรับซื้อ)</a:t>
            </a:r>
            <a:endParaRPr lang="en-US" sz="880" dirty="0"/>
          </a:p>
        </p:txBody>
      </p:sp>
      <p:sp>
        <p:nvSpPr>
          <p:cNvPr id="29" name="Text 27"/>
          <p:cNvSpPr txBox="1"/>
          <p:nvPr/>
        </p:nvSpPr>
        <p:spPr>
          <a:xfrm>
            <a:off x="5623560" y="3328416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สั่งขายแล้วรอเงิน T+x วันทำการ</a:t>
            </a:r>
            <a:endParaRPr lang="en-US" sz="880" dirty="0"/>
          </a:p>
        </p:txBody>
      </p:sp>
      <p:sp>
        <p:nvSpPr>
          <p:cNvPr id="30" name="Shape 28"/>
          <p:cNvSpPr/>
          <p:nvPr/>
        </p:nvSpPr>
        <p:spPr>
          <a:xfrm>
            <a:off x="502920" y="372160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594360" y="3721608"/>
            <a:ext cx="179222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เงินปันผล</a:t>
            </a:r>
            <a:endParaRPr lang="en-US" sz="920" dirty="0"/>
          </a:p>
        </p:txBody>
      </p:sp>
      <p:sp>
        <p:nvSpPr>
          <p:cNvPr id="32" name="Text 30"/>
          <p:cNvSpPr txBox="1"/>
          <p:nvPr/>
        </p:nvSpPr>
        <p:spPr>
          <a:xfrm>
            <a:off x="2514600" y="3721608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จ่ายเข้าบัญชีหุ้นตามนโยบายกอง</a:t>
            </a:r>
            <a:endParaRPr lang="en-US" sz="880" dirty="0"/>
          </a:p>
        </p:txBody>
      </p:sp>
      <p:sp>
        <p:nvSpPr>
          <p:cNvPr id="33" name="Text 31"/>
          <p:cNvSpPr txBox="1"/>
          <p:nvPr/>
        </p:nvSpPr>
        <p:spPr>
          <a:xfrm>
            <a:off x="5623560" y="3721608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มีทั้งชนิดจ่ายปันผลและสะสมมูลค่า</a:t>
            </a:r>
            <a:endParaRPr lang="en-US" sz="880" dirty="0"/>
          </a:p>
        </p:txBody>
      </p:sp>
      <p:sp>
        <p:nvSpPr>
          <p:cNvPr id="34" name="Shape 32"/>
          <p:cNvSpPr/>
          <p:nvPr/>
        </p:nvSpPr>
        <p:spPr>
          <a:xfrm>
            <a:off x="502920" y="411480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502920" y="449884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สรุปให้จำ: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= ความคล่องตัวแบบหุ้น + การกระจายความเสี่ยงแบบกองทุน แลกมากับการต้องเคาะซื้อเอง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มาจากไหน — จาก SPY สู่ VOO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HISTORY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02920" y="1188720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1976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1847088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Vanguard · John Bogle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2103120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กองทุนรวมดัชนีกองแรก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ที่เปิดให้คนทั่วไปลงทุน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3017520" y="1298448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8D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3429000" y="1188720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1993</a:t>
            </a:r>
            <a:endParaRPr lang="en-US" sz="3400" dirty="0"/>
          </a:p>
        </p:txBody>
      </p:sp>
      <p:sp>
        <p:nvSpPr>
          <p:cNvPr id="11" name="Text 9"/>
          <p:cNvSpPr txBox="1"/>
          <p:nvPr/>
        </p:nvSpPr>
        <p:spPr>
          <a:xfrm>
            <a:off x="3429000" y="1847088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SPY · State Street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3429000" y="2103120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กองแรกของสหรัฐฯ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เทรดวันแรก 29 ม.ค. 1993</a:t>
            </a:r>
            <a:endParaRPr lang="en-US" sz="850" dirty="0"/>
          </a:p>
        </p:txBody>
      </p:sp>
      <p:sp>
        <p:nvSpPr>
          <p:cNvPr id="13" name="Text 11"/>
          <p:cNvSpPr txBox="1"/>
          <p:nvPr/>
        </p:nvSpPr>
        <p:spPr>
          <a:xfrm>
            <a:off x="5943600" y="1298448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8D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6355080" y="1188720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6355080" y="1847088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VOO · Vanguard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355080" y="2103120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กองแรกที่ทะลุ $1 ล้านล้าน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มิ.ย. 2569 · ค่าธรรมเนียม 0.03%/ปี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502920" y="2798064"/>
            <a:ext cx="813816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02920" y="29260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1990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920240" y="2926080"/>
            <a:ext cx="6720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ก่อน SPY มี TIPs 35 ที่ตลาดโตรอนโต (แคนาดา) — ต้นแบบแรกของการซื้อขายทั้งดัชนีเหมือนหุ้นตัวเดียว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02920" y="3291840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502920" y="33832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ก.พ. 68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920240" y="3383280"/>
            <a:ext cx="6720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VOO แซง SPY เป็น ETF ใหญ่สุดในโลก — ค่าธรรมเนียม 0.03% ถูกกว่า SPY (~0.09%) ราว 3 เท่า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02920" y="3749040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502920" y="38404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ในไทย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920240" y="3840480"/>
            <a:ext cx="6720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ไม่มี DR ของ SPY/VOO โดยตรง — แต่มี </a:t>
            </a: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SP500US80</a:t>
            </a: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SP500US19</a:t>
            </a: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(SPYM ของ State Street) และ </a:t>
            </a: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IVV23</a:t>
            </a: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(iShares)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02920" y="4206240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502920" y="438912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บทเรียนจาก 50 ปี: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เงินไหลไปหากองที่ "ถูกกว่า" เสมอ — ค่าธรรมเนียมคือตัวตัดสินในระยะยาว ไม่ใช่การตลาด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ไทย + ค่าธรรมเนียมที่มองไม่เห็น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TER &amp; FEE DRAG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02920" y="1097280"/>
            <a:ext cx="3931920" cy="310896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40080" y="1097280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ที่ซื้อได้บน SET</a:t>
            </a:r>
            <a:endParaRPr lang="en-US" sz="1000" dirty="0"/>
          </a:p>
        </p:txBody>
      </p:sp>
      <p:sp>
        <p:nvSpPr>
          <p:cNvPr id="8" name="Text 6">
            <a:hlinkClick r:id="rId4"/>
          </p:cNvPr>
          <p:cNvSpPr txBox="1"/>
          <p:nvPr/>
        </p:nvSpPr>
        <p:spPr>
          <a:xfrm>
            <a:off x="502920" y="14996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TDEX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499616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ThaiDEX SET50 ETF — ตั้งกอง 20 ส.ค. 2550</a:t>
            </a:r>
            <a:endParaRPr lang="en-US" sz="880" dirty="0"/>
          </a:p>
        </p:txBody>
      </p:sp>
      <p:sp>
        <p:nvSpPr>
          <p:cNvPr id="10" name="Text 8"/>
          <p:cNvSpPr txBox="1"/>
          <p:nvPr/>
        </p:nvSpPr>
        <p:spPr>
          <a:xfrm>
            <a:off x="502920" y="17739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3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ราคา 9.18 บาท · AUM 4.03 พันล้านบาท (19 มี.ค. 69)</a:t>
            </a:r>
            <a:endParaRPr lang="en-US" sz="830" dirty="0"/>
          </a:p>
        </p:txBody>
      </p:sp>
      <p:sp>
        <p:nvSpPr>
          <p:cNvPr id="11" name="Shape 9"/>
          <p:cNvSpPr/>
          <p:nvPr/>
        </p:nvSpPr>
        <p:spPr>
          <a:xfrm>
            <a:off x="502920" y="2121408"/>
            <a:ext cx="393192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2" name="Text 10">
            <a:hlinkClick r:id="rId5"/>
          </p:cNvPr>
          <p:cNvSpPr txBox="1"/>
          <p:nvPr/>
        </p:nvSpPr>
        <p:spPr>
          <a:xfrm>
            <a:off x="502920" y="22128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GLD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212848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อ้างอิงทองคำ มีหน้า quote บน set.or.th</a:t>
            </a:r>
            <a:endParaRPr lang="en-US" sz="880" dirty="0"/>
          </a:p>
        </p:txBody>
      </p:sp>
      <p:sp>
        <p:nvSpPr>
          <p:cNvPr id="14" name="Text 12">
            <a:hlinkClick r:id="rId6"/>
          </p:cNvPr>
          <p:cNvSpPr txBox="1"/>
          <p:nvPr/>
        </p:nvSpPr>
        <p:spPr>
          <a:xfrm>
            <a:off x="502920" y="2487168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3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รายละเอียดกอง ให้เปิด factsheet ดูเอง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502920" y="2834640"/>
            <a:ext cx="393192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02920" y="2962656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จำนวน ETF ทั้งหมดบนกระดาน / ขนาดตลาด ETF ไทย — เปิดหน้า SET ดูสดในห้อง</a:t>
            </a:r>
            <a:endParaRPr lang="en-US" sz="850" dirty="0"/>
          </a:p>
        </p:txBody>
      </p:sp>
      <p:sp>
        <p:nvSpPr>
          <p:cNvPr id="17" name="Shape 15">
            <a:hlinkClick r:id="rId3"/>
          </p:cNvPr>
          <p:cNvSpPr/>
          <p:nvPr/>
        </p:nvSpPr>
        <p:spPr>
          <a:xfrm>
            <a:off x="502920" y="3310128"/>
            <a:ext cx="1508760" cy="237744"/>
          </a:xfrm>
          <a:prstGeom prst="roundRect">
            <a:avLst>
              <a:gd name="adj" fmla="val 50000"/>
            </a:avLst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18" name="Text 16">
            <a:hlinkClick r:id="rId3"/>
          </p:cNvPr>
          <p:cNvSpPr txBox="1"/>
          <p:nvPr/>
        </p:nvSpPr>
        <p:spPr>
          <a:xfrm>
            <a:off x="502920" y="3310128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 · set.or.th</a:t>
            </a:r>
            <a:endParaRPr lang="en-US" sz="75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3639312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ตลาด ETF ไทยเล็กและสภาพคล่องบาง → คนไทยที่อยากได้ ETF ระดับโลกจริง ๆ ส่วนใหญ่ไปทาง DR (พาร์ตหน้า)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4553712" y="1097280"/>
            <a:ext cx="10973" cy="3127248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4709160" y="1097280"/>
            <a:ext cx="3931920" cy="932688"/>
          </a:xfrm>
          <a:prstGeom prst="rect">
            <a:avLst/>
          </a:prstGeom>
          <a:solidFill>
            <a:srgbClr val="F4F4F1"/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4873752" y="1188720"/>
            <a:ext cx="3602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 — TOTAL EXPENSE RATIO</a:t>
            </a:r>
            <a:endParaRPr lang="en-US" sz="850" dirty="0"/>
          </a:p>
        </p:txBody>
      </p:sp>
      <p:sp>
        <p:nvSpPr>
          <p:cNvPr id="23" name="Text 21"/>
          <p:cNvSpPr txBox="1"/>
          <p:nvPr/>
        </p:nvSpPr>
        <p:spPr>
          <a:xfrm>
            <a:off x="4873752" y="1444752"/>
            <a:ext cx="36027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เงินที่เหลือจริง = เงินต้น × (1 + ผลตอบแทน − TER)^ปี</a:t>
            </a:r>
            <a:endParaRPr lang="en-US" sz="1000" dirty="0"/>
          </a:p>
          <a:p>
            <a:pPr indent="0" marL="0">
              <a:lnSpc>
                <a:spcPct val="125000"/>
              </a:lnSpc>
              <a:buNone/>
            </a:pPr>
            <a:endParaRPr lang="en-US" sz="10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โจทย์: 100,000 บาท · ผลตอบแทนก่อนค่าธรรมเนียม 7%/ปี · 20 ปี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075688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ตัวอย่างสมมติ — ไม่ใช่ TER จริงของกองใด</a:t>
            </a:r>
            <a:endParaRPr lang="en-US" sz="800" dirty="0"/>
          </a:p>
        </p:txBody>
      </p:sp>
      <p:sp>
        <p:nvSpPr>
          <p:cNvPr id="25" name="Text 23"/>
          <p:cNvSpPr txBox="1"/>
          <p:nvPr/>
        </p:nvSpPr>
        <p:spPr>
          <a:xfrm>
            <a:off x="4709160" y="2377440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5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กอง A: TER 1.5%/ปี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4709160" y="2615184"/>
            <a:ext cx="2011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291,800 บาท</a:t>
            </a:r>
            <a:endParaRPr lang="en-US" sz="2100" dirty="0"/>
          </a:p>
        </p:txBody>
      </p:sp>
      <p:sp>
        <p:nvSpPr>
          <p:cNvPr id="27" name="Text 25"/>
          <p:cNvSpPr txBox="1"/>
          <p:nvPr/>
        </p:nvSpPr>
        <p:spPr>
          <a:xfrm>
            <a:off x="6812280" y="2377440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กอง B: TER 0.5%/ปี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812280" y="2615184"/>
            <a:ext cx="2011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352,400 บาท</a:t>
            </a:r>
            <a:endParaRPr lang="en-US" sz="2100" dirty="0"/>
          </a:p>
        </p:txBody>
      </p:sp>
      <p:sp>
        <p:nvSpPr>
          <p:cNvPr id="29" name="Shape 27"/>
          <p:cNvSpPr/>
          <p:nvPr/>
        </p:nvSpPr>
        <p:spPr>
          <a:xfrm>
            <a:off x="4709160" y="3127248"/>
            <a:ext cx="3931920" cy="10973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4709160" y="3236976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60,600</a:t>
            </a:r>
            <a:endParaRPr lang="en-US" sz="3800" dirty="0"/>
          </a:p>
        </p:txBody>
      </p:sp>
      <p:sp>
        <p:nvSpPr>
          <p:cNvPr id="31" name="Text 29"/>
          <p:cNvSpPr txBox="1"/>
          <p:nvPr/>
        </p:nvSpPr>
        <p:spPr>
          <a:xfrm>
            <a:off x="6583680" y="3255264"/>
            <a:ext cx="2057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บาทที่หายไป จากส่วนต่างค่าธรรมเนียม</a:t>
            </a:r>
            <a:endParaRPr lang="en-US" sz="85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แค่ 1%/ปี = 60% ของเงินต้นตั้งต้น</a:t>
            </a:r>
            <a:endParaRPr lang="en-US" sz="850" dirty="0"/>
          </a:p>
        </p:txBody>
      </p:sp>
      <p:sp>
        <p:nvSpPr>
          <p:cNvPr id="32" name="Text 30"/>
          <p:cNvSpPr txBox="1"/>
          <p:nvPr/>
        </p:nvSpPr>
        <p:spPr>
          <a:xfrm>
            <a:off x="4709160" y="395020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3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กลไกเดียวกับ Week 9 สไลด์ 18 (Robo 0.6%/ปี ใน 20 ปี) คนละสินค้า — ตัวเลข TER ด้านบนเป็นตัวอย่างสมมติเพื่อสอนสูตร ไม่ใช่ค่าธรรมเนียมจริงของ TDEX/GLD</a:t>
            </a:r>
            <a:endParaRPr lang="en-US" sz="730" dirty="0"/>
          </a:p>
        </p:txBody>
      </p:sp>
      <p:sp>
        <p:nvSpPr>
          <p:cNvPr id="33" name="Text 31"/>
          <p:cNvSpPr txBox="1"/>
          <p:nvPr/>
        </p:nvSpPr>
        <p:spPr>
          <a:xfrm>
            <a:off x="502920" y="43708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สิ่งที่ต้องหาให้เจอก่อนซื้อทุกกอง: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ตัวเลข TER ในหนังสือชี้ชวน — ไม่ใช่ผลตอบแทนย้อนหลังบนโปสเตอร์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 vs Active — จ่ายแพงกว่าคุ้มไหม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THE HONEST QUESTION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02920" y="1097280"/>
            <a:ext cx="3913632" cy="566928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49224" y="1152144"/>
            <a:ext cx="36210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 / INDEX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49224" y="1389888"/>
            <a:ext cx="36210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ตามดัชนีไปเฉย ๆ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1810512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32104" y="1810512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เป้าหมาย: ได้เท่าดัชนี ไม่มากไม่น้อย</a:t>
            </a:r>
            <a:endParaRPr lang="en-US" sz="92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2322576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832104" y="2322576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ไม่ต้องจ่ายทีมวิเคราะห์ → ค่าบริหารต่ำ</a:t>
            </a:r>
            <a:endParaRPr lang="en-US" sz="920" dirty="0"/>
          </a:p>
        </p:txBody>
      </p:sp>
      <p:sp>
        <p:nvSpPr>
          <p:cNvPr id="13" name="Text 11"/>
          <p:cNvSpPr txBox="1"/>
          <p:nvPr/>
        </p:nvSpPr>
        <p:spPr>
          <a:xfrm>
            <a:off x="502920" y="2834640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" y="2834640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รู้ล่วงหน้าว่าถืออะไร (ตามสูตรดัชนี)</a:t>
            </a:r>
            <a:endParaRPr lang="en-US" sz="920" dirty="0"/>
          </a:p>
        </p:txBody>
      </p:sp>
      <p:sp>
        <p:nvSpPr>
          <p:cNvPr id="15" name="Text 13"/>
          <p:cNvSpPr txBox="1"/>
          <p:nvPr/>
        </p:nvSpPr>
        <p:spPr>
          <a:xfrm>
            <a:off x="502920" y="3346704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32104" y="3346704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ผลงานคาดเดาได้ ไม่มีเซอร์ไพรส์ทั้งดีและร้าย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4727448" y="1097280"/>
            <a:ext cx="3913632" cy="566928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4873752" y="1152144"/>
            <a:ext cx="36210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4873752" y="1389888"/>
            <a:ext cx="36210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มีผู้จัดการกองเลือกหุ้นให้</a:t>
            </a:r>
            <a:endParaRPr lang="en-US" sz="850" dirty="0"/>
          </a:p>
        </p:txBody>
      </p:sp>
      <p:sp>
        <p:nvSpPr>
          <p:cNvPr id="20" name="Text 18"/>
          <p:cNvSpPr txBox="1"/>
          <p:nvPr/>
        </p:nvSpPr>
        <p:spPr>
          <a:xfrm>
            <a:off x="4727448" y="1810512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5056632" y="1810512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เป้าหมาย: ชนะดัชนี — แต่ไม่รับประกันว่าชนะ</a:t>
            </a:r>
            <a:endParaRPr lang="en-US" sz="920" dirty="0"/>
          </a:p>
        </p:txBody>
      </p:sp>
      <p:sp>
        <p:nvSpPr>
          <p:cNvPr id="22" name="Text 20"/>
          <p:cNvSpPr txBox="1"/>
          <p:nvPr/>
        </p:nvSpPr>
        <p:spPr>
          <a:xfrm>
            <a:off x="4727448" y="2322576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5056632" y="2322576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ค่าบริหารสูงกว่า เพราะจ้างทีมวิจัย</a:t>
            </a:r>
            <a:endParaRPr lang="en-US" sz="920" dirty="0"/>
          </a:p>
        </p:txBody>
      </p:sp>
      <p:sp>
        <p:nvSpPr>
          <p:cNvPr id="24" name="Text 22"/>
          <p:cNvSpPr txBox="1"/>
          <p:nvPr/>
        </p:nvSpPr>
        <p:spPr>
          <a:xfrm>
            <a:off x="4727448" y="2834640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5056632" y="2834640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พอร์ตเปลี่ยนได้ตามมุมมองผู้จัดการ</a:t>
            </a:r>
            <a:endParaRPr lang="en-US" sz="920" dirty="0"/>
          </a:p>
        </p:txBody>
      </p:sp>
      <p:sp>
        <p:nvSpPr>
          <p:cNvPr id="26" name="Text 24"/>
          <p:cNvSpPr txBox="1"/>
          <p:nvPr/>
        </p:nvSpPr>
        <p:spPr>
          <a:xfrm>
            <a:off x="4727448" y="3346704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5056632" y="3346704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ต้องชนะดัชนี "เกินค่าธรรมเนียม" ถึงจะคุ้ม</a:t>
            </a:r>
            <a:endParaRPr lang="en-US" sz="920" dirty="0"/>
          </a:p>
        </p:txBody>
      </p:sp>
      <p:sp>
        <p:nvSpPr>
          <p:cNvPr id="28" name="Shape 26"/>
          <p:cNvSpPr/>
          <p:nvPr/>
        </p:nvSpPr>
        <p:spPr>
          <a:xfrm>
            <a:off x="502920" y="3895344"/>
            <a:ext cx="8138160" cy="457200"/>
          </a:xfrm>
          <a:prstGeom prst="rect">
            <a:avLst/>
          </a:prstGeom>
          <a:solidFill>
            <a:srgbClr val="F4F4F1"/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685800" y="3895344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ข้อสอบใจตัวเอง:  </a:t>
            </a:r>
            <a:pPr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ถ้าจ่ายค่าบริหารแพงกว่าปีละ 1% แปลว่ากองนั้นต้อง "ชนะดัชนีเกิน 1% ทุกปี" ถึงจะเสมอตัว — คุณมั่นใจแค่ไหนว่าจะเลือกกองนั้นถูกตั้งแต่วันนี้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502920" y="448056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จุดยืนของคาบนี้: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ไม่ได้บอกว่า Active แย่ — บอกว่าค่าธรรมเนียมคือสิ่งเดียวที่คุณควบคุมได้ 100% ส่วนผลตอบแทนคุมไม่ได้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Bogle vs BlackRock — สองยักษ์ของโลก Index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WHO'S BEHIND IT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02920" y="1097280"/>
            <a:ext cx="3913632" cy="566928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49224" y="1152144"/>
            <a:ext cx="36210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VANGUARD · JOHN BOGLE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49224" y="1389888"/>
            <a:ext cx="36210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"บิดาแห่งกองทุนดัชนี" (1929–2019)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1810512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32104" y="1810512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ก่อตั้ง Vanguard 1 พ.ค. 1975</a:t>
            </a:r>
            <a:endParaRPr lang="en-US" sz="92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2322576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832104" y="2322576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1976 เปิดกองดัชนีกองแรกให้รายย่อย — ถูกเยาะว่า "Bogle's Folly"</a:t>
            </a:r>
            <a:endParaRPr lang="en-US" sz="920" dirty="0"/>
          </a:p>
        </p:txBody>
      </p:sp>
      <p:sp>
        <p:nvSpPr>
          <p:cNvPr id="13" name="Text 11"/>
          <p:cNvSpPr txBox="1"/>
          <p:nvPr/>
        </p:nvSpPr>
        <p:spPr>
          <a:xfrm>
            <a:off x="502920" y="2834640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" y="2834640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กองทุนเป็นเจ้าของบริษัทเอง → กดค่าธรรมเนียมให้ต่ำได้</a:t>
            </a:r>
            <a:endParaRPr lang="en-US" sz="920" dirty="0"/>
          </a:p>
        </p:txBody>
      </p:sp>
      <p:sp>
        <p:nvSpPr>
          <p:cNvPr id="15" name="Text 13"/>
          <p:cNvSpPr txBox="1"/>
          <p:nvPr/>
        </p:nvSpPr>
        <p:spPr>
          <a:xfrm>
            <a:off x="502920" y="3346704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32104" y="3346704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ปรัชญา: ซื้อทั้งตลาด ถือยาว จ่ายค่าธรรมเนียมให้น้อยที่สุด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4727448" y="1097280"/>
            <a:ext cx="3913632" cy="566928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4873752" y="1152144"/>
            <a:ext cx="36210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BLACKROCK · LARRY FINK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4873752" y="1389888"/>
            <a:ext cx="36210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ผู้จัดการเงินรายใหญ่ที่สุดในโลก</a:t>
            </a:r>
            <a:endParaRPr lang="en-US" sz="850" dirty="0"/>
          </a:p>
        </p:txBody>
      </p:sp>
      <p:sp>
        <p:nvSpPr>
          <p:cNvPr id="20" name="Text 18"/>
          <p:cNvSpPr txBox="1"/>
          <p:nvPr/>
        </p:nvSpPr>
        <p:spPr>
          <a:xfrm>
            <a:off x="4727448" y="1810512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5056632" y="1810512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ก่อตั้ง 1988 โดย Larry Fink และหุ้นส่วน</a:t>
            </a:r>
            <a:endParaRPr lang="en-US" sz="920" dirty="0"/>
          </a:p>
        </p:txBody>
      </p:sp>
      <p:sp>
        <p:nvSpPr>
          <p:cNvPr id="22" name="Text 20"/>
          <p:cNvSpPr txBox="1"/>
          <p:nvPr/>
        </p:nvSpPr>
        <p:spPr>
          <a:xfrm>
            <a:off x="4727448" y="2322576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5056632" y="2322576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ธ.ค. 2009 ซื้อ Barclays Global Investors — ได้แบรนด์ iShares มา</a:t>
            </a:r>
            <a:endParaRPr lang="en-US" sz="920" dirty="0"/>
          </a:p>
        </p:txBody>
      </p:sp>
      <p:sp>
        <p:nvSpPr>
          <p:cNvPr id="24" name="Text 22"/>
          <p:cNvSpPr txBox="1"/>
          <p:nvPr/>
        </p:nvSpPr>
        <p:spPr>
          <a:xfrm>
            <a:off x="4727448" y="2834640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5056632" y="2834640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 $15.3 ล้านล้านดอลลาร์ (Q2/2569) · สูงสุดเป็นประวัติการณ์</a:t>
            </a:r>
            <a:endParaRPr lang="en-US" sz="920" dirty="0"/>
          </a:p>
        </p:txBody>
      </p:sp>
      <p:sp>
        <p:nvSpPr>
          <p:cNvPr id="26" name="Text 24"/>
          <p:cNvSpPr txBox="1"/>
          <p:nvPr/>
        </p:nvSpPr>
        <p:spPr>
          <a:xfrm>
            <a:off x="4727448" y="3346704"/>
            <a:ext cx="292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5056632" y="3346704"/>
            <a:ext cx="3566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IVV (iShares S&amp;P 500) ในไทยซื้อผ่าน DR ได้ คือ </a:t>
            </a: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IVV23</a:t>
            </a:r>
            <a:endParaRPr lang="en-US" sz="920" dirty="0"/>
          </a:p>
        </p:txBody>
      </p:sp>
      <p:sp>
        <p:nvSpPr>
          <p:cNvPr id="28" name="Shape 26"/>
          <p:cNvSpPr/>
          <p:nvPr/>
        </p:nvSpPr>
        <p:spPr>
          <a:xfrm>
            <a:off x="502920" y="3895344"/>
            <a:ext cx="8138160" cy="457200"/>
          </a:xfrm>
          <a:prstGeom prst="rect">
            <a:avLst/>
          </a:prstGeom>
          <a:solidFill>
            <a:srgbClr val="F4F4F1"/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685800" y="3895344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คิดต่อ:  </a:t>
            </a:r>
            <a:pPr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เมื่อ Index ไม่กี่เจ้าถือหุ้นเกือบทุกบริษัทในตลาด — นักลงทุนได้ของถูก แต่อำนาจโหวตในบริษัทไปรวมอยู่ที่ใคร?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502920" y="448056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เชื่อมกับคาบนี้: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SPY · VOO · IVV คือ "ของจริง" ที่ DR ในไทยอ้างอิงถึง — รู้ว่าใครอยู่เบื้องหลัง ช่วยให้อ่าน factsheet ออก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48640" y="960120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48640" y="1014984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5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02 · DEPOSITARY RECEIPT (DR / DRx)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36192"/>
            <a:ext cx="4617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—</a:t>
            </a:r>
            <a:br>
              <a:rPr lang="en-US" sz="2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2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ซื้อหุ้นนอกด้วยบัญชีหุ้นไทย</a:t>
            </a:r>
            <a:endParaRPr lang="en-US" sz="3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97480"/>
            <a:ext cx="4617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อยากถือ Nvidia, Tesla, S&amp;P 500 แต่ไม่อยากเปิดบัญชีต่างประเทศ ไม่อยากโอนเงินออก</a:t>
            </a:r>
            <a:endParaRPr lang="en-US" sz="125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ตลาดนี้โต 6 เท่าใน 2 ปี — และเหตุผลหลักคือเรื่องภาษี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730752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คืออะไร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2880360" y="3730752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ตลาดโต 6 เท่า</a:t>
            </a:r>
            <a:endParaRPr lang="en-US" sz="8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40233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อ่านชื่อ DR</a:t>
            </a:r>
            <a:endParaRPr lang="en-US" sz="850" dirty="0"/>
          </a:p>
        </p:txBody>
      </p:sp>
      <p:sp>
        <p:nvSpPr>
          <p:cNvPr id="11" name="Text 9"/>
          <p:cNvSpPr txBox="1"/>
          <p:nvPr/>
        </p:nvSpPr>
        <p:spPr>
          <a:xfrm>
            <a:off x="2880360" y="40233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ความเสี่ยง 5 ข้อ</a:t>
            </a:r>
            <a:endParaRPr lang="en-US" sz="850" dirty="0"/>
          </a:p>
        </p:txBody>
      </p:sp>
      <p:sp>
        <p:nvSpPr>
          <p:cNvPr id="12" name="Text 10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  <p:pic>
        <p:nvPicPr>
          <p:cNvPr id="13" name="Illustration dr" descr="hi_d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594" y="310896"/>
            <a:ext cx="3372307" cy="421538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คืออะไร — ใบแสดงสิทธิหลักทรัพย์นอก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02 · MECHANICS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02920" y="1115568"/>
            <a:ext cx="2514600" cy="1481328"/>
          </a:xfrm>
          <a:prstGeom prst="rect">
            <a:avLst/>
          </a:prstGeom>
          <a:solidFill>
            <a:srgbClr val="F4F4F1"/>
          </a:solidFill>
          <a:ln w="12700">
            <a:solidFill>
              <a:srgbClr val="D8D8D4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49224" y="1207008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20700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ผู้ออก DR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649224" y="1591056"/>
            <a:ext cx="22219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โบรกเกอร์ไทยที่ได้รับอนุญาต</a:t>
            </a:r>
            <a:endParaRPr lang="en-US" sz="8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ไปซื้อ "หุ้นแม่" ในตลาดต่างประเทศ</a:t>
            </a:r>
            <a:endParaRPr lang="en-US" sz="8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แล้วเก็บไว้เป็นหลักทรัพย์ค้ำ</a:t>
            </a:r>
            <a:endParaRPr lang="en-US" sz="880" dirty="0"/>
          </a:p>
        </p:txBody>
      </p:sp>
      <p:sp>
        <p:nvSpPr>
          <p:cNvPr id="10" name="Text 8"/>
          <p:cNvSpPr txBox="1"/>
          <p:nvPr/>
        </p:nvSpPr>
        <p:spPr>
          <a:xfrm>
            <a:off x="3026664" y="1691640"/>
            <a:ext cx="2377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264408" y="1115568"/>
            <a:ext cx="2514600" cy="1481328"/>
          </a:xfrm>
          <a:prstGeom prst="rect">
            <a:avLst/>
          </a:prstGeom>
          <a:solidFill>
            <a:srgbClr val="F4F4F1"/>
          </a:solidFill>
          <a:ln w="12700">
            <a:solidFill>
              <a:srgbClr val="D8D8D4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3410712" y="1207008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3813048" y="120700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ออกตราสารอ้างอิง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3410712" y="1591056"/>
            <a:ext cx="22219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ออก DR ตามอัตราแลกหน่วยที่กำหนด</a:t>
            </a:r>
            <a:endParaRPr lang="en-US" sz="8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เช่น 1 DR = 0.1 หุ้นแม่</a:t>
            </a:r>
            <a:endParaRPr lang="en-US" sz="8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(อัตราต่างกันตามผู้ออกแต่ละราย)</a:t>
            </a:r>
            <a:endParaRPr lang="en-US" sz="880" dirty="0"/>
          </a:p>
        </p:txBody>
      </p:sp>
      <p:sp>
        <p:nvSpPr>
          <p:cNvPr id="15" name="Text 13"/>
          <p:cNvSpPr txBox="1"/>
          <p:nvPr/>
        </p:nvSpPr>
        <p:spPr>
          <a:xfrm>
            <a:off x="5788152" y="1691640"/>
            <a:ext cx="2377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025896" y="1115568"/>
            <a:ext cx="2514600" cy="1481328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172200" y="1207008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6574536" y="120700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เทรดบน SET เป็นบาท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6172200" y="1591056"/>
            <a:ext cx="22219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8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ใช้บัญชีหุ้นไทยเดิม เคาะซื้อขายปกติ</a:t>
            </a:r>
            <a:endParaRPr lang="en-US" sz="8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8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ไม่ต้องเปิดบัญชีต่างประเทศ</a:t>
            </a:r>
            <a:endParaRPr lang="en-US" sz="8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8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ไม่ต้องแลกเงิน ไม่ต้องโอนเงินออก</a:t>
            </a:r>
            <a:endParaRPr lang="en-US" sz="880" dirty="0"/>
          </a:p>
        </p:txBody>
      </p:sp>
      <p:sp>
        <p:nvSpPr>
          <p:cNvPr id="20" name="Text 18"/>
          <p:cNvSpPr txBox="1"/>
          <p:nvPr/>
        </p:nvSpPr>
        <p:spPr>
          <a:xfrm>
            <a:off x="502920" y="27249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underlying เป็นอะไรได้บ้าง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502920" y="2980944"/>
            <a:ext cx="3931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หุ้นรายตัว  ·  ETF  ·  REIT  ·  Infrastructure Trust ต่างประเทศ</a:t>
            </a:r>
            <a:endParaRPr lang="en-US" sz="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ที่มา: SETTRADE DR Overview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663440" y="2724912"/>
            <a:ext cx="3977640" cy="1207008"/>
          </a:xfrm>
          <a:prstGeom prst="rect">
            <a:avLst/>
          </a:prstGeom>
          <a:solidFill>
            <a:srgbClr val="FFFFFF"/>
          </a:solidFill>
          <a:ln w="15875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4828032" y="2798064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หน่วยเต็ม vs DR เศษหน่วย (เดิมเรียก DRx)</a:t>
            </a:r>
            <a:endParaRPr lang="en-US" sz="950" dirty="0"/>
          </a:p>
        </p:txBody>
      </p:sp>
      <p:sp>
        <p:nvSpPr>
          <p:cNvPr id="24" name="Text 22"/>
          <p:cNvSpPr txBox="1"/>
          <p:nvPr/>
        </p:nvSpPr>
        <p:spPr>
          <a:xfrm>
            <a:off x="4828032" y="3054096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0.0001</a:t>
            </a:r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หน่วย = ขั้นต่ำของ DR เศษหน่วย</a:t>
            </a:r>
            <a:endParaRPr lang="en-US" sz="2200" dirty="0"/>
          </a:p>
        </p:txBody>
      </p:sp>
      <p:sp>
        <p:nvSpPr>
          <p:cNvPr id="25" name="Text 23"/>
          <p:cNvSpPr txBox="1"/>
          <p:nvPr/>
        </p:nvSpPr>
        <p:spPr>
          <a:xfrm>
            <a:off x="4828032" y="3438144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สั่งซื้อเป็น "จำนวนเงินบาท" ได้ ไม่ต้องซื้อเป็นหน่วยเต็ม → เงิน 500 บาทก็เริ่มได้</a:t>
            </a:r>
            <a:endParaRPr lang="en-US" sz="880" dirty="0"/>
          </a:p>
        </p:txBody>
      </p:sp>
      <p:sp>
        <p:nvSpPr>
          <p:cNvPr id="26" name="Text 24"/>
          <p:cNvSpPr txBox="1"/>
          <p:nvPr/>
        </p:nvSpPr>
        <p:spPr>
          <a:xfrm>
            <a:off x="4828032" y="3657600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DRx รวมเป็น DR แล้ว ตั้งแต่ 6 พ.ค. 68</a:t>
            </a:r>
            <a:endParaRPr lang="en-US" sz="780" dirty="0"/>
          </a:p>
        </p:txBody>
      </p:sp>
      <p:sp>
        <p:nvSpPr>
          <p:cNvPr id="27" name="Shape 25">
            <a:hlinkClick r:id="rId3"/>
          </p:cNvPr>
          <p:cNvSpPr/>
          <p:nvPr/>
        </p:nvSpPr>
        <p:spPr>
          <a:xfrm>
            <a:off x="7269480" y="3648456"/>
            <a:ext cx="1280160" cy="237744"/>
          </a:xfrm>
          <a:prstGeom prst="roundRect">
            <a:avLst>
              <a:gd name="adj" fmla="val 50000"/>
            </a:avLst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28" name="Text 26">
            <a:hlinkClick r:id="rId3"/>
          </p:cNvPr>
          <p:cNvSpPr txBox="1"/>
          <p:nvPr/>
        </p:nvSpPr>
        <p:spPr>
          <a:xfrm>
            <a:off x="7269480" y="3648456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เช็คสดหน้า SET</a:t>
            </a:r>
            <a:endParaRPr lang="en-US" sz="750" dirty="0"/>
          </a:p>
        </p:txBody>
      </p:sp>
      <p:sp>
        <p:nvSpPr>
          <p:cNvPr id="29" name="Text 27"/>
          <p:cNvSpPr txBox="1"/>
          <p:nvPr/>
        </p:nvSpPr>
        <p:spPr>
          <a:xfrm>
            <a:off x="502920" y="411480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ประโยคที่ต้องจำ: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คุณไม่ได้ถือหุ้น Tesla — คุณถือ "ตราสารที่โบรกไทยออก โดยมีหุ้น Tesla หนุนหลัง" ซึ่งไม่เหมือนกันเสมอไป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ตลาด DR ไทยโตระเบิด — โต 6 เท่าใน 2 ปี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02 · THE NUMBERS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02920" y="1188720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54,000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1847088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ล้านบาท · ปี 2567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2103120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ฐานเริ่มต้น — ตอนนั้น DR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ยังเป็นของเล่นคนกลุ่มเล็ก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3017520" y="1298448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8D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3429000" y="1188720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186,000</a:t>
            </a:r>
            <a:endParaRPr lang="en-US" sz="3400" dirty="0"/>
          </a:p>
        </p:txBody>
      </p:sp>
      <p:sp>
        <p:nvSpPr>
          <p:cNvPr id="11" name="Text 9"/>
          <p:cNvSpPr txBox="1"/>
          <p:nvPr/>
        </p:nvSpPr>
        <p:spPr>
          <a:xfrm>
            <a:off x="3429000" y="1847088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ล้านบาท · ปี 2568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3429000" y="2103120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โตกว่า 240% ในปีเดียว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หลังคนไทยแห่ซื้อหุ้นสหรัฐ</a:t>
            </a:r>
            <a:endParaRPr lang="en-US" sz="850" dirty="0"/>
          </a:p>
        </p:txBody>
      </p:sp>
      <p:sp>
        <p:nvSpPr>
          <p:cNvPr id="13" name="Text 11"/>
          <p:cNvSpPr txBox="1"/>
          <p:nvPr/>
        </p:nvSpPr>
        <p:spPr>
          <a:xfrm>
            <a:off x="5943600" y="1298448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8D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6355080" y="1188720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~330,000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6355080" y="1847088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ล้านบาท · 2569 (คาด)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355080" y="2103120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ประมาณการ บล.บัวหลวง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เดือนแรกทำไปแล้ว 155,000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502920" y="2798064"/>
            <a:ext cx="813816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02920" y="29260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59%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920240" y="2926080"/>
            <a:ext cx="6720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ของมูลค่าซื้อขาย DR ทั้งหมด คือ DR ที่อ้างอิงหุ้น/ดัชนีสหรัฐ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02920" y="3291840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502920" y="33832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~23,000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920240" y="3383280"/>
            <a:ext cx="6720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ล้านบาท คือมูลค่าซื้อขาย DR เฉลี่ยต่อเดือนในปี 2569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02920" y="3749040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502920" y="38404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ยกเว้นภาษี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920240" y="3840480"/>
            <a:ext cx="6720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Gain ของบุคคลธรรมดาจากการขาย DR — แรงจูงใจหลักของทั้งกระแส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02920" y="4206240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502920" y="438912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คำถามที่ควรค้างไว้ในหัว: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เมื่อสินค้าหนึ่งโต 6 เท่าใน 2 ปี เพราะ "ภาษี" ไม่ใช่เพราะ "พื้นฐานดีขึ้น" — นั่นบอกอะไรเรา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ยอดนิยม และวิธีอ่านชื่อย่อ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02 · THE TICKER LIST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02920" y="1097280"/>
            <a:ext cx="8138160" cy="566928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85800" y="1097280"/>
            <a:ext cx="7772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อ่านชื่อ DR:  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ตัวอักษร = underlying (หุ้น/ดัชนีที่อ้างอิง)    ·    เลขท้าย = รหัสผู้ออก    →    </a:t>
            </a:r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TSLA</a:t>
            </a:r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=  Tesla ที่ออกโดย KTB (กรุงไทย)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02920" y="1737360"/>
            <a:ext cx="8138160" cy="310896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594360" y="1737360"/>
            <a:ext cx="1609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กลุ่ม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2331720" y="1737360"/>
            <a:ext cx="27066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ตัวอย่างชื่อย่อ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5166360" y="1737360"/>
            <a:ext cx="34381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อ้างอิง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594360" y="2048256"/>
            <a:ext cx="1609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ดัชนีสหรัฐ</a:t>
            </a:r>
            <a:endParaRPr lang="en-US" sz="920" dirty="0"/>
          </a:p>
        </p:txBody>
      </p:sp>
      <p:sp>
        <p:nvSpPr>
          <p:cNvPr id="13" name="Text 11"/>
          <p:cNvSpPr txBox="1"/>
          <p:nvPr/>
        </p:nvSpPr>
        <p:spPr>
          <a:xfrm>
            <a:off x="2331720" y="2048256"/>
            <a:ext cx="27066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NDX01</a:t>
            </a: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SP50001</a:t>
            </a:r>
            <a:endParaRPr lang="en-US" sz="880" dirty="0"/>
          </a:p>
        </p:txBody>
      </p:sp>
      <p:sp>
        <p:nvSpPr>
          <p:cNvPr id="14" name="Text 12"/>
          <p:cNvSpPr txBox="1"/>
          <p:nvPr/>
        </p:nvSpPr>
        <p:spPr>
          <a:xfrm>
            <a:off x="5166360" y="2048256"/>
            <a:ext cx="34381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Nasdaq 100 ETF · S&amp;P 500 ETF</a:t>
            </a:r>
            <a:endParaRPr lang="en-US" sz="880" dirty="0"/>
          </a:p>
        </p:txBody>
      </p:sp>
      <p:sp>
        <p:nvSpPr>
          <p:cNvPr id="15" name="Shape 13"/>
          <p:cNvSpPr/>
          <p:nvPr/>
        </p:nvSpPr>
        <p:spPr>
          <a:xfrm>
            <a:off x="502920" y="236829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94360" y="2368296"/>
            <a:ext cx="1609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หุ้นสหรัฐรายตัว</a:t>
            </a:r>
            <a:endParaRPr lang="en-US" sz="920" dirty="0"/>
          </a:p>
        </p:txBody>
      </p:sp>
      <p:sp>
        <p:nvSpPr>
          <p:cNvPr id="17" name="Text 15"/>
          <p:cNvSpPr txBox="1"/>
          <p:nvPr/>
        </p:nvSpPr>
        <p:spPr>
          <a:xfrm>
            <a:off x="2331720" y="2368296"/>
            <a:ext cx="27066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TSLA80</a:t>
            </a: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NVDA80</a:t>
            </a: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AAPL01</a:t>
            </a:r>
            <a:endParaRPr lang="en-US" sz="880" dirty="0"/>
          </a:p>
        </p:txBody>
      </p:sp>
      <p:sp>
        <p:nvSpPr>
          <p:cNvPr id="18" name="Text 16"/>
          <p:cNvSpPr txBox="1"/>
          <p:nvPr/>
        </p:nvSpPr>
        <p:spPr>
          <a:xfrm>
            <a:off x="5166360" y="2368296"/>
            <a:ext cx="34381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หุ้นแม่ตรงตัว (80 = KTB ยืนยันแล้ว)</a:t>
            </a:r>
            <a:endParaRPr lang="en-US" sz="880" dirty="0"/>
          </a:p>
        </p:txBody>
      </p:sp>
      <p:sp>
        <p:nvSpPr>
          <p:cNvPr id="19" name="Shape 17"/>
          <p:cNvSpPr/>
          <p:nvPr/>
        </p:nvSpPr>
        <p:spPr>
          <a:xfrm>
            <a:off x="502920" y="268833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594360" y="2688336"/>
            <a:ext cx="1609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จีน</a:t>
            </a:r>
            <a:endParaRPr lang="en-US" sz="920" dirty="0"/>
          </a:p>
        </p:txBody>
      </p:sp>
      <p:sp>
        <p:nvSpPr>
          <p:cNvPr id="21" name="Text 19"/>
          <p:cNvSpPr txBox="1"/>
          <p:nvPr/>
        </p:nvSpPr>
        <p:spPr>
          <a:xfrm>
            <a:off x="2331720" y="2688336"/>
            <a:ext cx="27066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CNSTAR5023</a:t>
            </a: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STAR5001</a:t>
            </a: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CN01</a:t>
            </a:r>
            <a:endParaRPr lang="en-US" sz="880" dirty="0"/>
          </a:p>
        </p:txBody>
      </p:sp>
      <p:sp>
        <p:nvSpPr>
          <p:cNvPr id="22" name="Text 20"/>
          <p:cNvSpPr txBox="1"/>
          <p:nvPr/>
        </p:nvSpPr>
        <p:spPr>
          <a:xfrm>
            <a:off x="5166360" y="2688336"/>
            <a:ext cx="34381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 Market 50 · CSI 300</a:t>
            </a:r>
            <a:endParaRPr lang="en-US" sz="880" dirty="0"/>
          </a:p>
        </p:txBody>
      </p:sp>
      <p:sp>
        <p:nvSpPr>
          <p:cNvPr id="23" name="Shape 21"/>
          <p:cNvSpPr/>
          <p:nvPr/>
        </p:nvSpPr>
        <p:spPr>
          <a:xfrm>
            <a:off x="502920" y="300837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594360" y="3008376"/>
            <a:ext cx="1609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เวียดนาม</a:t>
            </a:r>
            <a:endParaRPr lang="en-US" sz="920" dirty="0"/>
          </a:p>
        </p:txBody>
      </p:sp>
      <p:sp>
        <p:nvSpPr>
          <p:cNvPr id="25" name="Text 23"/>
          <p:cNvSpPr txBox="1"/>
          <p:nvPr/>
        </p:nvSpPr>
        <p:spPr>
          <a:xfrm>
            <a:off x="2331720" y="3008376"/>
            <a:ext cx="27066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E1VFVN3001</a:t>
            </a:r>
            <a:endParaRPr lang="en-US" sz="880" dirty="0"/>
          </a:p>
        </p:txBody>
      </p:sp>
      <p:sp>
        <p:nvSpPr>
          <p:cNvPr id="26" name="Text 24"/>
          <p:cNvSpPr txBox="1"/>
          <p:nvPr/>
        </p:nvSpPr>
        <p:spPr>
          <a:xfrm>
            <a:off x="5166360" y="3008376"/>
            <a:ext cx="34381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VN30 ETF</a:t>
            </a:r>
            <a:endParaRPr lang="en-US" sz="880" dirty="0"/>
          </a:p>
        </p:txBody>
      </p:sp>
      <p:sp>
        <p:nvSpPr>
          <p:cNvPr id="27" name="Shape 25"/>
          <p:cNvSpPr/>
          <p:nvPr/>
        </p:nvSpPr>
        <p:spPr>
          <a:xfrm>
            <a:off x="502920" y="332841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594360" y="3328416"/>
            <a:ext cx="1609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</a:t>
            </a:r>
            <a:endParaRPr lang="en-US" sz="920" dirty="0"/>
          </a:p>
        </p:txBody>
      </p:sp>
      <p:sp>
        <p:nvSpPr>
          <p:cNvPr id="29" name="Text 27"/>
          <p:cNvSpPr txBox="1"/>
          <p:nvPr/>
        </p:nvSpPr>
        <p:spPr>
          <a:xfrm>
            <a:off x="2331720" y="3328416"/>
            <a:ext cx="27066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GOLD19</a:t>
            </a: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GOLDUS19</a:t>
            </a:r>
            <a:endParaRPr lang="en-US" sz="880" dirty="0"/>
          </a:p>
        </p:txBody>
      </p:sp>
      <p:sp>
        <p:nvSpPr>
          <p:cNvPr id="30" name="Text 28"/>
          <p:cNvSpPr txBox="1"/>
          <p:nvPr/>
        </p:nvSpPr>
        <p:spPr>
          <a:xfrm>
            <a:off x="5166360" y="3328416"/>
            <a:ext cx="34381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SPDR Gold — ใช้ต่อกับพาร์ต 4</a:t>
            </a:r>
            <a:endParaRPr lang="en-US" sz="880" dirty="0"/>
          </a:p>
        </p:txBody>
      </p:sp>
      <p:sp>
        <p:nvSpPr>
          <p:cNvPr id="31" name="Shape 29"/>
          <p:cNvSpPr/>
          <p:nvPr/>
        </p:nvSpPr>
        <p:spPr>
          <a:xfrm>
            <a:off x="502920" y="364845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594360" y="3648456"/>
            <a:ext cx="1609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ตราสารหนี้</a:t>
            </a:r>
            <a:endParaRPr lang="en-US" sz="920" dirty="0"/>
          </a:p>
        </p:txBody>
      </p:sp>
      <p:sp>
        <p:nvSpPr>
          <p:cNvPr id="33" name="Text 31"/>
          <p:cNvSpPr txBox="1"/>
          <p:nvPr/>
        </p:nvSpPr>
        <p:spPr>
          <a:xfrm>
            <a:off x="2331720" y="3648456"/>
            <a:ext cx="27066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USTR24</a:t>
            </a:r>
            <a:endParaRPr lang="en-US" sz="880" dirty="0"/>
          </a:p>
        </p:txBody>
      </p:sp>
      <p:sp>
        <p:nvSpPr>
          <p:cNvPr id="34" name="Text 32"/>
          <p:cNvSpPr txBox="1"/>
          <p:nvPr/>
        </p:nvSpPr>
        <p:spPr>
          <a:xfrm>
            <a:off x="5166360" y="3648456"/>
            <a:ext cx="34381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พันธบัตรสหรัฐ 3–5 ปี</a:t>
            </a:r>
            <a:endParaRPr lang="en-US" sz="880" dirty="0"/>
          </a:p>
        </p:txBody>
      </p:sp>
      <p:sp>
        <p:nvSpPr>
          <p:cNvPr id="35" name="Shape 33"/>
          <p:cNvSpPr/>
          <p:nvPr/>
        </p:nvSpPr>
        <p:spPr>
          <a:xfrm>
            <a:off x="502920" y="396849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36" name="Shape 34"/>
          <p:cNvSpPr/>
          <p:nvPr/>
        </p:nvSpPr>
        <p:spPr>
          <a:xfrm>
            <a:off x="502920" y="4041648"/>
            <a:ext cx="8138160" cy="566928"/>
          </a:xfrm>
          <a:prstGeom prst="rect">
            <a:avLst/>
          </a:prstGeom>
          <a:solidFill>
            <a:srgbClr val="F4F4F1"/>
          </a:solidFill>
          <a:ln w="12700">
            <a:solidFill>
              <a:srgbClr val="D8D8D4"/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658368" y="4078224"/>
            <a:ext cx="7827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ตรวจสอบก่อนเคาะเสมอ:  </a:t>
            </a:r>
            <a:pPr indent="0" marL="0">
              <a:lnSpc>
                <a:spcPct val="125000"/>
              </a:lnSpc>
              <a:buNone/>
            </a:pPr>
            <a:r>
              <a:rPr lang="en-US" sz="8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ลิสต์นี้อ้างอิงข้อมูล SET ณ 19 ม.ค. 2569 · ผู้ออกรหัสอื่น (01/03/06/11/13/19/23/24) ยังยืนยันไม่ได้ว่าเป็นโบรกใด
</a:t>
            </a:r>
            <a:pPr indent="0" marL="0">
              <a:lnSpc>
                <a:spcPct val="125000"/>
              </a:lnSpc>
              <a:buNone/>
            </a:pPr>
            <a:r>
              <a:rPr lang="en-US" sz="8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กับดักชื่อย่อ:  </a:t>
            </a:r>
            <a:pPr indent="0" marL="0">
              <a:lnSpc>
                <a:spcPct val="125000"/>
              </a:lnSpc>
              <a:buNone/>
            </a:pPr>
            <a:r>
              <a:rPr lang="en-US" sz="8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"TESLA80" ไม่มีอยู่จริง ตัวจริงคือ TSLA80 — พิมพ์ผิดตัวเดียวอาจเคาะซื้อผิดตัว</a:t>
            </a:r>
            <a:endParaRPr lang="en-US" sz="850" dirty="0"/>
          </a:p>
        </p:txBody>
      </p:sp>
      <p:sp>
        <p:nvSpPr>
          <p:cNvPr id="38" name="Text 36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กลไกซื้อขาย DR — เวลา ปันผล ภาษี</a:t>
            </a:r>
            <a:endParaRPr lang="en-US" sz="23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02 · HOW IT TRADES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02920" y="10972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เวลาทำการ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02920" y="1426464"/>
            <a:ext cx="3749040" cy="420624"/>
          </a:xfrm>
          <a:prstGeom prst="rect">
            <a:avLst/>
          </a:prstGeom>
          <a:solidFill>
            <a:srgbClr val="F4F4F1"/>
          </a:solidFill>
          <a:ln w="12700">
            <a:solidFill>
              <a:srgbClr val="D8D8D4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621792" y="1426464"/>
            <a:ext cx="1371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SESSION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1426464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10:00 – 16:30 น.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434840" y="1426464"/>
            <a:ext cx="4206240" cy="420624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4553712" y="1426464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NIGHT SESSION</a:t>
            </a:r>
            <a:endParaRPr lang="en-US" sz="850" dirty="0"/>
          </a:p>
        </p:txBody>
      </p:sp>
      <p:sp>
        <p:nvSpPr>
          <p:cNvPr id="12" name="Text 10"/>
          <p:cNvSpPr txBox="1"/>
          <p:nvPr/>
        </p:nvSpPr>
        <p:spPr>
          <a:xfrm>
            <a:off x="6035040" y="1426464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19:00 – 03:00 น.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502920" y="1883664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3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เทรดได้ทุก DR ที่จดทะเบียน</a:t>
            </a:r>
            <a:endParaRPr lang="en-US" sz="830" dirty="0"/>
          </a:p>
        </p:txBody>
      </p:sp>
      <p:sp>
        <p:nvSpPr>
          <p:cNvPr id="14" name="Text 12"/>
          <p:cNvSpPr txBox="1"/>
          <p:nvPr/>
        </p:nvSpPr>
        <p:spPr>
          <a:xfrm>
            <a:off x="4434840" y="1883664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3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เฉพาะ DR ที่ underlying อยู่ในตลาดอเมริกา/ยุโรป — underlying เอเชียเทรดได้เฉพาะ Day Session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502920" y="2267712"/>
            <a:ext cx="8138160" cy="10973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02920" y="2395728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สกุลเงิน</a:t>
            </a:r>
            <a:endParaRPr lang="en-US" sz="950" dirty="0"/>
          </a:p>
        </p:txBody>
      </p:sp>
      <p:sp>
        <p:nvSpPr>
          <p:cNvPr id="17" name="Text 15"/>
          <p:cNvSpPr txBox="1"/>
          <p:nvPr/>
        </p:nvSpPr>
        <p:spPr>
          <a:xfrm>
            <a:off x="2240280" y="2395728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ซื้อขาย ชำระราคา และแสดงกำไร/ขาดทุน เป็นเงินบาททั้งหมด — แต่มูลค่าจริงยังผูกกับค่าเงิน (ดูสไลด์ถัดไป)</a:t>
            </a:r>
            <a:endParaRPr lang="en-US" sz="880" dirty="0"/>
          </a:p>
        </p:txBody>
      </p:sp>
      <p:sp>
        <p:nvSpPr>
          <p:cNvPr id="18" name="Shape 16"/>
          <p:cNvSpPr/>
          <p:nvPr/>
        </p:nvSpPr>
        <p:spPr>
          <a:xfrm>
            <a:off x="502920" y="2779776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502920" y="2779776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เงินปันผล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2240280" y="2779776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ผู้ออก DR เป็นคนรับปันผลจากหุ้นแม่ แล้วส่งผ่านมาให้ผู้ถือ DR</a:t>
            </a:r>
            <a:endParaRPr lang="en-US" sz="880" dirty="0"/>
          </a:p>
        </p:txBody>
      </p:sp>
      <p:sp>
        <p:nvSpPr>
          <p:cNvPr id="21" name="Shape 19"/>
          <p:cNvSpPr/>
          <p:nvPr/>
        </p:nvSpPr>
        <p:spPr>
          <a:xfrm>
            <a:off x="502920" y="3163824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502920" y="3163824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ภาษี Capital Gain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2240280" y="3163824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บุคคลธรรมดาได้รับยกเว้นภาษี เหมือนกำไรจากหุ้นไทย — นี่คือจุดขายหลักของ DR</a:t>
            </a:r>
            <a:endParaRPr lang="en-US" sz="880" dirty="0"/>
          </a:p>
        </p:txBody>
      </p:sp>
      <p:sp>
        <p:nvSpPr>
          <p:cNvPr id="24" name="Shape 22"/>
          <p:cNvSpPr/>
          <p:nvPr/>
        </p:nvSpPr>
        <p:spPr>
          <a:xfrm>
            <a:off x="502920" y="3547872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502920" y="3547872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ค่าธรรมเนียม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2240280" y="3547872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ค่าคอมโบรกปกติ + Regulatory Fee 0.001% ของมูลค่าซื้อขาย + VAT 7% ของค่าธรรมเนียม</a:t>
            </a:r>
            <a:endParaRPr lang="en-US" sz="880" dirty="0"/>
          </a:p>
        </p:txBody>
      </p:sp>
      <p:sp>
        <p:nvSpPr>
          <p:cNvPr id="27" name="Shape 25"/>
          <p:cNvSpPr/>
          <p:nvPr/>
        </p:nvSpPr>
        <p:spPr>
          <a:xfrm>
            <a:off x="502920" y="3931920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502920" y="3931920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ค่าธรรมเนียมแฝง</a:t>
            </a:r>
            <a:endParaRPr lang="en-US" sz="950" dirty="0"/>
          </a:p>
        </p:txBody>
      </p:sp>
      <p:sp>
        <p:nvSpPr>
          <p:cNvPr id="29" name="Text 27"/>
          <p:cNvSpPr txBox="1"/>
          <p:nvPr/>
        </p:nvSpPr>
        <p:spPr>
          <a:xfrm>
            <a:off x="2240280" y="3931920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ผู้ออก DR คิดค่าบริหาร/ดูแลฝังอยู่ในตัวตราสาร — อัตราต่างกันตามผู้ออก ต้องเปิด factsheet ดูเอง</a:t>
            </a:r>
            <a:endParaRPr lang="en-US" sz="880" dirty="0"/>
          </a:p>
        </p:txBody>
      </p:sp>
      <p:sp>
        <p:nvSpPr>
          <p:cNvPr id="30" name="Shape 28"/>
          <p:cNvSpPr/>
          <p:nvPr/>
        </p:nvSpPr>
        <p:spPr>
          <a:xfrm>
            <a:off x="502920" y="4315968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502920" y="438912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3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ภาษีหัก ณ ที่จ่ายของเงินปันผล DR (ฝั่งต้นทาง เช่น US และฝั่งไทย) — ยังยืนยันไม่ได้ ต้องเปิด factsheet รายตัว</a:t>
            </a:r>
            <a:endParaRPr lang="en-US" sz="830" dirty="0"/>
          </a:p>
        </p:txBody>
      </p:sp>
      <p:sp>
        <p:nvSpPr>
          <p:cNvPr id="32" name="Shape 30">
            <a:hlinkClick r:id="rId3"/>
          </p:cNvPr>
          <p:cNvSpPr/>
          <p:nvPr/>
        </p:nvSpPr>
        <p:spPr>
          <a:xfrm>
            <a:off x="7269480" y="4407408"/>
            <a:ext cx="1371600" cy="237744"/>
          </a:xfrm>
          <a:prstGeom prst="roundRect">
            <a:avLst>
              <a:gd name="adj" fmla="val 50000"/>
            </a:avLst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33" name="Text 31">
            <a:hlinkClick r:id="rId3"/>
          </p:cNvPr>
          <p:cNvSpPr txBox="1"/>
          <p:nvPr/>
        </p:nvSpPr>
        <p:spPr>
          <a:xfrm>
            <a:off x="7269480" y="4407408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 FACTSHEET</a:t>
            </a:r>
            <a:endParaRPr lang="en-US" sz="750" dirty="0"/>
          </a:p>
        </p:txBody>
      </p:sp>
      <p:sp>
        <p:nvSpPr>
          <p:cNvPr id="34" name="Text 32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ความเสี่ยงของ DR ที่มือใหม่มองข้าม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02 · FIVE RISKS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02920" y="113385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113385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FX — ค่าเงิน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3200400" y="111556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หุ้นแม่ขึ้น 5% แต่บาทแข็ง 5% = เสมอตัว</a:t>
            </a:r>
            <a:endParaRPr lang="en-US" sz="88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คุณรับความเสี่ยง 2 ชั้นโดยไม่รู้ตัว (เชื่อม Week 7 สไลด์ 13)</a:t>
            </a:r>
            <a:endParaRPr lang="en-US" sz="880" dirty="0"/>
          </a:p>
        </p:txBody>
      </p:sp>
      <p:sp>
        <p:nvSpPr>
          <p:cNvPr id="9" name="Shape 7"/>
          <p:cNvSpPr/>
          <p:nvPr/>
        </p:nvSpPr>
        <p:spPr>
          <a:xfrm>
            <a:off x="502920" y="1700784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02920" y="177393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05840" y="177393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ราคาลอย / Tracking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3200400" y="175564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ตอนตลาดแม่ปิดแต่ไทยยังเปิด ถ้าคนไทยไล่ซื้อกันเอง</a:t>
            </a:r>
            <a:endParaRPr lang="en-US" sz="88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ราคา DR อาจโดดหนีหุ้นแม่ → ดู Indicative Price / iNAV ก่อนเคาะ</a:t>
            </a:r>
            <a:endParaRPr lang="en-US" sz="880" dirty="0"/>
          </a:p>
        </p:txBody>
      </p:sp>
      <p:sp>
        <p:nvSpPr>
          <p:cNvPr id="13" name="Shape 11"/>
          <p:cNvSpPr/>
          <p:nvPr/>
        </p:nvSpPr>
        <p:spPr>
          <a:xfrm>
            <a:off x="502920" y="2340864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502920" y="241401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05840" y="241401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สภาพคล่อง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3200400" y="239572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หลายตัวเทรดบางมาก spread กว้าง</a:t>
            </a:r>
            <a:endParaRPr lang="en-US" sz="88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พึ่ง Market Maker ของผู้ออกเป็นหลัก — เวลาอยากออกอาจออกไม่ได้ราคา</a:t>
            </a:r>
            <a:endParaRPr lang="en-US" sz="880" dirty="0"/>
          </a:p>
        </p:txBody>
      </p:sp>
      <p:sp>
        <p:nvSpPr>
          <p:cNvPr id="17" name="Shape 15"/>
          <p:cNvSpPr/>
          <p:nvPr/>
        </p:nvSpPr>
        <p:spPr>
          <a:xfrm>
            <a:off x="502920" y="2980944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02920" y="305409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005840" y="305409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Issuer Risk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3200400" y="303580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คุณถือตราสารที่โบรกออก ไม่ใช่หุ้นแม่โดยตรง</a:t>
            </a:r>
            <a:endParaRPr lang="en-US" sz="88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ชื่อเดียวกันคนละผู้ออก = อัตราแลกหน่วย/ค่าธรรมเนียม/สภาพคล่องไม่เท่ากัน</a:t>
            </a:r>
            <a:endParaRPr lang="en-US" sz="880" dirty="0"/>
          </a:p>
        </p:txBody>
      </p:sp>
      <p:sp>
        <p:nvSpPr>
          <p:cNvPr id="21" name="Shape 19"/>
          <p:cNvSpPr/>
          <p:nvPr/>
        </p:nvSpPr>
        <p:spPr>
          <a:xfrm>
            <a:off x="502920" y="3621024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502920" y="36941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005840" y="369417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Night Session Gap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3200400" y="367588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ข่าวออกตอนตลาดไทยปิด ราคาเปิดรอบกลางคืนอาจกระโดด</a:t>
            </a:r>
            <a:endParaRPr lang="en-US" sz="88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สภาพคล่องรอบกลางคืนบางกว่ารอบกลางวัน</a:t>
            </a:r>
            <a:endParaRPr lang="en-US" sz="880" dirty="0"/>
          </a:p>
        </p:txBody>
      </p:sp>
      <p:sp>
        <p:nvSpPr>
          <p:cNvPr id="25" name="Shape 23"/>
          <p:cNvSpPr/>
          <p:nvPr/>
        </p:nvSpPr>
        <p:spPr>
          <a:xfrm>
            <a:off x="502920" y="4261104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502920" y="438912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เช็คลิสต์ก่อนเคาะ DR: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ดู iNAV เทียบราคา · ดูสเปรด bid-ask · ดูว่าใครเป็นผู้ออก · ดูอัตราแลกหน่วย — 4 อย่างนี้ใช้เวลา 30 วินาที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48640" y="960120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48640" y="1014984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5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03 · REITs &amp; INFRASTRUCTURE FUNDS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36192"/>
            <a:ext cx="4617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REIT —</a:t>
            </a:r>
            <a:br>
              <a:rPr lang="en-US" sz="2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2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เป็นเจ้าของตึกโดยไม่ต้องซื้อตึก</a:t>
            </a:r>
            <a:endParaRPr lang="en-US" sz="3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97480"/>
            <a:ext cx="4617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ปันผล 6–9% ต่อปี จ่ายรายไตรมาส ในขณะที่พันธบัตร 10 ปีให้ 2.30%</a:t>
            </a:r>
            <a:endParaRPr lang="en-US" sz="125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คำถามที่ต้องตอบให้ได้ก่อนซื้อ: "ส่วนต่างนั้นคือกำไร หรือคือการคืนเงินต้นให้เรา?"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730752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REIT / PF / IFF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2880360" y="3730752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FREEHOLD vs LEASEHOLD</a:t>
            </a:r>
            <a:endParaRPr lang="en-US" sz="8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40233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YIELD SPREAD</a:t>
            </a:r>
            <a:endParaRPr lang="en-US" sz="850" dirty="0"/>
          </a:p>
        </p:txBody>
      </p:sp>
      <p:sp>
        <p:nvSpPr>
          <p:cNvPr id="11" name="Text 9"/>
          <p:cNvSpPr txBox="1"/>
          <p:nvPr/>
        </p:nvSpPr>
        <p:spPr>
          <a:xfrm>
            <a:off x="2880360" y="40233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เคสสด: XD วันนี้</a:t>
            </a:r>
            <a:endParaRPr lang="en-US" sz="850" dirty="0"/>
          </a:p>
        </p:txBody>
      </p:sp>
      <p:sp>
        <p:nvSpPr>
          <p:cNvPr id="12" name="Text 10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  <p:pic>
        <p:nvPicPr>
          <p:cNvPr id="13" name="Illustration reit" descr="hi_rei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594" y="310896"/>
            <a:ext cx="3372307" cy="421538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REIT · Property Fund · IFF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03 · THREE STRUCTURES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ทั้งสามคือ "กองที่เอาเงินนักลงทุนไปซื้อทรัพย์สินที่มีรายได้ประจำ แล้วส่งรายได้กลับมาเป็นปันผล"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389888"/>
            <a:ext cx="8138160" cy="310896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94360" y="1389888"/>
            <a:ext cx="15636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หัวข้อ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2286000" y="1389888"/>
            <a:ext cx="19751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Property Fund (กอง 1)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4389120" y="1389888"/>
            <a:ext cx="20665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REIT (ทรัสต์)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6583680" y="1389888"/>
            <a:ext cx="20208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Fund (IFF)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594360" y="1700784"/>
            <a:ext cx="15636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6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รูปแบบ</a:t>
            </a:r>
            <a:endParaRPr lang="en-US" sz="860" dirty="0"/>
          </a:p>
        </p:txBody>
      </p:sp>
      <p:sp>
        <p:nvSpPr>
          <p:cNvPr id="13" name="Text 11"/>
          <p:cNvSpPr txBox="1"/>
          <p:nvPr/>
        </p:nvSpPr>
        <p:spPr>
          <a:xfrm>
            <a:off x="2286000" y="1700784"/>
            <a:ext cx="1975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กองทุนรวมอสังหาฯ</a:t>
            </a:r>
            <a:endParaRPr lang="en-US" sz="8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(ของเก่า ไม่ออกใหม่แล้ว)</a:t>
            </a:r>
            <a:endParaRPr lang="en-US" sz="820" dirty="0"/>
          </a:p>
        </p:txBody>
      </p:sp>
      <p:sp>
        <p:nvSpPr>
          <p:cNvPr id="14" name="Text 12"/>
          <p:cNvSpPr txBox="1"/>
          <p:nvPr/>
        </p:nvSpPr>
        <p:spPr>
          <a:xfrm>
            <a:off x="4389120" y="1700784"/>
            <a:ext cx="20665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ทรัสต์เพื่อการลงทุน</a:t>
            </a:r>
            <a:endParaRPr lang="en-US" sz="8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ในอสังหาริมทรัพย์</a:t>
            </a:r>
            <a:endParaRPr lang="en-US" sz="820" dirty="0"/>
          </a:p>
        </p:txBody>
      </p:sp>
      <p:sp>
        <p:nvSpPr>
          <p:cNvPr id="15" name="Text 13"/>
          <p:cNvSpPr txBox="1"/>
          <p:nvPr/>
        </p:nvSpPr>
        <p:spPr>
          <a:xfrm>
            <a:off x="6583680" y="1700784"/>
            <a:ext cx="20208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กองทุนรวม</a:t>
            </a:r>
            <a:endParaRPr lang="en-US" sz="8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โครงสร้างพื้นฐาน</a:t>
            </a:r>
            <a:endParaRPr lang="en-US" sz="820" dirty="0"/>
          </a:p>
        </p:txBody>
      </p:sp>
      <p:sp>
        <p:nvSpPr>
          <p:cNvPr id="16" name="Shape 14"/>
          <p:cNvSpPr/>
          <p:nvPr/>
        </p:nvSpPr>
        <p:spPr>
          <a:xfrm>
            <a:off x="502920" y="221284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594360" y="2212848"/>
            <a:ext cx="15636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6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ทรัพย์สิน</a:t>
            </a:r>
            <a:endParaRPr lang="en-US" sz="860" dirty="0"/>
          </a:p>
        </p:txBody>
      </p:sp>
      <p:sp>
        <p:nvSpPr>
          <p:cNvPr id="18" name="Text 16"/>
          <p:cNvSpPr txBox="1"/>
          <p:nvPr/>
        </p:nvSpPr>
        <p:spPr>
          <a:xfrm>
            <a:off x="2286000" y="2212848"/>
            <a:ext cx="1975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อสังหาริมทรัพย์</a:t>
            </a:r>
            <a:endParaRPr lang="en-US" sz="820" dirty="0"/>
          </a:p>
        </p:txBody>
      </p:sp>
      <p:sp>
        <p:nvSpPr>
          <p:cNvPr id="19" name="Text 17"/>
          <p:cNvSpPr txBox="1"/>
          <p:nvPr/>
        </p:nvSpPr>
        <p:spPr>
          <a:xfrm>
            <a:off x="4389120" y="2212848"/>
            <a:ext cx="20665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อสังหาริมทรัพย์</a:t>
            </a:r>
            <a:endParaRPr lang="en-US" sz="8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(ยืดหยุ่นกว่า กู้ได้มากกว่า)</a:t>
            </a:r>
            <a:endParaRPr lang="en-US" sz="820" dirty="0"/>
          </a:p>
        </p:txBody>
      </p:sp>
      <p:sp>
        <p:nvSpPr>
          <p:cNvPr id="20" name="Text 18"/>
          <p:cNvSpPr txBox="1"/>
          <p:nvPr/>
        </p:nvSpPr>
        <p:spPr>
          <a:xfrm>
            <a:off x="6583680" y="2212848"/>
            <a:ext cx="20208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เสาโทรคมนาคม · ใยแก้ว</a:t>
            </a:r>
            <a:endParaRPr lang="en-US" sz="8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รถไฟฟ้า · โรงไฟฟ้า</a:t>
            </a:r>
            <a:endParaRPr lang="en-US" sz="820" dirty="0"/>
          </a:p>
        </p:txBody>
      </p:sp>
      <p:sp>
        <p:nvSpPr>
          <p:cNvPr id="21" name="Shape 19"/>
          <p:cNvSpPr/>
          <p:nvPr/>
        </p:nvSpPr>
        <p:spPr>
          <a:xfrm>
            <a:off x="502920" y="2724912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594360" y="2724912"/>
            <a:ext cx="15636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6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ตัวอย่าง</a:t>
            </a:r>
            <a:endParaRPr lang="en-US" sz="860" dirty="0"/>
          </a:p>
        </p:txBody>
      </p:sp>
      <p:sp>
        <p:nvSpPr>
          <p:cNvPr id="23" name="Text 21"/>
          <p:cNvSpPr txBox="1"/>
          <p:nvPr/>
        </p:nvSpPr>
        <p:spPr>
          <a:xfrm>
            <a:off x="2286000" y="2724912"/>
            <a:ext cx="1975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CPTGF · CPNCG</a:t>
            </a:r>
            <a:endParaRPr lang="en-US" sz="820" dirty="0"/>
          </a:p>
        </p:txBody>
      </p:sp>
      <p:sp>
        <p:nvSpPr>
          <p:cNvPr id="24" name="Text 22"/>
          <p:cNvSpPr txBox="1"/>
          <p:nvPr/>
        </p:nvSpPr>
        <p:spPr>
          <a:xfrm>
            <a:off x="4389120" y="2724912"/>
            <a:ext cx="20665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CPNREIT</a:t>
            </a: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WHART</a:t>
            </a: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FTREIT</a:t>
            </a:r>
            <a:endParaRPr lang="en-US" sz="8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LHHOTEL</a:t>
            </a: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IMPACT</a:t>
            </a: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PROSPECT</a:t>
            </a:r>
            <a:endParaRPr lang="en-US" sz="820" dirty="0"/>
          </a:p>
        </p:txBody>
      </p:sp>
      <p:sp>
        <p:nvSpPr>
          <p:cNvPr id="25" name="Text 23"/>
          <p:cNvSpPr txBox="1"/>
          <p:nvPr/>
        </p:nvSpPr>
        <p:spPr>
          <a:xfrm>
            <a:off x="6583680" y="2724912"/>
            <a:ext cx="20208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DIF</a:t>
            </a: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JASIF</a:t>
            </a: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BTSGIF</a:t>
            </a:r>
            <a:endParaRPr lang="en-US" sz="820" dirty="0"/>
          </a:p>
        </p:txBody>
      </p:sp>
      <p:sp>
        <p:nvSpPr>
          <p:cNvPr id="26" name="Shape 24"/>
          <p:cNvSpPr/>
          <p:nvPr/>
        </p:nvSpPr>
        <p:spPr>
          <a:xfrm>
            <a:off x="502920" y="323697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594360" y="3236976"/>
            <a:ext cx="15636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6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นโยบายปันผล</a:t>
            </a:r>
            <a:endParaRPr lang="en-US" sz="860" dirty="0"/>
          </a:p>
        </p:txBody>
      </p:sp>
      <p:sp>
        <p:nvSpPr>
          <p:cNvPr id="28" name="Text 26"/>
          <p:cNvSpPr txBox="1"/>
          <p:nvPr/>
        </p:nvSpPr>
        <p:spPr>
          <a:xfrm>
            <a:off x="2286000" y="3236976"/>
            <a:ext cx="1975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 90% ของกำไรสุทธิ</a:t>
            </a:r>
            <a:endParaRPr lang="en-US" sz="820" dirty="0"/>
          </a:p>
        </p:txBody>
      </p:sp>
      <p:sp>
        <p:nvSpPr>
          <p:cNvPr id="29" name="Text 27"/>
          <p:cNvSpPr txBox="1"/>
          <p:nvPr/>
        </p:nvSpPr>
        <p:spPr>
          <a:xfrm>
            <a:off x="4389120" y="3236976"/>
            <a:ext cx="20665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 90% ของกำไรสุทธิ</a:t>
            </a:r>
            <a:endParaRPr lang="en-US" sz="820" dirty="0"/>
          </a:p>
        </p:txBody>
      </p:sp>
      <p:sp>
        <p:nvSpPr>
          <p:cNvPr id="30" name="Text 28"/>
          <p:cNvSpPr txBox="1"/>
          <p:nvPr/>
        </p:nvSpPr>
        <p:spPr>
          <a:xfrm>
            <a:off x="6583680" y="3236976"/>
            <a:ext cx="20208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 90% ของกำไรสุทธิ</a:t>
            </a:r>
            <a:endParaRPr lang="en-US" sz="820" dirty="0"/>
          </a:p>
        </p:txBody>
      </p:sp>
      <p:sp>
        <p:nvSpPr>
          <p:cNvPr id="31" name="Shape 29"/>
          <p:cNvSpPr/>
          <p:nvPr/>
        </p:nvSpPr>
        <p:spPr>
          <a:xfrm>
            <a:off x="502920" y="374904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594360" y="3749040"/>
            <a:ext cx="15636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6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ภาษีปันผล</a:t>
            </a:r>
            <a:endParaRPr lang="en-US" sz="8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86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บุคคลธรรมดา</a:t>
            </a:r>
            <a:endParaRPr lang="en-US" sz="860" dirty="0"/>
          </a:p>
        </p:txBody>
      </p:sp>
      <p:sp>
        <p:nvSpPr>
          <p:cNvPr id="33" name="Text 31"/>
          <p:cNvSpPr txBox="1"/>
          <p:nvPr/>
        </p:nvSpPr>
        <p:spPr>
          <a:xfrm>
            <a:off x="2286000" y="3749040"/>
            <a:ext cx="1975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หัก ณ ที่จ่าย 10%</a:t>
            </a:r>
            <a:endParaRPr lang="en-US" sz="820" dirty="0"/>
          </a:p>
        </p:txBody>
      </p:sp>
      <p:sp>
        <p:nvSpPr>
          <p:cNvPr id="34" name="Text 32"/>
          <p:cNvSpPr txBox="1"/>
          <p:nvPr/>
        </p:nvSpPr>
        <p:spPr>
          <a:xfrm>
            <a:off x="4389120" y="3749040"/>
            <a:ext cx="20665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หัก ณ ที่จ่าย 10%</a:t>
            </a:r>
            <a:endParaRPr lang="en-US" sz="820" dirty="0"/>
          </a:p>
        </p:txBody>
      </p:sp>
      <p:sp>
        <p:nvSpPr>
          <p:cNvPr id="35" name="Text 33"/>
          <p:cNvSpPr txBox="1"/>
          <p:nvPr/>
        </p:nvSpPr>
        <p:spPr>
          <a:xfrm>
            <a:off x="6583680" y="3749040"/>
            <a:ext cx="20208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หัก ณ ที่จ่าย 10%</a:t>
            </a:r>
            <a:endParaRPr lang="en-US" sz="820" dirty="0"/>
          </a:p>
        </p:txBody>
      </p:sp>
      <p:sp>
        <p:nvSpPr>
          <p:cNvPr id="36" name="Shape 34"/>
          <p:cNvSpPr/>
          <p:nvPr/>
        </p:nvSpPr>
        <p:spPr>
          <a:xfrm>
            <a:off x="502920" y="4261104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502920" y="435254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3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ประเด็น "เครดิตภาษีเงินปันผล" ของ REIT/ทรัสต์ และสิทธิยกเว้นภาษีปันผล IFF บางกอง — ยังยืนยันไม่ได้ อย่าพูดเป็นข้อสรุปในห้อง</a:t>
            </a:r>
            <a:endParaRPr lang="en-US" sz="830" dirty="0"/>
          </a:p>
        </p:txBody>
      </p:sp>
      <p:sp>
        <p:nvSpPr>
          <p:cNvPr id="38" name="Text 36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Freehold vs Leasehold — กับดักใหญ่สุด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03 · THE KEY IDEA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02920" y="109728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FREEHOLD · ถือกรรมสิทธิ์ตลอดไป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502920" y="1444752"/>
            <a:ext cx="8138160" cy="274320"/>
          </a:xfrm>
          <a:prstGeom prst="rect">
            <a:avLst/>
          </a:prstGeom>
          <a:solidFill>
            <a:srgbClr val="F4F4F1"/>
          </a:solidFill>
          <a:ln w="12700">
            <a:solidFill>
              <a:srgbClr val="D8D8D4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658368" y="14447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 คงอยู่ตามมูลค่าประเมิน — ปันผลที่ได้คือ "ผลตอบแทน" ล้วน ๆ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1847088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LEASEHOLD · สิทธิการเช่ามีอายุ (เช่น 30 ปี)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502920" y="2286000"/>
            <a:ext cx="1463040" cy="786384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502920" y="3108960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ปีที่ 0</a:t>
            </a:r>
            <a:endParaRPr lang="en-US" sz="850" dirty="0"/>
          </a:p>
        </p:txBody>
      </p:sp>
      <p:sp>
        <p:nvSpPr>
          <p:cNvPr id="12" name="Text 10"/>
          <p:cNvSpPr txBox="1"/>
          <p:nvPr/>
        </p:nvSpPr>
        <p:spPr>
          <a:xfrm>
            <a:off x="502920" y="3328416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 ลดลง</a:t>
            </a:r>
            <a:endParaRPr lang="en-US" sz="780" dirty="0"/>
          </a:p>
        </p:txBody>
      </p:sp>
      <p:sp>
        <p:nvSpPr>
          <p:cNvPr id="13" name="Shape 11"/>
          <p:cNvSpPr/>
          <p:nvPr/>
        </p:nvSpPr>
        <p:spPr>
          <a:xfrm>
            <a:off x="2167128" y="2523744"/>
            <a:ext cx="1463040" cy="54864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2167128" y="3108960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ปีที่ 10</a:t>
            </a:r>
            <a:endParaRPr lang="en-US" sz="850" dirty="0"/>
          </a:p>
        </p:txBody>
      </p:sp>
      <p:sp>
        <p:nvSpPr>
          <p:cNvPr id="15" name="Text 13"/>
          <p:cNvSpPr txBox="1"/>
          <p:nvPr/>
        </p:nvSpPr>
        <p:spPr>
          <a:xfrm>
            <a:off x="2167128" y="3328416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 ลดลง</a:t>
            </a:r>
            <a:endParaRPr lang="en-US" sz="780" dirty="0"/>
          </a:p>
        </p:txBody>
      </p:sp>
      <p:sp>
        <p:nvSpPr>
          <p:cNvPr id="16" name="Shape 14"/>
          <p:cNvSpPr/>
          <p:nvPr/>
        </p:nvSpPr>
        <p:spPr>
          <a:xfrm>
            <a:off x="3831336" y="2743200"/>
            <a:ext cx="1463040" cy="329184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3831336" y="3108960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ปีที่ 20</a:t>
            </a:r>
            <a:endParaRPr lang="en-US" sz="850" dirty="0"/>
          </a:p>
        </p:txBody>
      </p:sp>
      <p:sp>
        <p:nvSpPr>
          <p:cNvPr id="18" name="Text 16"/>
          <p:cNvSpPr txBox="1"/>
          <p:nvPr/>
        </p:nvSpPr>
        <p:spPr>
          <a:xfrm>
            <a:off x="3831336" y="3328416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 ลดลง</a:t>
            </a:r>
            <a:endParaRPr lang="en-US" sz="780" dirty="0"/>
          </a:p>
        </p:txBody>
      </p:sp>
      <p:sp>
        <p:nvSpPr>
          <p:cNvPr id="19" name="Shape 17"/>
          <p:cNvSpPr/>
          <p:nvPr/>
        </p:nvSpPr>
        <p:spPr>
          <a:xfrm>
            <a:off x="5495544" y="2889504"/>
            <a:ext cx="1463040" cy="18288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5495544" y="3108960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ปีที่ 25</a:t>
            </a:r>
            <a:endParaRPr lang="en-US" sz="850" dirty="0"/>
          </a:p>
        </p:txBody>
      </p:sp>
      <p:sp>
        <p:nvSpPr>
          <p:cNvPr id="21" name="Text 19"/>
          <p:cNvSpPr txBox="1"/>
          <p:nvPr/>
        </p:nvSpPr>
        <p:spPr>
          <a:xfrm>
            <a:off x="5495544" y="3328416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 ลดลง</a:t>
            </a:r>
            <a:endParaRPr lang="en-US" sz="780" dirty="0"/>
          </a:p>
        </p:txBody>
      </p:sp>
      <p:sp>
        <p:nvSpPr>
          <p:cNvPr id="22" name="Shape 20"/>
          <p:cNvSpPr/>
          <p:nvPr/>
        </p:nvSpPr>
        <p:spPr>
          <a:xfrm>
            <a:off x="7159752" y="3044952"/>
            <a:ext cx="1463040" cy="27432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159752" y="3108960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ปีที่ 30</a:t>
            </a:r>
            <a:endParaRPr lang="en-US" sz="850" dirty="0"/>
          </a:p>
        </p:txBody>
      </p:sp>
      <p:sp>
        <p:nvSpPr>
          <p:cNvPr id="24" name="Text 22"/>
          <p:cNvSpPr txBox="1"/>
          <p:nvPr/>
        </p:nvSpPr>
        <p:spPr>
          <a:xfrm>
            <a:off x="7159752" y="3328416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 → 0</a:t>
            </a:r>
            <a:endParaRPr lang="en-US" sz="780" dirty="0"/>
          </a:p>
        </p:txBody>
      </p:sp>
      <p:sp>
        <p:nvSpPr>
          <p:cNvPr id="25" name="Shape 23"/>
          <p:cNvSpPr/>
          <p:nvPr/>
        </p:nvSpPr>
        <p:spPr>
          <a:xfrm>
            <a:off x="502920" y="3072384"/>
            <a:ext cx="8138160" cy="10973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502920" y="3621024"/>
            <a:ext cx="4846320" cy="1097280"/>
          </a:xfrm>
          <a:prstGeom prst="rect">
            <a:avLst/>
          </a:prstGeom>
          <a:solidFill>
            <a:srgbClr val="F4F4F1"/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667512" y="3712464"/>
            <a:ext cx="45171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สิ่งที่ตัวเลข YIELD ไม่ได้บอกคุณ</a:t>
            </a:r>
            <a:endParaRPr lang="en-US" sz="850" dirty="0"/>
          </a:p>
        </p:txBody>
      </p:sp>
      <p:sp>
        <p:nvSpPr>
          <p:cNvPr id="28" name="Text 26"/>
          <p:cNvSpPr txBox="1"/>
          <p:nvPr/>
        </p:nvSpPr>
        <p:spPr>
          <a:xfrm>
            <a:off x="667512" y="3968496"/>
            <a:ext cx="45171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Yield ที่ประกาศ  =  ผลตอบแทนจริง  +  การทยอยคืนเงินต้น</a:t>
            </a:r>
            <a:endParaRPr lang="en-US" sz="10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กอง leasehold ที่ให้ yield 8–9% ส่วนหนึ่งคือเงินของคุณเองที่กำลังทยอยกลับมา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5577840" y="3621024"/>
            <a:ext cx="3063240" cy="109728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5742432" y="3694176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คำถามที่ต้องถามทุกครั้ง</a:t>
            </a:r>
            <a:endParaRPr lang="en-US" sz="850" dirty="0"/>
          </a:p>
        </p:txBody>
      </p:sp>
      <p:sp>
        <p:nvSpPr>
          <p:cNvPr id="31" name="Text 29"/>
          <p:cNvSpPr txBox="1"/>
          <p:nvPr/>
        </p:nvSpPr>
        <p:spPr>
          <a:xfrm>
            <a:off x="5742432" y="3950208"/>
            <a:ext cx="2743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กองนี้ freehold หรือ leasehold</a:t>
            </a:r>
            <a:endParaRPr lang="en-US" sz="88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ถ้า leasehold — เหลืออายุสัญญากี่ปี</a:t>
            </a:r>
            <a:endParaRPr lang="en-US" sz="88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หมดอายุแล้วกองจะทำอย่างไรต่อ</a:t>
            </a:r>
            <a:endParaRPr lang="en-US" sz="880" dirty="0"/>
          </a:p>
        </p:txBody>
      </p:sp>
      <p:sp>
        <p:nvSpPr>
          <p:cNvPr id="32" name="Text 30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ทำไม REIT น่าสนใจ — และทำไมต้องระวัง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03 · THE YIELD SPREAD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02920" y="1152144"/>
            <a:ext cx="1965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9.7%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1810512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CPNREIT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2066544"/>
            <a:ext cx="1965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ปันผล Q1/69 = 0.28 บาท/หน่วย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รายได้ Q1 1,781 ลบ. +15% YoY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2651760" y="1152144"/>
            <a:ext cx="1965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7.8%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2651760" y="1810512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FTREIT</a:t>
            </a: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(คาด FY69)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2651760" y="2066544"/>
            <a:ext cx="1965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จากบทวิเคราะห์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ยังไม่ใช่ตัวเลขที่เกิดขึ้นจริง</a:t>
            </a:r>
            <a:endParaRPr lang="en-US" sz="850" dirty="0"/>
          </a:p>
        </p:txBody>
      </p:sp>
      <p:sp>
        <p:nvSpPr>
          <p:cNvPr id="12" name="Text 10"/>
          <p:cNvSpPr txBox="1"/>
          <p:nvPr/>
        </p:nvSpPr>
        <p:spPr>
          <a:xfrm>
            <a:off x="4800600" y="1152144"/>
            <a:ext cx="1965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3.0%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1810512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ทั้งตลาด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800600" y="2066544"/>
            <a:ext cx="1965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Dividend yield เฉลี่ย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สิ้น ส.ค. 2569 (เอเชีย 2.8%)</a:t>
            </a:r>
            <a:endParaRPr lang="en-US" sz="850" dirty="0"/>
          </a:p>
        </p:txBody>
      </p:sp>
      <p:sp>
        <p:nvSpPr>
          <p:cNvPr id="15" name="Text 13"/>
          <p:cNvSpPr txBox="1"/>
          <p:nvPr/>
        </p:nvSpPr>
        <p:spPr>
          <a:xfrm>
            <a:off x="6949440" y="1152144"/>
            <a:ext cx="1691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2.30%</a:t>
            </a:r>
            <a:endParaRPr lang="en-US" sz="4000" dirty="0"/>
          </a:p>
        </p:txBody>
      </p:sp>
      <p:sp>
        <p:nvSpPr>
          <p:cNvPr id="16" name="Text 14"/>
          <p:cNvSpPr txBox="1"/>
          <p:nvPr/>
        </p:nvSpPr>
        <p:spPr>
          <a:xfrm>
            <a:off x="6949440" y="1810512"/>
            <a:ext cx="1691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พันธบัตรไทย 10 ปี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6949440" y="2066544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ณ 11 ก.ย. 2569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TradingEconomics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502920" y="2670048"/>
            <a:ext cx="813816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502920" y="2816352"/>
            <a:ext cx="8138160" cy="71323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685800" y="2852928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4–7</a:t>
            </a:r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จุดเปอร์เซ็นต์</a:t>
            </a:r>
            <a:endParaRPr lang="en-US" sz="3400" dirty="0"/>
          </a:p>
        </p:txBody>
      </p:sp>
      <p:sp>
        <p:nvSpPr>
          <p:cNvPr id="21" name="Text 19"/>
          <p:cNvSpPr txBox="1"/>
          <p:nvPr/>
        </p:nvSpPr>
        <p:spPr>
          <a:xfrm>
            <a:off x="3566160" y="2852928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คือส่วนต่าง (spread) ที่ REIT ให้เหนือพันธบัตรรัฐบาล 10 ปี</a:t>
            </a:r>
            <a:endParaRPr lang="en-US" sz="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ตลาดไม่ได้ใจดี — spread สูงผิดปกติคือ "ราคาของความเสี่ยง" ที่ตลาดกำลังคิดให้คุณ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502920" y="360273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yield สูงผิดปกติ = ตลาดกำลังบอกอะไร?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502920" y="3877056"/>
            <a:ext cx="2011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749808" y="3877056"/>
            <a:ext cx="7863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สัญญาเช่าเหลือสั้น (leasehold ใกล้หมดอายุ)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502920" y="4123944"/>
            <a:ext cx="2011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" y="4123944"/>
            <a:ext cx="7863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ผู้เช่ารายใหญ่กระจุก หรือ occupancy กำลังลด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502920" y="4370832"/>
            <a:ext cx="2011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749808" y="4370832"/>
            <a:ext cx="7863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หนี้ของกองสูง (gearing) ในภาวะดอกเบี้ยขึ้น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502920" y="4626864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กองรีท/กองอสังหาฯ บน SET มีกว่า 60 กอง · yield กลุ่มนี้ปกติ &gt;6%/ปี จ่ายรายไตรมาส (ที่มา: SET Investnow)</a:t>
            </a:r>
            <a:endParaRPr lang="en-US" sz="800" dirty="0"/>
          </a:p>
        </p:txBody>
      </p:sp>
      <p:sp>
        <p:nvSpPr>
          <p:cNvPr id="30" name="Text 28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กองหลักบนกระดาน — และงานมือ 5 นาที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03 · PULL LIVE DATA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02920" y="109728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เปิด set.or.th ค้นชื่อย่อ แล้วเติมช่องว่างสองคอลัมน์ขวาด้วยตัวเลขวันนี้ — ไม่ใช่ตัวเลขบนสไลด์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7269480" y="1115568"/>
            <a:ext cx="1371600" cy="237744"/>
          </a:xfrm>
          <a:prstGeom prst="roundRect">
            <a:avLst>
              <a:gd name="adj" fmla="val 50000"/>
            </a:avLst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7269480" y="1115568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</a:t>
            </a:r>
            <a:endParaRPr lang="en-US" sz="750" dirty="0"/>
          </a:p>
        </p:txBody>
      </p:sp>
      <p:sp>
        <p:nvSpPr>
          <p:cNvPr id="9" name="Shape 7"/>
          <p:cNvSpPr/>
          <p:nvPr/>
        </p:nvSpPr>
        <p:spPr>
          <a:xfrm>
            <a:off x="502920" y="1408176"/>
            <a:ext cx="8138160" cy="310896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94360" y="1408176"/>
            <a:ext cx="1289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ชื่อย่อ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1408176"/>
            <a:ext cx="21579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ประเภททรัพย์สิน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4297680" y="1408176"/>
            <a:ext cx="1426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โครงสร้าง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5852160" y="1408176"/>
            <a:ext cx="12435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ราคาวันนี้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7223760" y="1408176"/>
            <a:ext cx="13807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Yield วันนี้</a:t>
            </a:r>
            <a:endParaRPr lang="en-US" sz="950" dirty="0"/>
          </a:p>
        </p:txBody>
      </p:sp>
      <p:sp>
        <p:nvSpPr>
          <p:cNvPr id="15" name="Text 13">
            <a:hlinkClick r:id="rId3"/>
          </p:cNvPr>
          <p:cNvSpPr txBox="1"/>
          <p:nvPr/>
        </p:nvSpPr>
        <p:spPr>
          <a:xfrm>
            <a:off x="594360" y="1719072"/>
            <a:ext cx="128930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9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CPNREIT</a:t>
            </a:r>
            <a:endParaRPr lang="en-US" sz="890" dirty="0"/>
          </a:p>
        </p:txBody>
      </p:sp>
      <p:sp>
        <p:nvSpPr>
          <p:cNvPr id="16" name="Text 14"/>
          <p:cNvSpPr txBox="1"/>
          <p:nvPr/>
        </p:nvSpPr>
        <p:spPr>
          <a:xfrm>
            <a:off x="2011680" y="1719072"/>
            <a:ext cx="21579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ศูนย์การค้า (เซ็นทรัล)</a:t>
            </a:r>
            <a:endParaRPr lang="en-US" sz="850" dirty="0"/>
          </a:p>
        </p:txBody>
      </p:sp>
      <p:sp>
        <p:nvSpPr>
          <p:cNvPr id="17" name="Text 15"/>
          <p:cNvSpPr txBox="1"/>
          <p:nvPr/>
        </p:nvSpPr>
        <p:spPr>
          <a:xfrm>
            <a:off x="4297680" y="1719072"/>
            <a:ext cx="14264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ผสม</a:t>
            </a:r>
            <a:endParaRPr lang="en-US" sz="850" dirty="0"/>
          </a:p>
        </p:txBody>
      </p:sp>
      <p:sp>
        <p:nvSpPr>
          <p:cNvPr id="18" name="Text 16">
            <a:hlinkClick r:id="rId3"/>
          </p:cNvPr>
          <p:cNvSpPr txBox="1"/>
          <p:nvPr/>
        </p:nvSpPr>
        <p:spPr>
          <a:xfrm>
            <a:off x="5852160" y="1719072"/>
            <a:ext cx="12435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</a:t>
            </a:r>
            <a:endParaRPr lang="en-US" sz="850" dirty="0"/>
          </a:p>
        </p:txBody>
      </p:sp>
      <p:sp>
        <p:nvSpPr>
          <p:cNvPr id="19" name="Text 17"/>
          <p:cNvSpPr txBox="1"/>
          <p:nvPr/>
        </p:nvSpPr>
        <p:spPr>
          <a:xfrm>
            <a:off x="7223760" y="1719072"/>
            <a:ext cx="138074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~9.7% (Q1/69)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502920" y="2020824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1" name="Text 19">
            <a:hlinkClick r:id="rId4"/>
          </p:cNvPr>
          <p:cNvSpPr txBox="1"/>
          <p:nvPr/>
        </p:nvSpPr>
        <p:spPr>
          <a:xfrm>
            <a:off x="594360" y="2020824"/>
            <a:ext cx="128930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9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FTREIT</a:t>
            </a:r>
            <a:endParaRPr lang="en-US" sz="890" dirty="0"/>
          </a:p>
        </p:txBody>
      </p:sp>
      <p:sp>
        <p:nvSpPr>
          <p:cNvPr id="22" name="Text 20"/>
          <p:cNvSpPr txBox="1"/>
          <p:nvPr/>
        </p:nvSpPr>
        <p:spPr>
          <a:xfrm>
            <a:off x="2011680" y="2020824"/>
            <a:ext cx="21579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โรงงาน/คลังสินค้าให้เช่า</a:t>
            </a:r>
            <a:endParaRPr lang="en-US" sz="850" dirty="0"/>
          </a:p>
        </p:txBody>
      </p:sp>
      <p:sp>
        <p:nvSpPr>
          <p:cNvPr id="23" name="Text 21"/>
          <p:cNvSpPr txBox="1"/>
          <p:nvPr/>
        </p:nvSpPr>
        <p:spPr>
          <a:xfrm>
            <a:off x="4297680" y="2020824"/>
            <a:ext cx="14264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ผสม</a:t>
            </a:r>
            <a:endParaRPr lang="en-US" sz="850" dirty="0"/>
          </a:p>
        </p:txBody>
      </p:sp>
      <p:sp>
        <p:nvSpPr>
          <p:cNvPr id="24" name="Text 22">
            <a:hlinkClick r:id="rId4"/>
          </p:cNvPr>
          <p:cNvSpPr txBox="1"/>
          <p:nvPr/>
        </p:nvSpPr>
        <p:spPr>
          <a:xfrm>
            <a:off x="5852160" y="2020824"/>
            <a:ext cx="12435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</a:t>
            </a:r>
            <a:endParaRPr lang="en-US" sz="850" dirty="0"/>
          </a:p>
        </p:txBody>
      </p:sp>
      <p:sp>
        <p:nvSpPr>
          <p:cNvPr id="25" name="Text 23"/>
          <p:cNvSpPr txBox="1"/>
          <p:nvPr/>
        </p:nvSpPr>
        <p:spPr>
          <a:xfrm>
            <a:off x="7223760" y="2020824"/>
            <a:ext cx="138074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~7.8% (คาด)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502920" y="232257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7" name="Text 25">
            <a:hlinkClick r:id="rId5"/>
          </p:cNvPr>
          <p:cNvSpPr txBox="1"/>
          <p:nvPr/>
        </p:nvSpPr>
        <p:spPr>
          <a:xfrm>
            <a:off x="594360" y="2322576"/>
            <a:ext cx="128930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9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WHART</a:t>
            </a:r>
            <a:endParaRPr lang="en-US" sz="890" dirty="0"/>
          </a:p>
        </p:txBody>
      </p:sp>
      <p:sp>
        <p:nvSpPr>
          <p:cNvPr id="28" name="Text 26"/>
          <p:cNvSpPr txBox="1"/>
          <p:nvPr/>
        </p:nvSpPr>
        <p:spPr>
          <a:xfrm>
            <a:off x="2011680" y="2322576"/>
            <a:ext cx="21579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คลังสินค้า/ศูนย์กระจายสินค้า</a:t>
            </a:r>
            <a:endParaRPr lang="en-US" sz="850" dirty="0"/>
          </a:p>
        </p:txBody>
      </p:sp>
      <p:sp>
        <p:nvSpPr>
          <p:cNvPr id="29" name="Text 27"/>
          <p:cNvSpPr txBox="1"/>
          <p:nvPr/>
        </p:nvSpPr>
        <p:spPr>
          <a:xfrm>
            <a:off x="4297680" y="2322576"/>
            <a:ext cx="14264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ผสม</a:t>
            </a:r>
            <a:endParaRPr lang="en-US" sz="850" dirty="0"/>
          </a:p>
        </p:txBody>
      </p:sp>
      <p:sp>
        <p:nvSpPr>
          <p:cNvPr id="30" name="Text 28">
            <a:hlinkClick r:id="rId5"/>
          </p:cNvPr>
          <p:cNvSpPr txBox="1"/>
          <p:nvPr/>
        </p:nvSpPr>
        <p:spPr>
          <a:xfrm>
            <a:off x="5852160" y="2322576"/>
            <a:ext cx="12435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</a:t>
            </a:r>
            <a:endParaRPr lang="en-US" sz="850" dirty="0"/>
          </a:p>
        </p:txBody>
      </p:sp>
      <p:sp>
        <p:nvSpPr>
          <p:cNvPr id="31" name="Text 29">
            <a:hlinkClick r:id="rId5"/>
          </p:cNvPr>
          <p:cNvSpPr txBox="1"/>
          <p:nvPr/>
        </p:nvSpPr>
        <p:spPr>
          <a:xfrm>
            <a:off x="7223760" y="2322576"/>
            <a:ext cx="138074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502920" y="262432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33" name="Text 31">
            <a:hlinkClick r:id="rId6"/>
          </p:cNvPr>
          <p:cNvSpPr txBox="1"/>
          <p:nvPr/>
        </p:nvSpPr>
        <p:spPr>
          <a:xfrm>
            <a:off x="594360" y="2624328"/>
            <a:ext cx="128930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9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LHHOTEL</a:t>
            </a:r>
            <a:endParaRPr lang="en-US" sz="890" dirty="0"/>
          </a:p>
        </p:txBody>
      </p:sp>
      <p:sp>
        <p:nvSpPr>
          <p:cNvPr id="34" name="Text 32"/>
          <p:cNvSpPr txBox="1"/>
          <p:nvPr/>
        </p:nvSpPr>
        <p:spPr>
          <a:xfrm>
            <a:off x="2011680" y="2624328"/>
            <a:ext cx="21579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โรงแรม</a:t>
            </a:r>
            <a:endParaRPr lang="en-US" sz="850" dirty="0"/>
          </a:p>
        </p:txBody>
      </p:sp>
      <p:sp>
        <p:nvSpPr>
          <p:cNvPr id="35" name="Text 33">
            <a:hlinkClick r:id="rId6"/>
          </p:cNvPr>
          <p:cNvSpPr txBox="1"/>
          <p:nvPr/>
        </p:nvSpPr>
        <p:spPr>
          <a:xfrm>
            <a:off x="4297680" y="2624328"/>
            <a:ext cx="14264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</a:t>
            </a:r>
            <a:endParaRPr lang="en-US" sz="850" dirty="0"/>
          </a:p>
        </p:txBody>
      </p:sp>
      <p:sp>
        <p:nvSpPr>
          <p:cNvPr id="36" name="Text 34">
            <a:hlinkClick r:id="rId6"/>
          </p:cNvPr>
          <p:cNvSpPr txBox="1"/>
          <p:nvPr/>
        </p:nvSpPr>
        <p:spPr>
          <a:xfrm>
            <a:off x="5852160" y="2624328"/>
            <a:ext cx="12435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</a:t>
            </a:r>
            <a:endParaRPr lang="en-US" sz="850" dirty="0"/>
          </a:p>
        </p:txBody>
      </p:sp>
      <p:sp>
        <p:nvSpPr>
          <p:cNvPr id="37" name="Text 35">
            <a:hlinkClick r:id="rId6"/>
          </p:cNvPr>
          <p:cNvSpPr txBox="1"/>
          <p:nvPr/>
        </p:nvSpPr>
        <p:spPr>
          <a:xfrm>
            <a:off x="7223760" y="2624328"/>
            <a:ext cx="138074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502920" y="292608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39" name="Text 37">
            <a:hlinkClick r:id="rId7"/>
          </p:cNvPr>
          <p:cNvSpPr txBox="1"/>
          <p:nvPr/>
        </p:nvSpPr>
        <p:spPr>
          <a:xfrm>
            <a:off x="594360" y="2926080"/>
            <a:ext cx="128930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9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890" dirty="0"/>
          </a:p>
        </p:txBody>
      </p:sp>
      <p:sp>
        <p:nvSpPr>
          <p:cNvPr id="40" name="Text 38"/>
          <p:cNvSpPr txBox="1"/>
          <p:nvPr/>
        </p:nvSpPr>
        <p:spPr>
          <a:xfrm>
            <a:off x="2011680" y="2926080"/>
            <a:ext cx="21579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ศูนย์แสดงสินค้าเมืองทองธานี</a:t>
            </a:r>
            <a:endParaRPr lang="en-US" sz="850" dirty="0"/>
          </a:p>
        </p:txBody>
      </p:sp>
      <p:sp>
        <p:nvSpPr>
          <p:cNvPr id="41" name="Text 39">
            <a:hlinkClick r:id="rId7"/>
          </p:cNvPr>
          <p:cNvSpPr txBox="1"/>
          <p:nvPr/>
        </p:nvSpPr>
        <p:spPr>
          <a:xfrm>
            <a:off x="4297680" y="2926080"/>
            <a:ext cx="14264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</a:t>
            </a:r>
            <a:endParaRPr lang="en-US" sz="850" dirty="0"/>
          </a:p>
        </p:txBody>
      </p:sp>
      <p:sp>
        <p:nvSpPr>
          <p:cNvPr id="42" name="Text 40">
            <a:hlinkClick r:id="rId7"/>
          </p:cNvPr>
          <p:cNvSpPr txBox="1"/>
          <p:nvPr/>
        </p:nvSpPr>
        <p:spPr>
          <a:xfrm>
            <a:off x="5852160" y="2926080"/>
            <a:ext cx="12435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</a:t>
            </a:r>
            <a:endParaRPr lang="en-US" sz="850" dirty="0"/>
          </a:p>
        </p:txBody>
      </p:sp>
      <p:sp>
        <p:nvSpPr>
          <p:cNvPr id="43" name="Text 41">
            <a:hlinkClick r:id="rId7"/>
          </p:cNvPr>
          <p:cNvSpPr txBox="1"/>
          <p:nvPr/>
        </p:nvSpPr>
        <p:spPr>
          <a:xfrm>
            <a:off x="7223760" y="2926080"/>
            <a:ext cx="138074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</a:t>
            </a: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502920" y="3227832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45" name="Text 43">
            <a:hlinkClick r:id="rId8"/>
          </p:cNvPr>
          <p:cNvSpPr txBox="1"/>
          <p:nvPr/>
        </p:nvSpPr>
        <p:spPr>
          <a:xfrm>
            <a:off x="594360" y="3227832"/>
            <a:ext cx="128930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9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PROSPECT</a:t>
            </a:r>
            <a:endParaRPr lang="en-US" sz="890" dirty="0"/>
          </a:p>
        </p:txBody>
      </p:sp>
      <p:sp>
        <p:nvSpPr>
          <p:cNvPr id="46" name="Text 44"/>
          <p:cNvSpPr txBox="1"/>
          <p:nvPr/>
        </p:nvSpPr>
        <p:spPr>
          <a:xfrm>
            <a:off x="2011680" y="3227832"/>
            <a:ext cx="21579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คลังสินค้า/โรงงาน</a:t>
            </a:r>
            <a:endParaRPr lang="en-US" sz="850" dirty="0"/>
          </a:p>
        </p:txBody>
      </p:sp>
      <p:sp>
        <p:nvSpPr>
          <p:cNvPr id="47" name="Text 45">
            <a:hlinkClick r:id="rId8"/>
          </p:cNvPr>
          <p:cNvSpPr txBox="1"/>
          <p:nvPr/>
        </p:nvSpPr>
        <p:spPr>
          <a:xfrm>
            <a:off x="4297680" y="3227832"/>
            <a:ext cx="14264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</a:t>
            </a:r>
            <a:endParaRPr lang="en-US" sz="850" dirty="0"/>
          </a:p>
        </p:txBody>
      </p:sp>
      <p:sp>
        <p:nvSpPr>
          <p:cNvPr id="48" name="Text 46">
            <a:hlinkClick r:id="rId8"/>
          </p:cNvPr>
          <p:cNvSpPr txBox="1"/>
          <p:nvPr/>
        </p:nvSpPr>
        <p:spPr>
          <a:xfrm>
            <a:off x="5852160" y="3227832"/>
            <a:ext cx="12435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</a:t>
            </a:r>
            <a:endParaRPr lang="en-US" sz="850" dirty="0"/>
          </a:p>
        </p:txBody>
      </p:sp>
      <p:sp>
        <p:nvSpPr>
          <p:cNvPr id="49" name="Text 47"/>
          <p:cNvSpPr txBox="1"/>
          <p:nvPr/>
        </p:nvSpPr>
        <p:spPr>
          <a:xfrm>
            <a:off x="7223760" y="3227832"/>
            <a:ext cx="138074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XD วันนี้ (ดูสไลด์ถัดไป)</a:t>
            </a: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502920" y="3529584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51" name="Text 49"/>
          <p:cNvSpPr txBox="1"/>
          <p:nvPr/>
        </p:nvSpPr>
        <p:spPr>
          <a:xfrm>
            <a:off x="594360" y="3529584"/>
            <a:ext cx="128930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9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DIF</a:t>
            </a:r>
            <a:r>
              <a:rPr lang="en-US" sz="89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89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JASIF</a:t>
            </a:r>
            <a:endParaRPr lang="en-US" sz="890" dirty="0"/>
          </a:p>
        </p:txBody>
      </p:sp>
      <p:sp>
        <p:nvSpPr>
          <p:cNvPr id="52" name="Text 50"/>
          <p:cNvSpPr txBox="1"/>
          <p:nvPr/>
        </p:nvSpPr>
        <p:spPr>
          <a:xfrm>
            <a:off x="2011680" y="3529584"/>
            <a:ext cx="21579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ใยแก้วนำแสง (IFF)</a:t>
            </a:r>
            <a:endParaRPr lang="en-US" sz="850" dirty="0"/>
          </a:p>
        </p:txBody>
      </p:sp>
      <p:sp>
        <p:nvSpPr>
          <p:cNvPr id="53" name="Text 51"/>
          <p:cNvSpPr txBox="1"/>
          <p:nvPr/>
        </p:nvSpPr>
        <p:spPr>
          <a:xfrm>
            <a:off x="4297680" y="3529584"/>
            <a:ext cx="14264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IFF</a:t>
            </a:r>
            <a:endParaRPr lang="en-US" sz="850" dirty="0"/>
          </a:p>
        </p:txBody>
      </p:sp>
      <p:sp>
        <p:nvSpPr>
          <p:cNvPr id="54" name="Text 52">
            <a:hlinkClick r:id="rId9"/>
          </p:cNvPr>
          <p:cNvSpPr txBox="1"/>
          <p:nvPr/>
        </p:nvSpPr>
        <p:spPr>
          <a:xfrm>
            <a:off x="5852160" y="3529584"/>
            <a:ext cx="12435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</a:t>
            </a:r>
            <a:endParaRPr lang="en-US" sz="850" dirty="0"/>
          </a:p>
        </p:txBody>
      </p:sp>
      <p:sp>
        <p:nvSpPr>
          <p:cNvPr id="55" name="Text 53">
            <a:hlinkClick r:id="rId9"/>
          </p:cNvPr>
          <p:cNvSpPr txBox="1"/>
          <p:nvPr/>
        </p:nvSpPr>
        <p:spPr>
          <a:xfrm>
            <a:off x="7223760" y="3529584"/>
            <a:ext cx="138074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</a:t>
            </a:r>
            <a:endParaRPr lang="en-US" sz="850" dirty="0"/>
          </a:p>
        </p:txBody>
      </p:sp>
      <p:sp>
        <p:nvSpPr>
          <p:cNvPr id="56" name="Shape 54"/>
          <p:cNvSpPr/>
          <p:nvPr/>
        </p:nvSpPr>
        <p:spPr>
          <a:xfrm>
            <a:off x="502920" y="383133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57" name="Text 55">
            <a:hlinkClick r:id="rId11"/>
          </p:cNvPr>
          <p:cNvSpPr txBox="1"/>
          <p:nvPr/>
        </p:nvSpPr>
        <p:spPr>
          <a:xfrm>
            <a:off x="594360" y="3831336"/>
            <a:ext cx="128930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9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BTSGIF</a:t>
            </a:r>
            <a:endParaRPr lang="en-US" sz="890" dirty="0"/>
          </a:p>
        </p:txBody>
      </p:sp>
      <p:sp>
        <p:nvSpPr>
          <p:cNvPr id="58" name="Text 56"/>
          <p:cNvSpPr txBox="1"/>
          <p:nvPr/>
        </p:nvSpPr>
        <p:spPr>
          <a:xfrm>
            <a:off x="2011680" y="3831336"/>
            <a:ext cx="21579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รายได้ค่าโดยสารรถไฟฟ้า (IFF)</a:t>
            </a:r>
            <a:endParaRPr lang="en-US" sz="850" dirty="0"/>
          </a:p>
        </p:txBody>
      </p:sp>
      <p:sp>
        <p:nvSpPr>
          <p:cNvPr id="59" name="Text 57"/>
          <p:cNvSpPr txBox="1"/>
          <p:nvPr/>
        </p:nvSpPr>
        <p:spPr>
          <a:xfrm>
            <a:off x="4297680" y="3831336"/>
            <a:ext cx="14264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IFF</a:t>
            </a:r>
            <a:endParaRPr lang="en-US" sz="850" dirty="0"/>
          </a:p>
        </p:txBody>
      </p:sp>
      <p:sp>
        <p:nvSpPr>
          <p:cNvPr id="60" name="Text 58">
            <a:hlinkClick r:id="rId11"/>
          </p:cNvPr>
          <p:cNvSpPr txBox="1"/>
          <p:nvPr/>
        </p:nvSpPr>
        <p:spPr>
          <a:xfrm>
            <a:off x="5852160" y="3831336"/>
            <a:ext cx="12435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</a:t>
            </a:r>
            <a:endParaRPr lang="en-US" sz="850" dirty="0"/>
          </a:p>
        </p:txBody>
      </p:sp>
      <p:sp>
        <p:nvSpPr>
          <p:cNvPr id="61" name="Text 59">
            <a:hlinkClick r:id="rId11"/>
          </p:cNvPr>
          <p:cNvSpPr txBox="1"/>
          <p:nvPr/>
        </p:nvSpPr>
        <p:spPr>
          <a:xfrm>
            <a:off x="7223760" y="3831336"/>
            <a:ext cx="138074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เช็คสด</a:t>
            </a:r>
            <a:endParaRPr lang="en-US" sz="850" dirty="0"/>
          </a:p>
        </p:txBody>
      </p:sp>
      <p:sp>
        <p:nvSpPr>
          <p:cNvPr id="62" name="Shape 60"/>
          <p:cNvSpPr/>
          <p:nvPr/>
        </p:nvSpPr>
        <p:spPr>
          <a:xfrm>
            <a:off x="502920" y="413308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63" name="Text 61"/>
          <p:cNvSpPr txBox="1"/>
          <p:nvPr/>
        </p:nvSpPr>
        <p:spPr>
          <a:xfrm>
            <a:off x="502920" y="4169664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ราคาและ yield เปลี่ยนทุกวัน สไลด์นี้จึงเว้นไว้ให้ดึงสด ไม่ใช่ความบกพร่องของสไลด์</a:t>
            </a:r>
            <a:endParaRPr lang="en-US" sz="800" dirty="0"/>
          </a:p>
        </p:txBody>
      </p:sp>
      <p:sp>
        <p:nvSpPr>
          <p:cNvPr id="64" name="Text 62"/>
          <p:cNvSpPr txBox="1"/>
          <p:nvPr/>
        </p:nvSpPr>
        <p:spPr>
          <a:xfrm>
            <a:off x="502920" y="4443984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ทักษะที่ได้จากสไลด์นี้: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หาข้อมูลกองเองเป็น — ไม่ต้องรอใครสรุปให้ และไม่ต้องเชื่อตารางในโพสต์เฟซบุ๊ก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เคสสดวันนี้ — PROSPECT REIT ขึ้น XD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03 · LIVE ON THE BOARD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02920" y="1097280"/>
            <a:ext cx="8138160" cy="841248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85800" y="11887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ก.ย. 2569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444752"/>
            <a:ext cx="3108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0.1400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บาท/หน่วย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4023360" y="1188720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วันนี้คือวันที่ PROSPECT REIT ขึ้นเครื่องหมาย XD</a:t>
            </a:r>
            <a:endParaRPr lang="en-US" sz="1000" dirty="0"/>
          </a:p>
          <a:p>
            <a:pPr algn="r"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ใครซื้อวันนี้ = ไม่ได้ปันผลรอบนี้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502920" y="2084832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XD คืออะไร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514600" y="2066544"/>
            <a:ext cx="6126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Excluding Dividend — เครื่องหมายบอกว่า "ตั้งแต่วันนี้ไป ซื้อแล้วไม่ได้ปันผลรอบนี้"</a:t>
            </a:r>
            <a:endParaRPr lang="en-US" sz="9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คนที่ถือหน่วยอยู่ก่อนวัน XD เท่านั้นที่ได้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502920" y="2706624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502920" y="2798064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ราคาจะเกิดอะไรขึ้น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2514600" y="2779776"/>
            <a:ext cx="6126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ทฤษฎี: ราคาเปิดวัน XD มักลดลงประมาณเท่ากับปันผลที่จ่ายออกไป</a:t>
            </a:r>
            <a:endParaRPr lang="en-US" sz="9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เพราะเงินก้อนนั้นออกจากกองไปแล้ว — ไม่ใช่ "หุ้นตก" แต่เป็นการปรับมูลค่า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502920" y="3419856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02920" y="3511296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เงินที่ได้จริง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2514600" y="3493008"/>
            <a:ext cx="6126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ปันผล 0.1400 บาท หัก ณ ที่จ่าย 10% = ได้จริง 0.1260 บาท/หน่วย</a:t>
            </a:r>
            <a:endParaRPr lang="en-US" sz="9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ถือ 10,000 หน่วย → ปันผล 1,400 บาท → เข้าบัญชีจริง 1,260 บาท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02920" y="4133088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502920" y="4261104"/>
            <a:ext cx="8138160" cy="402336"/>
          </a:xfrm>
          <a:prstGeom prst="rect">
            <a:avLst/>
          </a:prstGeom>
          <a:solidFill>
            <a:srgbClr val="F4F4F1"/>
          </a:solidFill>
          <a:ln w="15875">
            <a:solidFill>
              <a:srgbClr val="E10600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658368" y="4261104"/>
            <a:ext cx="782726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ทำสดในห้อง:  </a:t>
            </a:r>
            <a:pPr indent="0" marL="0"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เปิดกระดาน PROSPECT ดูราคาเมื่อวานเทียบราคาวันนี้ — ลดลงใกล้ 0.14 บาทไหม ถ้าไม่ใกล้ แปลว่ามีแรงซื้อ/ขายอย่างอื่นเข้ามาด้วย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ความเสี่ยง REIT — 5 ข้อที่ต้องดูก่อนซื้อ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03 · FIVE RISKS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02920" y="113385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113385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ดอกเบี้ยขาขึ้น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3291840" y="1115568"/>
            <a:ext cx="5349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ดอกเบี้ยขึ้น = พันธบัตรน่าสนใจขึ้น = เงินไหลออกจาก REIT ราคาหน่วยถูกกด</a:t>
            </a:r>
            <a:endParaRPr lang="en-US" sz="88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และกองที่มีหนี้ต้องจ่ายดอกเบี้ยแพงขึ้น → กำไรลด → ปันผลลด</a:t>
            </a:r>
            <a:endParaRPr lang="en-US" sz="880" dirty="0"/>
          </a:p>
        </p:txBody>
      </p:sp>
      <p:sp>
        <p:nvSpPr>
          <p:cNvPr id="9" name="Shape 7"/>
          <p:cNvSpPr/>
          <p:nvPr/>
        </p:nvSpPr>
        <p:spPr>
          <a:xfrm>
            <a:off x="502920" y="1700784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02920" y="177393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05840" y="177393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Occupancy / ผู้เช่า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3291840" y="1755648"/>
            <a:ext cx="5349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อัตราการเช่าลดลง หรือผู้เช่ารายใหญ่ไม่ต่อสัญญา = รายได้หาย</a:t>
            </a:r>
            <a:endParaRPr lang="en-US" sz="88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ดูว่าผู้เช่ากระจุกอยู่กับรายเดียวกี่ %</a:t>
            </a:r>
            <a:endParaRPr lang="en-US" sz="880" dirty="0"/>
          </a:p>
        </p:txBody>
      </p:sp>
      <p:sp>
        <p:nvSpPr>
          <p:cNvPr id="13" name="Shape 11"/>
          <p:cNvSpPr/>
          <p:nvPr/>
        </p:nvSpPr>
        <p:spPr>
          <a:xfrm>
            <a:off x="502920" y="2340864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502920" y="241401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05840" y="241401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Leasehold หมดอายุ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3291840" y="2395728"/>
            <a:ext cx="5349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สัญญาเช่าหมด = NAV เหลือศูนย์</a:t>
            </a:r>
            <a:endParaRPr lang="en-US" sz="88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เช็คเสมอว่าเหลืออายุกี่ปี และกองวางแผนอย่างไรต่อ</a:t>
            </a:r>
            <a:endParaRPr lang="en-US" sz="880" dirty="0"/>
          </a:p>
        </p:txBody>
      </p:sp>
      <p:sp>
        <p:nvSpPr>
          <p:cNvPr id="17" name="Shape 15"/>
          <p:cNvSpPr/>
          <p:nvPr/>
        </p:nvSpPr>
        <p:spPr>
          <a:xfrm>
            <a:off x="502920" y="2980944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02920" y="305409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005840" y="305409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Gearing (หนี้ของกอง)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3291840" y="3035808"/>
            <a:ext cx="5349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กองที่กู้มาก ขยายได้เร็วตอนดอกเบี้ยต่ำ แต่เปราะมากตอนดอกเบี้ยขึ้น</a:t>
            </a:r>
            <a:endParaRPr lang="en-US" sz="88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เป็นความเสี่ยงที่ทบกับข้อ 1 โดยตรง</a:t>
            </a:r>
            <a:endParaRPr lang="en-US" sz="880" dirty="0"/>
          </a:p>
        </p:txBody>
      </p:sp>
      <p:sp>
        <p:nvSpPr>
          <p:cNvPr id="21" name="Shape 19"/>
          <p:cNvSpPr/>
          <p:nvPr/>
        </p:nvSpPr>
        <p:spPr>
          <a:xfrm>
            <a:off x="502920" y="3621024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502920" y="36941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005840" y="369417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 / ผู้จัดการกอง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3291840" y="3675888"/>
            <a:ext cx="5349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กองส่วนใหญ่เช่าทรัพย์สินจากกลุ่มบริษัทแม่</a:t>
            </a:r>
            <a:endParaRPr lang="en-US" sz="88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ถามว่าผลประโยชน์ของ sponsor กับของผู้ถือหน่วย ตรงกันจริงไหม</a:t>
            </a:r>
            <a:endParaRPr lang="en-US" sz="880" dirty="0"/>
          </a:p>
        </p:txBody>
      </p:sp>
      <p:sp>
        <p:nvSpPr>
          <p:cNvPr id="25" name="Shape 23"/>
          <p:cNvSpPr/>
          <p:nvPr/>
        </p:nvSpPr>
        <p:spPr>
          <a:xfrm>
            <a:off x="502920" y="4261104"/>
            <a:ext cx="813816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502920" y="438912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เชื่อมกับข่าววันที่ 16 ก.ย.: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 เพิ่งขึ้นดอกเบี้ยครั้งแรกในรอบ 3 ปี — ข้อ 1 ไม่ใช่ทฤษฎี มันกำลังเกิดขึ้นตอนนี้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48640" y="960120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48640" y="1014984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5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04 · CRYPTO · BITCOIN ETF · GOLD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36192"/>
            <a:ext cx="4617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ของแรงที่สุดในเมนู</a:t>
            </a:r>
            <a:endParaRPr lang="en-US" sz="3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97480"/>
            <a:ext cx="4617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8 สไลด์ 10 บอกว่า Bitcoin +26.55% ในหนึ่งเดือน และ Max Drawdown แค่ −4%</a:t>
            </a:r>
            <a:endParaRPr lang="en-US" sz="125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วันนี้เราจะขยายกรอบเวลาเป็น 11 เดือน แล้วดูว่าตัวเลขเปลี่ยนไปแค่ไหน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730752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BITCOIN 2568–2569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2880360" y="3730752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 BTC ETF</a:t>
            </a:r>
            <a:endParaRPr lang="en-US" sz="8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40233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ภาษีคริปโตไทย</a:t>
            </a:r>
            <a:endParaRPr lang="en-US" sz="850" dirty="0"/>
          </a:p>
        </p:txBody>
      </p:sp>
      <p:sp>
        <p:nvSpPr>
          <p:cNvPr id="11" name="Text 9"/>
          <p:cNvSpPr txBox="1"/>
          <p:nvPr/>
        </p:nvSpPr>
        <p:spPr>
          <a:xfrm>
            <a:off x="2880360" y="40233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</a:t>
            </a:r>
            <a:endParaRPr lang="en-US" sz="850" dirty="0"/>
          </a:p>
        </p:txBody>
      </p:sp>
      <p:sp>
        <p:nvSpPr>
          <p:cNvPr id="12" name="Text 10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  <p:pic>
        <p:nvPicPr>
          <p:cNvPr id="13" name="Illustration crypto" descr="hi_cryp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594" y="310896"/>
            <a:ext cx="3372307" cy="421538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Bitcoin 11 เดือน — กรอบเวลาเปลี่ยนคำตอบ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04 · THE REAL VOLATILITY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66928" y="1645920"/>
            <a:ext cx="1600200" cy="137160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475488" y="1316736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$126,210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66928" y="3072384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ALL-TIME HIGH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566928" y="3291840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ต.ค. 2568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651760" y="2359152"/>
            <a:ext cx="1600200" cy="658368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2560320" y="2029968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~$60,000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3072384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จุดต่ำต้นปี</a:t>
            </a:r>
            <a:endParaRPr lang="en-US" sz="850" dirty="0"/>
          </a:p>
        </p:txBody>
      </p:sp>
      <p:sp>
        <p:nvSpPr>
          <p:cNvPr id="13" name="Text 11"/>
          <p:cNvSpPr txBox="1"/>
          <p:nvPr/>
        </p:nvSpPr>
        <p:spPr>
          <a:xfrm>
            <a:off x="2651760" y="3291840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ก.พ. 2569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4736592" y="2176272"/>
            <a:ext cx="1600200" cy="841248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4645152" y="1847088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~$76,000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4736592" y="3072384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ดิ่งซ้ำ</a:t>
            </a:r>
            <a:endParaRPr lang="en-US" sz="850" dirty="0"/>
          </a:p>
        </p:txBody>
      </p:sp>
      <p:sp>
        <p:nvSpPr>
          <p:cNvPr id="17" name="Text 15"/>
          <p:cNvSpPr txBox="1"/>
          <p:nvPr/>
        </p:nvSpPr>
        <p:spPr>
          <a:xfrm>
            <a:off x="4736592" y="3291840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15–16 ก.ย. 2569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6821424" y="2121408"/>
            <a:ext cx="1600200" cy="89611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729984" y="1792224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$81,214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6821424" y="3072384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ล่าสุด</a:t>
            </a:r>
            <a:endParaRPr lang="en-US" sz="850" dirty="0"/>
          </a:p>
        </p:txBody>
      </p:sp>
      <p:sp>
        <p:nvSpPr>
          <p:cNvPr id="21" name="Text 19"/>
          <p:cNvSpPr txBox="1"/>
          <p:nvPr/>
        </p:nvSpPr>
        <p:spPr>
          <a:xfrm>
            <a:off x="6821424" y="3291840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ก.ย. 2569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502920" y="3017520"/>
            <a:ext cx="8138160" cy="10973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502920" y="3566160"/>
            <a:ext cx="3931920" cy="71323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658368" y="3602736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−52%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จากจุดสูงสุดถึงจุดต่ำสุด</a:t>
            </a:r>
            <a:endParaRPr lang="en-US" sz="2800" dirty="0"/>
          </a:p>
        </p:txBody>
      </p:sp>
      <p:sp>
        <p:nvSpPr>
          <p:cNvPr id="25" name="Text 23"/>
          <p:cNvSpPr txBox="1"/>
          <p:nvPr/>
        </p:nvSpPr>
        <p:spPr>
          <a:xfrm>
            <a:off x="658368" y="395020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มูลค่าตลาดคริปโตหายไปกว่า $1 ล้านล้านจากจุดพีค</a:t>
            </a:r>
            <a:endParaRPr lang="en-US" sz="850" dirty="0"/>
          </a:p>
        </p:txBody>
      </p:sp>
      <p:sp>
        <p:nvSpPr>
          <p:cNvPr id="26" name="Text 24"/>
          <p:cNvSpPr txBox="1"/>
          <p:nvPr/>
        </p:nvSpPr>
        <p:spPr>
          <a:xfrm>
            <a:off x="4663440" y="3566160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ทำไมถึงดิ่ง — 4 แรงกดพร้อมกัน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4663440" y="3822192"/>
            <a:ext cx="3977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เงินไหลออกจาก spot ETF  ·  Fed กลับมาขึ้นดอกเบี้ย</a:t>
            </a:r>
            <a:endParaRPr lang="en-US" sz="85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เงินหมุนไปหาหุ้น AI  ·  การล้างพอร์ต derivatives</a:t>
            </a:r>
            <a:endParaRPr lang="en-US" sz="85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วุฒิสภาสหรัฐโหวตคว่ำ CLARITY Act (15 ก.ย. 69)</a:t>
            </a:r>
            <a:endParaRPr lang="en-US" sz="850" dirty="0"/>
          </a:p>
        </p:txBody>
      </p:sp>
      <p:sp>
        <p:nvSpPr>
          <p:cNvPr id="28" name="Text 26"/>
          <p:cNvSpPr txBox="1"/>
          <p:nvPr/>
        </p:nvSpPr>
        <p:spPr>
          <a:xfrm>
            <a:off x="502920" y="446227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บทเรียนที่ต้องเอากลับบ้าน: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ความผันผวนไม่ได้แปลว่าแย่ — แต่มันแปลว่า "ขนาดที่ลง" สำคัญกว่า "ของที่ลง"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 Bitcoin ETF — คนไทยเข้าถึงได้แค่ไหน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04 · ACCESS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02920" y="1097280"/>
            <a:ext cx="3931920" cy="310896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40080" y="1097280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ฝั่งสหรัฐ — Spot Bitcoin ETF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149961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~$100,100 ล้าน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17739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 รวมทุกกอง ณ 14 ก.ย. 2569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502920" y="2066544"/>
            <a:ext cx="393192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502920" y="213969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−$4,500 ล้าน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2920" y="24140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เงินไหลออกสุทธิในปี 2569 (IBIT กองเดียว −$2,100 ล้านใน 5 สัปดาห์)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502920" y="2706624"/>
            <a:ext cx="393192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502920" y="277977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+$53,000–54,000 ล้าน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02920" y="305409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สะสมตั้งแต่เปิดกอง ม.ค. 2567 — ยังเป็นเงินไหลเข้าสุทธิ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502920" y="3346704"/>
            <a:ext cx="3931920" cy="7315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502920" y="3456432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บทเรียน: ETF ทำให้ "ซื้อง่ายขึ้น" ไม่ได้ทำให้ "เสี่ยงน้อยลง" — และกระแสเงินใน ETF กลายเป็นตัวขับราคาเสียเอง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663440" y="1097280"/>
            <a:ext cx="3977640" cy="310896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4800600" y="1097280"/>
            <a:ext cx="3703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ฝั่งไทย — นักศึกษาซื้ออะไรได้จริง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4663440" y="1499616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ไม่มี Bitcoin ETF หรือ DR อ้างอิง BTC บนกระดาน SET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4663440" y="1773936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กองทุนไทยที่ลงใน Bitcoin ETF ต่างประเทศ = กอง UI ห้ามขายรายย่อย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4828032" y="2066544"/>
            <a:ext cx="38130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KT-BTCETFFOF-UI (KTAM)  ·  ONE-BTCETFOF-UI (บลจ.วรรณ)  ·  MBTCETF-UI (MFC)</a:t>
            </a:r>
            <a:endParaRPr lang="en-US" sz="83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สำหรับผู้ลงทุนรายใหญ่พิเศษ/สถาบันเท่านั้น</a:t>
            </a:r>
            <a:endParaRPr lang="en-US" sz="830" dirty="0"/>
          </a:p>
        </p:txBody>
      </p:sp>
      <p:sp>
        <p:nvSpPr>
          <p:cNvPr id="23" name="Shape 21"/>
          <p:cNvSpPr/>
          <p:nvPr/>
        </p:nvSpPr>
        <p:spPr>
          <a:xfrm>
            <a:off x="4663440" y="2615184"/>
            <a:ext cx="3977640" cy="1389888"/>
          </a:xfrm>
          <a:prstGeom prst="rect">
            <a:avLst/>
          </a:prstGeom>
          <a:solidFill>
            <a:srgbClr val="F4F4F1"/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4828032" y="27066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ทางที่รายย่อยไทยเข้าถึงได้จริง</a:t>
            </a:r>
            <a:endParaRPr lang="en-US" sz="950" dirty="0"/>
          </a:p>
        </p:txBody>
      </p:sp>
      <p:sp>
        <p:nvSpPr>
          <p:cNvPr id="25" name="Text 23"/>
          <p:cNvSpPr txBox="1"/>
          <p:nvPr/>
        </p:nvSpPr>
        <p:spPr>
          <a:xfrm>
            <a:off x="4828032" y="2980944"/>
            <a:ext cx="36576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ซื้อผ่านผู้ประกอบธุรกิจสินทรัพย์ดิจิทัลที่ได้รับ</a:t>
            </a:r>
            <a:endParaRPr lang="en-US" sz="8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ใบอนุญาตจาก ก.ล.ต. (Exchange / Broker / Dealer)</a:t>
            </a:r>
            <a:endParaRPr lang="en-US" sz="850" dirty="0"/>
          </a:p>
          <a:p>
            <a:pPr indent="0" marL="0">
              <a:lnSpc>
                <a:spcPct val="120000"/>
              </a:lnSpc>
              <a:buNone/>
            </a:pPr>
            <a:endParaRPr lang="en-US" sz="8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ตรวจรายชื่อผู้ได้ใบอนุญาตจากหน้า ก.ล.ต. ก่อนเปิดบัญชีทุกครั้ง</a:t>
            </a:r>
            <a:endParaRPr lang="en-US" sz="8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เปิดบัญชีเองไม่ได้ผ่านโบรกหุ้น เป็นคนละระบบกัน</a:t>
            </a:r>
            <a:endParaRPr lang="en-US" sz="850" dirty="0"/>
          </a:p>
        </p:txBody>
      </p:sp>
      <p:sp>
        <p:nvSpPr>
          <p:cNvPr id="26" name="Shape 24">
            <a:hlinkClick r:id="rId3"/>
          </p:cNvPr>
          <p:cNvSpPr/>
          <p:nvPr/>
        </p:nvSpPr>
        <p:spPr>
          <a:xfrm>
            <a:off x="7269480" y="4059936"/>
            <a:ext cx="1371600" cy="237744"/>
          </a:xfrm>
          <a:prstGeom prst="roundRect">
            <a:avLst>
              <a:gd name="adj" fmla="val 50000"/>
            </a:avLst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27" name="Text 25">
            <a:hlinkClick r:id="rId3"/>
          </p:cNvPr>
          <p:cNvSpPr txBox="1"/>
          <p:nvPr/>
        </p:nvSpPr>
        <p:spPr>
          <a:xfrm>
            <a:off x="7269480" y="4059936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เช็ครายชื่อ ก.ล.ต.</a:t>
            </a:r>
            <a:endParaRPr lang="en-US" sz="750" dirty="0"/>
          </a:p>
        </p:txBody>
      </p:sp>
      <p:sp>
        <p:nvSpPr>
          <p:cNvPr id="28" name="Text 26"/>
          <p:cNvSpPr txBox="1"/>
          <p:nvPr/>
        </p:nvSpPr>
        <p:spPr>
          <a:xfrm>
            <a:off x="502920" y="4443984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คำตอบตรง ๆ ของคำถามยอดฮิต: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"ลง Bitcoin ผ่านตลาดหุ้นไทยได้ไหม" — ตอนนี้ยังไม่ได้ ต้องไปทางเอ็กซ์เชนจ์ที่มีไลเซนส์เท่านั้น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ภาษีคริปโตไทย — เงื่อนไขที่คนพลาดบ่อย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04 · THE TAX WINDOW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02920" y="1097280"/>
            <a:ext cx="8138160" cy="91440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85800" y="1188720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ยกเว้นภาษีเงินได้บุคคลธรรมดา สำหรับ Capital Gain จากการขายสินทรัพย์ดิจิทัล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499616"/>
            <a:ext cx="5120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ม.ค. 2568  –  31 ธ.ค. 2572</a:t>
            </a:r>
            <a:pPr indent="0" marL="0">
              <a:buNone/>
            </a:pPr>
            <a:r>
              <a:rPr lang="en-US" sz="10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(5 ปี · มติ ครม.)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5760720" y="1481328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ครอบคลุม Cryptocurrency · Investment Token · Utility Token</a:t>
            </a:r>
            <a:endParaRPr lang="en-US" sz="830" dirty="0"/>
          </a:p>
          <a:p>
            <a:pPr algn="r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เป้าหมายเชิงนโยบาย: ดันไทยเป็น Digital Asset Hub</a:t>
            </a:r>
            <a:endParaRPr lang="en-US" sz="830" dirty="0"/>
          </a:p>
        </p:txBody>
      </p:sp>
      <p:sp>
        <p:nvSpPr>
          <p:cNvPr id="10" name="Shape 8"/>
          <p:cNvSpPr/>
          <p:nvPr/>
        </p:nvSpPr>
        <p:spPr>
          <a:xfrm>
            <a:off x="502920" y="2157984"/>
            <a:ext cx="3931920" cy="1115568"/>
          </a:xfrm>
          <a:prstGeom prst="rect">
            <a:avLst/>
          </a:prstGeom>
          <a:solidFill>
            <a:srgbClr val="F4F4F1"/>
          </a:solidFill>
          <a:ln w="15875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58368" y="22494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ได้รับยกเว้น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" y="2542032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ซื้อขายผ่านผู้ประกอบธุรกิจที่ได้รับ</a:t>
            </a:r>
            <a:endParaRPr lang="en-US" sz="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ใบอนุญาตจาก ก.ล.ต. เท่านั้น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658368" y="2980944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3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เงื่อนไขเดียว — แต่เป็นเงื่อนไขที่ตัดสินทุกอย่าง</a:t>
            </a:r>
            <a:endParaRPr lang="en-US" sz="830" dirty="0"/>
          </a:p>
        </p:txBody>
      </p:sp>
      <p:sp>
        <p:nvSpPr>
          <p:cNvPr id="14" name="Shape 12"/>
          <p:cNvSpPr/>
          <p:nvPr/>
        </p:nvSpPr>
        <p:spPr>
          <a:xfrm>
            <a:off x="4663440" y="2157984"/>
            <a:ext cx="3977640" cy="1115568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4828032" y="224942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ไม่ได้รับยกเว้น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4828032" y="2542032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เทรดบนแพลตฟอร์มที่ไม่มีไลเซนส์ ก.ล.ต.</a:t>
            </a:r>
            <a:endParaRPr lang="en-US" sz="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ซื้อขายกันเองนอกระบบ / P2P นอกเอ็กซ์เชนจ์</a:t>
            </a:r>
            <a:endParaRPr lang="en-US" sz="950" dirty="0"/>
          </a:p>
        </p:txBody>
      </p:sp>
      <p:sp>
        <p:nvSpPr>
          <p:cNvPr id="17" name="Text 15"/>
          <p:cNvSpPr txBox="1"/>
          <p:nvPr/>
        </p:nvSpPr>
        <p:spPr>
          <a:xfrm>
            <a:off x="4828032" y="2980944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30" dirty="0">
                <a:solidFill>
                  <a:srgbClr val="FFD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กำไรกลับมาเป็นเงินได้ที่ต้องเสียภาษีตามปกติ</a:t>
            </a:r>
            <a:endParaRPr lang="en-US" sz="830" dirty="0"/>
          </a:p>
        </p:txBody>
      </p:sp>
      <p:sp>
        <p:nvSpPr>
          <p:cNvPr id="18" name="Shape 16"/>
          <p:cNvSpPr/>
          <p:nvPr/>
        </p:nvSpPr>
        <p:spPr>
          <a:xfrm>
            <a:off x="502920" y="3419856"/>
            <a:ext cx="8138160" cy="950976"/>
          </a:xfrm>
          <a:prstGeom prst="rect">
            <a:avLst/>
          </a:prstGeom>
          <a:solidFill>
            <a:srgbClr val="FFFFFF"/>
          </a:solidFill>
          <a:ln w="15875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85800" y="3493008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เคสจริง — ทำไมเรื่อง "ผู้ให้บริการ" ถึงสำคัญกว่าที่คิด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685800" y="3749040"/>
            <a:ext cx="7772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ต้น มิ.ย. 2569:  </a:t>
            </a:r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 Bitcoin ETF ในสหรัฐมีเงินไหลออกติดกัน 13 วันทำการ รวม $4,400 ล้าน ภายใน 2 สัปดาห์ → เป็นจุดเริ่มของขาลงรอบใหญ่ปี 2569
</a:t>
            </a:r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ก.ย. 2569:  </a:t>
            </a:r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วุฒิสภาสหรัฐโหวตคว่ำ CLARITY Act → ราคาดิ่งแตะ ~$76,000 ในไม่กี่วัน — </a:t>
            </a:r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ความเสี่ยงด้านกฎเกณฑ์เคลื่อนราคาได้แรงพอ ๆ กับพื้นฐาน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502920" y="448056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ประโยคปิดพาร์ตนี้: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สิทธิประโยชน์ทางภาษีมีวันหมดอายุ และผูกกับ "ที่ที่คุณเทรด" ไม่ใช่ "ของที่คุณถือ"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 — Week 8 บอกราคา วันนี้บอกช่องทาง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04 · GOLD ACCESS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02920" y="1097280"/>
            <a:ext cx="8138160" cy="658368"/>
          </a:xfrm>
          <a:prstGeom prst="rect">
            <a:avLst/>
          </a:prstGeom>
          <a:solidFill>
            <a:srgbClr val="F4F4F1"/>
          </a:solidFill>
          <a:ln w="12700">
            <a:solidFill>
              <a:srgbClr val="D8D8D4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85800" y="1152144"/>
            <a:ext cx="1737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ส.ค. 69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353312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71,500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2258568" y="1353312"/>
            <a:ext cx="274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8D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651760" y="1152144"/>
            <a:ext cx="1737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ก.ย. 69</a:t>
            </a:r>
            <a:endParaRPr lang="en-US" sz="800" dirty="0"/>
          </a:p>
        </p:txBody>
      </p:sp>
      <p:sp>
        <p:nvSpPr>
          <p:cNvPr id="11" name="Text 9"/>
          <p:cNvSpPr txBox="1"/>
          <p:nvPr/>
        </p:nvSpPr>
        <p:spPr>
          <a:xfrm>
            <a:off x="2651760" y="1353312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69,900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224528" y="1353312"/>
            <a:ext cx="274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8D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1152144"/>
            <a:ext cx="1737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ก.ย. 69</a:t>
            </a:r>
            <a:endParaRPr lang="en-US" sz="800" dirty="0"/>
          </a:p>
        </p:txBody>
      </p:sp>
      <p:sp>
        <p:nvSpPr>
          <p:cNvPr id="14" name="Text 12"/>
          <p:cNvSpPr txBox="1"/>
          <p:nvPr/>
        </p:nvSpPr>
        <p:spPr>
          <a:xfrm>
            <a:off x="4617720" y="1353312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67,900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190488" y="1353312"/>
            <a:ext cx="274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8D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583680" y="1152144"/>
            <a:ext cx="1737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ก.ย. 69</a:t>
            </a:r>
            <a:endParaRPr lang="en-US" sz="800" dirty="0"/>
          </a:p>
        </p:txBody>
      </p:sp>
      <p:sp>
        <p:nvSpPr>
          <p:cNvPr id="17" name="Text 15"/>
          <p:cNvSpPr txBox="1"/>
          <p:nvPr/>
        </p:nvSpPr>
        <p:spPr>
          <a:xfrm>
            <a:off x="6583680" y="1353312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67,400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502920" y="181051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ทองคำแท่ง ขายออก · บาท/บาททอง · Gold Spot ~$4,446/oz (1 ก.ย. 69)   —   จาก Week 8 ถึงวันนี้ = −5.7%</a:t>
            </a:r>
            <a:endParaRPr lang="en-US" sz="85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2194560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ช่องทางลงทุนทองในไทย — สิ่งที่ Week 8 ยังไม่ได้สอน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502920" y="250545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ทองแท่ง / ทองรูปพรรณ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502920" y="2761488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ซื้อจากร้านทอง ถือของจริง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มีสเปรดซื้อ-ขาย และค่ากำเหน็จ (รูปพรรณ)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502920" y="2450592"/>
            <a:ext cx="2560320" cy="10973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3264408" y="250545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ออมทองรายเดือน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3264408" y="2761488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สะสมเป็นน้ำหนักทองทีละน้อย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เหมาะกับเงินก้อนเล็กที่สุดในบรรดาช่องทาง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3264408" y="2450592"/>
            <a:ext cx="2560320" cy="10973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6025896" y="250545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กองทุนรวมทองคำ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6025896" y="2761488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ซื้อผ่าน บลจ. ได้ NAV สิ้นวัน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มีทั้งแบบป้องกันและไม่ป้องกันความเสี่ยงค่าเงิน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6025896" y="2450592"/>
            <a:ext cx="2560320" cy="10973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29" name="Text 27">
            <a:hlinkClick r:id="rId5"/>
          </p:cNvPr>
          <p:cNvSpPr txBox="1"/>
          <p:nvPr/>
        </p:nvSpPr>
        <p:spPr>
          <a:xfrm>
            <a:off x="502920" y="3438144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GLD บน SET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502920" y="3694176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ใช้บัญชีหุ้นเดิม เคาะบนกระดานได้เลย</a:t>
            </a:r>
            <a:endParaRPr lang="en-US" sz="850" dirty="0"/>
          </a:p>
        </p:txBody>
      </p:sp>
      <p:sp>
        <p:nvSpPr>
          <p:cNvPr id="31" name="Shape 29"/>
          <p:cNvSpPr/>
          <p:nvPr/>
        </p:nvSpPr>
        <p:spPr>
          <a:xfrm>
            <a:off x="502920" y="3383280"/>
            <a:ext cx="2560320" cy="10973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3264408" y="3438144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อ้างอิง ETF ทอง</a:t>
            </a:r>
            <a:endParaRPr lang="en-US" sz="1000" dirty="0"/>
          </a:p>
        </p:txBody>
      </p:sp>
      <p:sp>
        <p:nvSpPr>
          <p:cNvPr id="33" name="Text 31"/>
          <p:cNvSpPr txBox="1"/>
          <p:nvPr/>
        </p:nvSpPr>
        <p:spPr>
          <a:xfrm>
            <a:off x="3264408" y="3694176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GOLD19</a:t>
            </a: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GOLDUS19</a:t>
            </a: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(SPDR Gold)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มีความเสี่ยง FX + issuer เหมือน DR ทั่วไป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3264408" y="3383280"/>
            <a:ext cx="2560320" cy="10973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6025896" y="3438144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 Futures บน TFEX</a:t>
            </a:r>
            <a:endParaRPr lang="en-US" sz="1000" dirty="0"/>
          </a:p>
        </p:txBody>
      </p:sp>
      <p:sp>
        <p:nvSpPr>
          <p:cNvPr id="36" name="Text 34"/>
          <p:cNvSpPr txBox="1"/>
          <p:nvPr/>
        </p:nvSpPr>
        <p:spPr>
          <a:xfrm>
            <a:off x="6025896" y="3694176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ใช้มาร์จิน มี leverage — เนื้อหา Week 11</a:t>
            </a:r>
            <a:endParaRPr lang="en-US" sz="850" dirty="0"/>
          </a:p>
        </p:txBody>
      </p:sp>
      <p:sp>
        <p:nvSpPr>
          <p:cNvPr id="37" name="Shape 35"/>
          <p:cNvSpPr/>
          <p:nvPr/>
        </p:nvSpPr>
        <p:spPr>
          <a:xfrm>
            <a:off x="6025896" y="3383280"/>
            <a:ext cx="2560320" cy="10973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502920" y="44074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3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ค่าธรรมเนียมและสเปรดของแต่ละช่องทางต่างกันมาก และยืนยันตัวเลขกลางไม่ได้ — ให้เทียบเองก่อนเลือกช่องทาง</a:t>
            </a:r>
            <a:endParaRPr lang="en-US" sz="830" dirty="0"/>
          </a:p>
        </p:txBody>
      </p:sp>
      <p:sp>
        <p:nvSpPr>
          <p:cNvPr id="39" name="Text 37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ประกอบร่าง — 5 สินทรัพย์ × 4 คำถาม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SYNTHESIS · THE DECISION MATRIX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02920" y="1097280"/>
            <a:ext cx="8138160" cy="310896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594360" y="1097280"/>
            <a:ext cx="10149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สินทรัพย์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1737360" y="1097280"/>
            <a:ext cx="1700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ซื้อที่ไหน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3566160" y="1097280"/>
            <a:ext cx="15636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รายได้มาจากอะไร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5257800" y="1097280"/>
            <a:ext cx="1655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ความเสี่ยงหลัก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7040880" y="1097280"/>
            <a:ext cx="15636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เหมาะกับใคร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594360" y="1408176"/>
            <a:ext cx="10149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6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</a:t>
            </a:r>
            <a:endParaRPr lang="en-US" sz="860" dirty="0"/>
          </a:p>
        </p:txBody>
      </p:sp>
      <p:sp>
        <p:nvSpPr>
          <p:cNvPr id="13" name="Text 11"/>
          <p:cNvSpPr txBox="1"/>
          <p:nvPr/>
        </p:nvSpPr>
        <p:spPr>
          <a:xfrm>
            <a:off x="1737360" y="1408176"/>
            <a:ext cx="17007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บัญชีหุ้น เคาะบน SET</a:t>
            </a:r>
            <a:endParaRPr lang="en-US" sz="820" dirty="0"/>
          </a:p>
        </p:txBody>
      </p:sp>
      <p:sp>
        <p:nvSpPr>
          <p:cNvPr id="14" name="Text 12"/>
          <p:cNvSpPr txBox="1"/>
          <p:nvPr/>
        </p:nvSpPr>
        <p:spPr>
          <a:xfrm>
            <a:off x="3566160" y="1408176"/>
            <a:ext cx="15636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ราคาดัชนี + ปันผลของกอง</a:t>
            </a:r>
            <a:endParaRPr lang="en-US" sz="820" dirty="0"/>
          </a:p>
        </p:txBody>
      </p:sp>
      <p:sp>
        <p:nvSpPr>
          <p:cNvPr id="15" name="Text 13"/>
          <p:cNvSpPr txBox="1"/>
          <p:nvPr/>
        </p:nvSpPr>
        <p:spPr>
          <a:xfrm>
            <a:off x="5257800" y="1408176"/>
            <a:ext cx="165506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ดัชนีลง + สภาพคล่องบาง</a:t>
            </a:r>
            <a:endParaRPr lang="en-US" sz="820" dirty="0"/>
          </a:p>
        </p:txBody>
      </p:sp>
      <p:sp>
        <p:nvSpPr>
          <p:cNvPr id="16" name="Text 14"/>
          <p:cNvSpPr txBox="1"/>
          <p:nvPr/>
        </p:nvSpPr>
        <p:spPr>
          <a:xfrm>
            <a:off x="7040880" y="1408176"/>
            <a:ext cx="15636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คนอยากได้ตลาดทั้งตลาด ไม่อยากเลือกหุ้น</a:t>
            </a:r>
            <a:endParaRPr lang="en-US" sz="820" dirty="0"/>
          </a:p>
        </p:txBody>
      </p:sp>
      <p:sp>
        <p:nvSpPr>
          <p:cNvPr id="17" name="Shape 15"/>
          <p:cNvSpPr/>
          <p:nvPr/>
        </p:nvSpPr>
        <p:spPr>
          <a:xfrm>
            <a:off x="502920" y="193852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94360" y="1938528"/>
            <a:ext cx="10149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6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/ DRx</a:t>
            </a:r>
            <a:endParaRPr lang="en-US" sz="860" dirty="0"/>
          </a:p>
        </p:txBody>
      </p:sp>
      <p:sp>
        <p:nvSpPr>
          <p:cNvPr id="19" name="Text 17"/>
          <p:cNvSpPr txBox="1"/>
          <p:nvPr/>
        </p:nvSpPr>
        <p:spPr>
          <a:xfrm>
            <a:off x="1737360" y="1938528"/>
            <a:ext cx="17007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บัญชีหุ้นเดิม เป็นเงินบาท</a:t>
            </a:r>
            <a:endParaRPr lang="en-US" sz="820" dirty="0"/>
          </a:p>
        </p:txBody>
      </p:sp>
      <p:sp>
        <p:nvSpPr>
          <p:cNvPr id="20" name="Text 18"/>
          <p:cNvSpPr txBox="1"/>
          <p:nvPr/>
        </p:nvSpPr>
        <p:spPr>
          <a:xfrm>
            <a:off x="3566160" y="1938528"/>
            <a:ext cx="15636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ราคาหุ้นแม่ + ปันผลส่งผ่าน</a:t>
            </a:r>
            <a:endParaRPr lang="en-US" sz="820" dirty="0"/>
          </a:p>
        </p:txBody>
      </p:sp>
      <p:sp>
        <p:nvSpPr>
          <p:cNvPr id="21" name="Text 19"/>
          <p:cNvSpPr txBox="1"/>
          <p:nvPr/>
        </p:nvSpPr>
        <p:spPr>
          <a:xfrm>
            <a:off x="5257800" y="1938528"/>
            <a:ext cx="165506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FX · ราคาลอย · issuer</a:t>
            </a:r>
            <a:endParaRPr lang="en-US" sz="820" dirty="0"/>
          </a:p>
        </p:txBody>
      </p:sp>
      <p:sp>
        <p:nvSpPr>
          <p:cNvPr id="22" name="Text 20"/>
          <p:cNvSpPr txBox="1"/>
          <p:nvPr/>
        </p:nvSpPr>
        <p:spPr>
          <a:xfrm>
            <a:off x="7040880" y="1938528"/>
            <a:ext cx="15636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คนอยากถือหุ้นนอก แต่ไม่อยากเปิดบัญชีนอก</a:t>
            </a:r>
            <a:endParaRPr lang="en-US" sz="820" dirty="0"/>
          </a:p>
        </p:txBody>
      </p:sp>
      <p:sp>
        <p:nvSpPr>
          <p:cNvPr id="23" name="Shape 21"/>
          <p:cNvSpPr/>
          <p:nvPr/>
        </p:nvSpPr>
        <p:spPr>
          <a:xfrm>
            <a:off x="502920" y="246888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594360" y="2468880"/>
            <a:ext cx="10149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6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REIT / IFF</a:t>
            </a:r>
            <a:endParaRPr lang="en-US" sz="860" dirty="0"/>
          </a:p>
        </p:txBody>
      </p:sp>
      <p:sp>
        <p:nvSpPr>
          <p:cNvPr id="25" name="Text 23"/>
          <p:cNvSpPr txBox="1"/>
          <p:nvPr/>
        </p:nvSpPr>
        <p:spPr>
          <a:xfrm>
            <a:off x="1737360" y="2468880"/>
            <a:ext cx="17007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บัญชีหุ้น เคาะบน SET</a:t>
            </a:r>
            <a:endParaRPr lang="en-US" sz="820" dirty="0"/>
          </a:p>
        </p:txBody>
      </p:sp>
      <p:sp>
        <p:nvSpPr>
          <p:cNvPr id="26" name="Text 24"/>
          <p:cNvSpPr txBox="1"/>
          <p:nvPr/>
        </p:nvSpPr>
        <p:spPr>
          <a:xfrm>
            <a:off x="3566160" y="2468880"/>
            <a:ext cx="15636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ค่าเช่า/รายได้สัญญา → ปันผล ≥90%</a:t>
            </a:r>
            <a:endParaRPr lang="en-US" sz="820" dirty="0"/>
          </a:p>
        </p:txBody>
      </p:sp>
      <p:sp>
        <p:nvSpPr>
          <p:cNvPr id="27" name="Text 25"/>
          <p:cNvSpPr txBox="1"/>
          <p:nvPr/>
        </p:nvSpPr>
        <p:spPr>
          <a:xfrm>
            <a:off x="5257800" y="2468880"/>
            <a:ext cx="165506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ดอกเบี้ยขึ้น · leasehold หมดอายุ</a:t>
            </a:r>
            <a:endParaRPr lang="en-US" sz="820" dirty="0"/>
          </a:p>
        </p:txBody>
      </p:sp>
      <p:sp>
        <p:nvSpPr>
          <p:cNvPr id="28" name="Text 26"/>
          <p:cNvSpPr txBox="1"/>
          <p:nvPr/>
        </p:nvSpPr>
        <p:spPr>
          <a:xfrm>
            <a:off x="7040880" y="2468880"/>
            <a:ext cx="15636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คนต้องการกระแสเงินสดสม่ำเสมอ</a:t>
            </a:r>
            <a:endParaRPr lang="en-US" sz="820" dirty="0"/>
          </a:p>
        </p:txBody>
      </p:sp>
      <p:sp>
        <p:nvSpPr>
          <p:cNvPr id="29" name="Shape 27"/>
          <p:cNvSpPr/>
          <p:nvPr/>
        </p:nvSpPr>
        <p:spPr>
          <a:xfrm>
            <a:off x="502920" y="2999232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594360" y="2999232"/>
            <a:ext cx="10149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6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Crypto</a:t>
            </a:r>
            <a:endParaRPr lang="en-US" sz="860" dirty="0"/>
          </a:p>
        </p:txBody>
      </p:sp>
      <p:sp>
        <p:nvSpPr>
          <p:cNvPr id="31" name="Text 29"/>
          <p:cNvSpPr txBox="1"/>
          <p:nvPr/>
        </p:nvSpPr>
        <p:spPr>
          <a:xfrm>
            <a:off x="1737360" y="2999232"/>
            <a:ext cx="17007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เอ็กซ์เชนจ์ที่มีไลเซนส์ ก.ล.ต.</a:t>
            </a:r>
            <a:endParaRPr lang="en-US" sz="820" dirty="0"/>
          </a:p>
        </p:txBody>
      </p:sp>
      <p:sp>
        <p:nvSpPr>
          <p:cNvPr id="32" name="Text 30"/>
          <p:cNvSpPr txBox="1"/>
          <p:nvPr/>
        </p:nvSpPr>
        <p:spPr>
          <a:xfrm>
            <a:off x="3566160" y="2999232"/>
            <a:ext cx="15636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ส่วนต่างราคาล้วน ไม่มีกระแสเงินสด</a:t>
            </a:r>
            <a:endParaRPr lang="en-US" sz="820" dirty="0"/>
          </a:p>
        </p:txBody>
      </p:sp>
      <p:sp>
        <p:nvSpPr>
          <p:cNvPr id="33" name="Text 31"/>
          <p:cNvSpPr txBox="1"/>
          <p:nvPr/>
        </p:nvSpPr>
        <p:spPr>
          <a:xfrm>
            <a:off x="5257800" y="2999232"/>
            <a:ext cx="165506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ผันผวนสูงมาก · กฎเกณฑ์</a:t>
            </a:r>
            <a:endParaRPr lang="en-US" sz="820" dirty="0"/>
          </a:p>
        </p:txBody>
      </p:sp>
      <p:sp>
        <p:nvSpPr>
          <p:cNvPr id="34" name="Text 32"/>
          <p:cNvSpPr txBox="1"/>
          <p:nvPr/>
        </p:nvSpPr>
        <p:spPr>
          <a:xfrm>
            <a:off x="7040880" y="2999232"/>
            <a:ext cx="15636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คนที่รับ −50% ได้โดยไม่กระทบชีวิต</a:t>
            </a:r>
            <a:endParaRPr lang="en-US" sz="820" dirty="0"/>
          </a:p>
        </p:txBody>
      </p:sp>
      <p:sp>
        <p:nvSpPr>
          <p:cNvPr id="35" name="Shape 33"/>
          <p:cNvSpPr/>
          <p:nvPr/>
        </p:nvSpPr>
        <p:spPr>
          <a:xfrm>
            <a:off x="502920" y="3529584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594360" y="3529584"/>
            <a:ext cx="10149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6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</a:t>
            </a:r>
            <a:endParaRPr lang="en-US" sz="860" dirty="0"/>
          </a:p>
        </p:txBody>
      </p:sp>
      <p:sp>
        <p:nvSpPr>
          <p:cNvPr id="37" name="Text 35"/>
          <p:cNvSpPr txBox="1"/>
          <p:nvPr/>
        </p:nvSpPr>
        <p:spPr>
          <a:xfrm>
            <a:off x="1737360" y="3529584"/>
            <a:ext cx="17007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ร้านทอง · กองทุน · ETF/DR</a:t>
            </a:r>
            <a:endParaRPr lang="en-US" sz="820" dirty="0"/>
          </a:p>
        </p:txBody>
      </p:sp>
      <p:sp>
        <p:nvSpPr>
          <p:cNvPr id="38" name="Text 36"/>
          <p:cNvSpPr txBox="1"/>
          <p:nvPr/>
        </p:nvSpPr>
        <p:spPr>
          <a:xfrm>
            <a:off x="3566160" y="3529584"/>
            <a:ext cx="15636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ส่วนต่างราคาล้วน ไม่มีปันผล</a:t>
            </a:r>
            <a:endParaRPr lang="en-US" sz="820" dirty="0"/>
          </a:p>
        </p:txBody>
      </p:sp>
      <p:sp>
        <p:nvSpPr>
          <p:cNvPr id="39" name="Text 37"/>
          <p:cNvSpPr txBox="1"/>
          <p:nvPr/>
        </p:nvSpPr>
        <p:spPr>
          <a:xfrm>
            <a:off x="5257800" y="3529584"/>
            <a:ext cx="165506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ดอลลาร์แข็ง · ดอกเบี้ยขึ้น</a:t>
            </a:r>
            <a:endParaRPr lang="en-US" sz="820" dirty="0"/>
          </a:p>
        </p:txBody>
      </p:sp>
      <p:sp>
        <p:nvSpPr>
          <p:cNvPr id="40" name="Text 38"/>
          <p:cNvSpPr txBox="1"/>
          <p:nvPr/>
        </p:nvSpPr>
        <p:spPr>
          <a:xfrm>
            <a:off x="7040880" y="3529584"/>
            <a:ext cx="15636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คนต้องการตัวถ่วงพอร์ตยามวิกฤต</a:t>
            </a:r>
            <a:endParaRPr lang="en-US" sz="820" dirty="0"/>
          </a:p>
        </p:txBody>
      </p:sp>
      <p:sp>
        <p:nvSpPr>
          <p:cNvPr id="41" name="Shape 39"/>
          <p:cNvSpPr/>
          <p:nvPr/>
        </p:nvSpPr>
        <p:spPr>
          <a:xfrm>
            <a:off x="502920" y="405993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42" name="Shape 40"/>
          <p:cNvSpPr/>
          <p:nvPr/>
        </p:nvSpPr>
        <p:spPr>
          <a:xfrm>
            <a:off x="502920" y="4005072"/>
            <a:ext cx="8138160" cy="43891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43" name="Text 41"/>
          <p:cNvSpPr txBox="1"/>
          <p:nvPr/>
        </p:nvSpPr>
        <p:spPr>
          <a:xfrm>
            <a:off x="685800" y="4005072"/>
            <a:ext cx="7772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สังเกตคอลัมน์ที่ 3:  </a:t>
            </a:r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/ DR / REIT มี "กระแสเงินสด" อยู่เบื้องหลัง — คริปโตและทองคำไม่มี กำไรมาจากคนถัดไปยอมจ่ายแพงกว่าเท่านั้น</a:t>
            </a:r>
            <a:endParaRPr lang="en-US" sz="950" dirty="0"/>
          </a:p>
        </p:txBody>
      </p:sp>
      <p:sp>
        <p:nvSpPr>
          <p:cNvPr id="44" name="Text 42"/>
          <p:cNvSpPr txBox="1"/>
          <p:nvPr/>
        </p:nvSpPr>
        <p:spPr>
          <a:xfrm>
            <a:off x="502920" y="4517136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วิธีใช้ตารางนี้: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ก่อนซื้ออะไรก็ตาม ตอบ 4 คำถามนี้ให้ได้ก่อน — ตอบไม่ได้แม้ข้อเดียว แปลว่ายังไม่ถึงเวลาซื้อ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ประกาศ: ปรับน้ำหนักคะแนนเก็บ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 · QUIZ 3 × 2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3 ครอบคลุม 3 สัปดาห์ (Week 7–9) และมี 2 ส่วน จึงให้น้ำหนัก 2 เท่า — คะแนนเต็มทั้งวิชายังเป็น 60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1444752"/>
            <a:ext cx="8138160" cy="310896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94360" y="1444752"/>
            <a:ext cx="1792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รายการ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2514600" y="1444752"/>
            <a:ext cx="29809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เดิม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5623560" y="1444752"/>
            <a:ext cx="29809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ใหม่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594360" y="1755648"/>
            <a:ext cx="179222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เข้าเรียนตรงเวลา + วินัย</a:t>
            </a:r>
            <a:endParaRPr lang="en-US" sz="920" dirty="0"/>
          </a:p>
        </p:txBody>
      </p:sp>
      <p:sp>
        <p:nvSpPr>
          <p:cNvPr id="12" name="Text 10"/>
          <p:cNvSpPr txBox="1"/>
          <p:nvPr/>
        </p:nvSpPr>
        <p:spPr>
          <a:xfrm>
            <a:off x="2514600" y="1755648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8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55648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502920" y="214884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94360" y="2148840"/>
            <a:ext cx="179222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1 และ Quiz 2</a:t>
            </a:r>
            <a:endParaRPr lang="en-US" sz="920" dirty="0"/>
          </a:p>
        </p:txBody>
      </p:sp>
      <p:sp>
        <p:nvSpPr>
          <p:cNvPr id="16" name="Text 14"/>
          <p:cNvSpPr txBox="1"/>
          <p:nvPr/>
        </p:nvSpPr>
        <p:spPr>
          <a:xfrm>
            <a:off x="2514600" y="2148840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ครั้งละ 4</a:t>
            </a:r>
            <a:endParaRPr lang="en-US" sz="880" dirty="0"/>
          </a:p>
        </p:txBody>
      </p:sp>
      <p:sp>
        <p:nvSpPr>
          <p:cNvPr id="17" name="Text 15"/>
          <p:cNvSpPr txBox="1"/>
          <p:nvPr/>
        </p:nvSpPr>
        <p:spPr>
          <a:xfrm>
            <a:off x="5623560" y="2148840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ครั้งละ 4 (ไม่เปลี่ยน — สอบไปแล้ว)</a:t>
            </a:r>
            <a:endParaRPr lang="en-US" sz="880" dirty="0"/>
          </a:p>
        </p:txBody>
      </p:sp>
      <p:sp>
        <p:nvSpPr>
          <p:cNvPr id="18" name="Shape 16"/>
          <p:cNvSpPr/>
          <p:nvPr/>
        </p:nvSpPr>
        <p:spPr>
          <a:xfrm>
            <a:off x="502920" y="2542032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594360" y="2542032"/>
            <a:ext cx="179222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3 (Week 7–9)</a:t>
            </a:r>
            <a:endParaRPr lang="en-US" sz="920" dirty="0"/>
          </a:p>
        </p:txBody>
      </p:sp>
      <p:sp>
        <p:nvSpPr>
          <p:cNvPr id="20" name="Text 18"/>
          <p:cNvSpPr txBox="1"/>
          <p:nvPr/>
        </p:nvSpPr>
        <p:spPr>
          <a:xfrm>
            <a:off x="2514600" y="2542032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80" dirty="0"/>
          </a:p>
        </p:txBody>
      </p:sp>
      <p:sp>
        <p:nvSpPr>
          <p:cNvPr id="21" name="Text 19"/>
          <p:cNvSpPr txBox="1"/>
          <p:nvPr/>
        </p:nvSpPr>
        <p:spPr>
          <a:xfrm>
            <a:off x="5623560" y="2542032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b="1" lang="en-US" sz="88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=  เขียนข้อสอบ 3 ข้อ (3)  +  สอบจริง ศุกร์ 2 ต.ค. (5)</a:t>
            </a:r>
            <a:endParaRPr lang="en-US" sz="880" dirty="0"/>
          </a:p>
        </p:txBody>
      </p:sp>
      <p:sp>
        <p:nvSpPr>
          <p:cNvPr id="22" name="Shape 20"/>
          <p:cNvSpPr/>
          <p:nvPr/>
        </p:nvSpPr>
        <p:spPr>
          <a:xfrm>
            <a:off x="502920" y="2935224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594360" y="2935224"/>
            <a:ext cx="179222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 · Portfolio Report</a:t>
            </a:r>
            <a:endParaRPr lang="en-US" sz="920" dirty="0"/>
          </a:p>
        </p:txBody>
      </p:sp>
      <p:sp>
        <p:nvSpPr>
          <p:cNvPr id="24" name="Text 22"/>
          <p:cNvSpPr txBox="1"/>
          <p:nvPr/>
        </p:nvSpPr>
        <p:spPr>
          <a:xfrm>
            <a:off x="2514600" y="2935224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80" dirty="0"/>
          </a:p>
        </p:txBody>
      </p:sp>
      <p:sp>
        <p:nvSpPr>
          <p:cNvPr id="25" name="Text 23"/>
          <p:cNvSpPr txBox="1"/>
          <p:nvPr/>
        </p:nvSpPr>
        <p:spPr>
          <a:xfrm>
            <a:off x="5623560" y="2935224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80" dirty="0"/>
          </a:p>
        </p:txBody>
      </p:sp>
      <p:sp>
        <p:nvSpPr>
          <p:cNvPr id="26" name="Shape 24"/>
          <p:cNvSpPr/>
          <p:nvPr/>
        </p:nvSpPr>
        <p:spPr>
          <a:xfrm>
            <a:off x="502920" y="332841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594360" y="3328416"/>
            <a:ext cx="179222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A2 · TFEX Report</a:t>
            </a:r>
            <a:endParaRPr lang="en-US" sz="920" dirty="0"/>
          </a:p>
        </p:txBody>
      </p:sp>
      <p:sp>
        <p:nvSpPr>
          <p:cNvPr id="28" name="Text 26"/>
          <p:cNvSpPr txBox="1"/>
          <p:nvPr/>
        </p:nvSpPr>
        <p:spPr>
          <a:xfrm>
            <a:off x="2514600" y="3328416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80" dirty="0"/>
          </a:p>
        </p:txBody>
      </p:sp>
      <p:sp>
        <p:nvSpPr>
          <p:cNvPr id="29" name="Text 27"/>
          <p:cNvSpPr txBox="1"/>
          <p:nvPr/>
        </p:nvSpPr>
        <p:spPr>
          <a:xfrm>
            <a:off x="5623560" y="3328416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b="1" lang="en-US" sz="88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80" dirty="0"/>
          </a:p>
        </p:txBody>
      </p:sp>
      <p:sp>
        <p:nvSpPr>
          <p:cNvPr id="30" name="Shape 28"/>
          <p:cNvSpPr/>
          <p:nvPr/>
        </p:nvSpPr>
        <p:spPr>
          <a:xfrm>
            <a:off x="502920" y="372160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594360" y="3721608"/>
            <a:ext cx="179222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A3 · นำเสนอบริษัท</a:t>
            </a:r>
            <a:endParaRPr lang="en-US" sz="920" dirty="0"/>
          </a:p>
        </p:txBody>
      </p:sp>
      <p:sp>
        <p:nvSpPr>
          <p:cNvPr id="32" name="Text 30"/>
          <p:cNvSpPr txBox="1"/>
          <p:nvPr/>
        </p:nvSpPr>
        <p:spPr>
          <a:xfrm>
            <a:off x="2514600" y="3721608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880" dirty="0"/>
          </a:p>
        </p:txBody>
      </p:sp>
      <p:sp>
        <p:nvSpPr>
          <p:cNvPr id="33" name="Text 31"/>
          <p:cNvSpPr txBox="1"/>
          <p:nvPr/>
        </p:nvSpPr>
        <p:spPr>
          <a:xfrm>
            <a:off x="5623560" y="3721608"/>
            <a:ext cx="2980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880" dirty="0"/>
          </a:p>
        </p:txBody>
      </p:sp>
      <p:sp>
        <p:nvSpPr>
          <p:cNvPr id="34" name="Shape 32"/>
          <p:cNvSpPr/>
          <p:nvPr/>
        </p:nvSpPr>
        <p:spPr>
          <a:xfrm>
            <a:off x="502920" y="411480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502920" y="449884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สรุปให้จำ: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รวมยัง 60 คะแนน · เกณฑ์ตัดเกรดเหมือนเดิมทุกอย่าง · Quiz 1–2 ที่สอบไปแล้วไม่ถูกแตะ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3 — ออกข้อสอบ 3 ข้อ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05 · QUIZ 3 ส่วนที่ 1 · WEEK 7–9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02920" y="1133856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1133856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ข้อ · คนละสัปดาห์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3063240" y="1133856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 · Week 8 · Week 9 — สัปดาห์ละ 1 ข้อ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1700784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60120" y="1700784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ปรนัย 4 ตัวเลือก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3063240" y="1700784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พร้อมระบุ "เฉลย" และ "เหตุผลที่ข้อนั้นถูก" ทุกข้อ</a:t>
            </a:r>
            <a:endParaRPr lang="en-US" sz="850" dirty="0"/>
          </a:p>
        </p:txBody>
      </p:sp>
      <p:sp>
        <p:nvSpPr>
          <p:cNvPr id="12" name="Text 10"/>
          <p:cNvSpPr txBox="1"/>
          <p:nvPr/>
        </p:nvSpPr>
        <p:spPr>
          <a:xfrm>
            <a:off x="502920" y="2267712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960120" y="2267712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เขียนได้ 3 คะแนน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3063240" y="2267712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ข้อละ 1 คะแนน · ข้อดีถูกคัดไปสอบจริง 2 ต.ค. (+5 คะแนน)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502920" y="2907792"/>
            <a:ext cx="5303520" cy="969264"/>
          </a:xfrm>
          <a:prstGeom prst="rect">
            <a:avLst/>
          </a:prstGeom>
          <a:solidFill>
            <a:srgbClr val="F4F4F1"/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658368" y="2980944"/>
            <a:ext cx="4937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เกณฑ์ให้คะแนน — ข้อละ 1 คะแนน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658368" y="3236976"/>
            <a:ext cx="49377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8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ครบและถูกต้อง (0.5): โจทย์ + 4 ตัวเลือก + เฉลย + เหตุผล ตรงเนื้อหา</a:t>
            </a:r>
            <a:endParaRPr lang="en-US" sz="88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8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คุณภาพ (0.5): ถามความเข้าใจ ไม่ใช่ท่องจำ · ตัวเลือกลวงสมเหตุสมผล</a:t>
            </a:r>
            <a:endParaRPr lang="en-US" sz="88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8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เฉลยต้องอธิบายเหตุผลได้ ไม่ใช่แค่บอกว่าข้อไหนถูก</a:t>
            </a:r>
            <a:endParaRPr lang="en-US" sz="880" dirty="0"/>
          </a:p>
        </p:txBody>
      </p:sp>
      <p:sp>
        <p:nvSpPr>
          <p:cNvPr id="18" name="Shape 16"/>
          <p:cNvSpPr/>
          <p:nvPr/>
        </p:nvSpPr>
        <p:spPr>
          <a:xfrm>
            <a:off x="502920" y="3986784"/>
            <a:ext cx="5303520" cy="45720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85800" y="3986784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กำหนดส่ง:  </a:t>
            </a:r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อังคาร 29 ก.ย. 2569  ·  23:59 น.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035040" y="1133856"/>
            <a:ext cx="2606040" cy="3310128"/>
          </a:xfrm>
          <a:prstGeom prst="rect">
            <a:avLst/>
          </a:prstGeom>
          <a:solidFill>
            <a:srgbClr val="FFFFFF"/>
          </a:solidFill>
          <a:ln w="15875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172200" y="1225296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ส่งงานที่นี่</a:t>
            </a:r>
            <a:endParaRPr lang="en-US" sz="900" dirty="0"/>
          </a:p>
        </p:txBody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0" y="1536192"/>
            <a:ext cx="1691640" cy="169164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6172200" y="331012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forms.gle/</a:t>
            </a:r>
            <a:endParaRPr lang="en-US" sz="950" dirty="0"/>
          </a:p>
        </p:txBody>
      </p:sp>
      <p:sp>
        <p:nvSpPr>
          <p:cNvPr id="24" name="Text 21"/>
          <p:cNvSpPr txBox="1"/>
          <p:nvPr/>
        </p:nvSpPr>
        <p:spPr>
          <a:xfrm>
            <a:off x="6126480" y="3511296"/>
            <a:ext cx="2423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KEf1dfANFbnPe7Ti7</a:t>
            </a:r>
            <a:endParaRPr lang="en-US" sz="1400" dirty="0"/>
          </a:p>
        </p:txBody>
      </p:sp>
      <p:sp>
        <p:nvSpPr>
          <p:cNvPr id="25" name="Text 22">
            <a:hlinkClick r:id="rId4"/>
          </p:cNvPr>
          <p:cNvSpPr txBox="1"/>
          <p:nvPr/>
        </p:nvSpPr>
        <p:spPr>
          <a:xfrm>
            <a:off x="6126480" y="3858768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สแกน QR หรือพิมพ์ลิงก์เต็ม</a:t>
            </a:r>
            <a:endParaRPr lang="en-US" sz="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https://forms.gle/KEf1dfANFbnPe7Ti7</a:t>
            </a:r>
            <a:endParaRPr lang="en-US" sz="800" dirty="0"/>
          </a:p>
        </p:txBody>
      </p:sp>
      <p:sp>
        <p:nvSpPr>
          <p:cNvPr id="26" name="Text 23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02920" y="365760"/>
            <a:ext cx="5715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การบ้าน — Research สินทรัพย์ 1 อย่าง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257800" y="47548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HOMEWORK · WEEK 10 · งานเดี่ยว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02920" y="1133856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1133856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หัวข้อตามเลขท้ายรหัส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3063240" y="1133856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หัวข้อ · กรอกรหัสบนหน้าส่งงาน ระบบบอกหัวข้อให้เอง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1700784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60120" y="1700784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ตอบ 4 คำถามของคาบนี้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3063240" y="1700784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คืออะไร · รายได้มาจากไหน · เสี่ยงอะไร · เหมาะกับใคร</a:t>
            </a:r>
            <a:endParaRPr lang="en-US" sz="850" dirty="0"/>
          </a:p>
        </p:txBody>
      </p:sp>
      <p:sp>
        <p:nvSpPr>
          <p:cNvPr id="12" name="Text 10"/>
          <p:cNvSpPr txBox="1"/>
          <p:nvPr/>
        </p:nvSpPr>
        <p:spPr>
          <a:xfrm>
            <a:off x="502920" y="2267712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960120" y="2267712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ตัวอย่างจริง + อ้างอิง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3063240" y="2267712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ยกตัวอย่างที่มีจริงในตลาด ≥ 1 ตัว · อ้างอิง ≥ 2 แหล่ง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502920" y="2907792"/>
            <a:ext cx="5303520" cy="969264"/>
          </a:xfrm>
          <a:prstGeom prst="rect">
            <a:avLst/>
          </a:prstGeom>
          <a:solidFill>
            <a:srgbClr val="F4F4F1"/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658368" y="2980944"/>
            <a:ext cx="4937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ต้องมีอะไรบ้าง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658368" y="3236976"/>
            <a:ext cx="49377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8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ซื้อที่ไหน · ขั้นต่ำเท่าไหร่ · ค่าธรรมเนียม · ภาษี</a:t>
            </a:r>
            <a:endParaRPr lang="en-US" sz="88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8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ไม่ต้องบอกว่าควรซื้อไหม · ไม่ต้องเปิดบัญชีหรือซื้อจริง</a:t>
            </a:r>
            <a:endParaRPr lang="en-US" sz="88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8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เขียนด้วยคำพูดตัวเอง (ลอกเพื่อน/คัดลอก AI ทั้งดุ้น = ไม่ผ่าน)</a:t>
            </a:r>
            <a:endParaRPr lang="en-US" sz="880" dirty="0"/>
          </a:p>
        </p:txBody>
      </p:sp>
      <p:sp>
        <p:nvSpPr>
          <p:cNvPr id="18" name="Shape 16"/>
          <p:cNvSpPr/>
          <p:nvPr/>
        </p:nvSpPr>
        <p:spPr>
          <a:xfrm>
            <a:off x="502920" y="3986784"/>
            <a:ext cx="5303520" cy="45720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85800" y="3986784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กำหนดส่ง:  </a:t>
            </a:r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พฤหัส 1 ต.ค. 2569  ·  23:59 น.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035040" y="1133856"/>
            <a:ext cx="2606040" cy="3310128"/>
          </a:xfrm>
          <a:prstGeom prst="rect">
            <a:avLst/>
          </a:prstGeom>
          <a:solidFill>
            <a:srgbClr val="FFFFFF"/>
          </a:solidFill>
          <a:ln w="15875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172200" y="1225296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ส่งงานที่นี่</a:t>
            </a:r>
            <a:endParaRPr lang="en-US" sz="900" dirty="0"/>
          </a:p>
        </p:txBody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0" y="1536192"/>
            <a:ext cx="1691640" cy="169164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6172200" y="3310128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cpongsatorn.netlify.app/</a:t>
            </a:r>
            <a:endParaRPr lang="en-US" sz="950" dirty="0"/>
          </a:p>
        </p:txBody>
      </p:sp>
      <p:sp>
        <p:nvSpPr>
          <p:cNvPr id="24" name="Text 21"/>
          <p:cNvSpPr txBox="1"/>
          <p:nvPr/>
        </p:nvSpPr>
        <p:spPr>
          <a:xfrm>
            <a:off x="6126480" y="3511296"/>
            <a:ext cx="2423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homework-w10</a:t>
            </a:r>
            <a:endParaRPr lang="en-US" sz="1400" dirty="0"/>
          </a:p>
        </p:txBody>
      </p:sp>
      <p:sp>
        <p:nvSpPr>
          <p:cNvPr id="25" name="Text 22">
            <a:hlinkClick r:id="rId3"/>
          </p:cNvPr>
          <p:cNvSpPr txBox="1"/>
          <p:nvPr/>
        </p:nvSpPr>
        <p:spPr>
          <a:xfrm>
            <a:off x="6126480" y="3858768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สแกน QR หรือพิมพ์ลิงก์เต็ม</a:t>
            </a:r>
            <a:endParaRPr lang="en-US" sz="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https://cpongsatorn.netlify.app/homework-w10.html</a:t>
            </a:r>
            <a:endParaRPr lang="en-US" sz="800" dirty="0"/>
          </a:p>
        </p:txBody>
      </p:sp>
      <p:sp>
        <p:nvSpPr>
          <p:cNvPr id="26" name="Text 23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457200" y="105156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5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OF WEEK 10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023360" y="1426464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4023360" y="1485900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457200" y="1664208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spc="1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DOORS, </a:t>
            </a:r>
            <a:pPr algn="ctr" indent="0" marL="0">
              <a:buNone/>
            </a:pPr>
            <a:r>
              <a:rPr lang="en-US" sz="3800" b="1" spc="1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RULES</a:t>
            </a:r>
            <a:endParaRPr lang="en-US" sz="380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2450592"/>
            <a:ext cx="67665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ประตูเพิ่มขึ้น 4 บาน แต่คำถามยังเหมือนเดิม — รายได้มาจากไหน เสี่ยงอะไร เหมาะกับใคร</a:t>
            </a:r>
            <a:endParaRPr lang="en-US" sz="1050" dirty="0"/>
          </a:p>
          <a:p>
            <a:pPr algn="l"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yield สูงผิดปกติไม่ใช่ของฟรี มันคือราคาของความเสี่ยงที่ตลาดคิดให้แล้ว</a:t>
            </a:r>
            <a:endParaRPr lang="en-US" sz="1050" dirty="0"/>
          </a:p>
          <a:p>
            <a:pPr algn="l"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สิทธิประโยชน์ทางภาษีและตัวเลขบนสไลด์ มีวันหมดอายุ — กลไกไม่มี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02920" y="3401568"/>
            <a:ext cx="3931920" cy="969264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58368" y="347472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นัดถัดไป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712463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เสาร์ 26 ก.ย. — เรียนชดเชย Week 11: Derivatives / TFEX</a:t>
            </a:r>
            <a:endParaRPr lang="en-US" sz="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ศุกร์ 2 ต.ค. — Week 12 Behavioral Finance + สอบ QUIZ 3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663440" y="3401568"/>
            <a:ext cx="3977640" cy="969264"/>
          </a:xfrm>
          <a:prstGeom prst="rect">
            <a:avLst/>
          </a:prstGeom>
          <a:solidFill>
            <a:srgbClr val="FFFFFF"/>
          </a:solidFill>
          <a:ln w="19050">
            <a:solidFill>
              <a:srgbClr val="E10600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4828032" y="347472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งานที่ต้องส่ง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4828032" y="3712463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ออกข้อสอบ 3 ข้อ W7–9 (Quiz 3 · 3 คะแนน)  →  อ. 29 ก.ย. 23:59 น.</a:t>
            </a:r>
            <a:endParaRPr lang="en-US" sz="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สินทรัพย์ 1 อย่าง (การบ้าน W10)  →  พฤ. 1 ต.ค. 23:59 น.</a:t>
            </a:r>
            <a:endParaRPr lang="en-US" sz="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 AI Lab (Week 9) — ใครยังไม่ส่ง ส่งด่วน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914400" y="444398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90643028 SMART TIPS FOR BEGINNING INVESTORS  ·  อ.พงศธร โชติยะศิลป์  ·  KMITL</a:t>
            </a:r>
            <a:endParaRPr lang="en-US" sz="850" dirty="0"/>
          </a:p>
        </p:txBody>
      </p:sp>
      <p:sp>
        <p:nvSpPr>
          <p:cNvPr id="15" name="Text 13"/>
          <p:cNvSpPr txBox="1"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32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2026-09-20T08:34:33Z</dcterms:created>
  <dcterms:modified xsi:type="dcterms:W3CDTF">2026-09-20T08:34:33Z</dcterms:modified>
</cp:coreProperties>
</file>